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5" r:id="rId4"/>
    <p:sldMasterId id="2147483760" r:id="rId5"/>
    <p:sldMasterId id="2147483757" r:id="rId6"/>
    <p:sldMasterId id="2147483767" r:id="rId7"/>
    <p:sldMasterId id="2147483764" r:id="rId8"/>
    <p:sldMasterId id="2147483731" r:id="rId9"/>
    <p:sldMasterId id="2147483795" r:id="rId10"/>
    <p:sldMasterId id="2147483758" r:id="rId11"/>
  </p:sldMasterIdLst>
  <p:notesMasterIdLst>
    <p:notesMasterId r:id="rId50"/>
  </p:notesMasterIdLst>
  <p:sldIdLst>
    <p:sldId id="2147472798" r:id="rId12"/>
    <p:sldId id="2147472760" r:id="rId13"/>
    <p:sldId id="2147472836" r:id="rId14"/>
    <p:sldId id="2147472801" r:id="rId15"/>
    <p:sldId id="2147472803" r:id="rId16"/>
    <p:sldId id="2147472804" r:id="rId17"/>
    <p:sldId id="2147472805" r:id="rId18"/>
    <p:sldId id="2147472806" r:id="rId19"/>
    <p:sldId id="2147472800" r:id="rId20"/>
    <p:sldId id="2147472745" r:id="rId21"/>
    <p:sldId id="2147472807" r:id="rId22"/>
    <p:sldId id="2147472808" r:id="rId23"/>
    <p:sldId id="2147472762" r:id="rId24"/>
    <p:sldId id="2147472809" r:id="rId25"/>
    <p:sldId id="2147472812" r:id="rId26"/>
    <p:sldId id="2147472813" r:id="rId27"/>
    <p:sldId id="2147472810" r:id="rId28"/>
    <p:sldId id="2147472814" r:id="rId29"/>
    <p:sldId id="2147472816" r:id="rId30"/>
    <p:sldId id="2147472815" r:id="rId31"/>
    <p:sldId id="2147472818" r:id="rId32"/>
    <p:sldId id="2147472819" r:id="rId33"/>
    <p:sldId id="2147472821" r:id="rId34"/>
    <p:sldId id="2147472823" r:id="rId35"/>
    <p:sldId id="2147472824" r:id="rId36"/>
    <p:sldId id="2147472825" r:id="rId37"/>
    <p:sldId id="2147472822" r:id="rId38"/>
    <p:sldId id="2147472826" r:id="rId39"/>
    <p:sldId id="2147472827" r:id="rId40"/>
    <p:sldId id="2147472828" r:id="rId41"/>
    <p:sldId id="2147472829" r:id="rId42"/>
    <p:sldId id="2147472830" r:id="rId43"/>
    <p:sldId id="2147472831" r:id="rId44"/>
    <p:sldId id="2147472832" r:id="rId45"/>
    <p:sldId id="2147472835" r:id="rId46"/>
    <p:sldId id="2147472833" r:id="rId47"/>
    <p:sldId id="2147472834" r:id="rId48"/>
    <p:sldId id="2147472756" r:id="rId49"/>
  </p:sldIdLst>
  <p:sldSz cx="12192000" cy="6858000"/>
  <p:notesSz cx="7104063" cy="10234613"/>
  <p:embeddedFontLst>
    <p:embeddedFont>
      <p:font typeface="Microsoft Sans Serif" panose="020B0604020202020204" pitchFamily="34" charset="0"/>
      <p:regular r:id="rId51"/>
    </p:embeddedFont>
    <p:embeddedFont>
      <p:font typeface="Montserrat Bold" panose="020B0604020202020204" charset="0"/>
      <p:bold r:id="rId52"/>
    </p:embeddedFont>
    <p:embeddedFont>
      <p:font typeface="Pfizer Diatype" panose="020B0604020202020204" charset="0"/>
      <p:regular r:id="rId53"/>
      <p:bold r:id="rId54"/>
      <p:italic r:id="rId55"/>
      <p:boldItalic r:id="rId56"/>
    </p:embeddedFont>
    <p:embeddedFont>
      <p:font typeface="Pfizer Diatype Light" panose="020B0604020202020204" charset="0"/>
      <p:regular r:id="rId57"/>
      <p:italic r:id="rId58"/>
    </p:embeddedFont>
    <p:embeddedFont>
      <p:font typeface="Pfizer Diatype Medium" panose="020B0604020202020204" charset="0"/>
      <p:regular r:id="rId59"/>
      <p:italic r:id="rId60"/>
    </p:embeddedFont>
    <p:embeddedFont>
      <p:font typeface="Pfizer Diatype Office" panose="020B0604020202020204" charset="0"/>
      <p:regular r:id="rId61"/>
      <p:bold r:id="rId62"/>
      <p:italic r:id="rId63"/>
      <p:boldItalic r:id="rId64"/>
    </p:embeddedFont>
    <p:embeddedFont>
      <p:font typeface="Pfizer Tomorrow" panose="020B0604020202020204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520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041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560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080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2599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120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599640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160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73BE28-8D19-F2FE-088D-6A4540B1309E}" name="Ariel Wakasa Gonzalez" initials="AW" userId="S::ariwakas@publicisgroupe.net::3c873ce8-fe15-42dd-abd1-2e919fcc12d3" providerId="AD"/>
  <p188:author id="{1CE01740-2ADB-2B03-9766-DB977A3F8064}" name="Nicolas Palacio" initials="" userId="S::nictruji@publicisgroupe.net::6b9c81d5-eefc-4f77-94c0-9794592403f1" providerId="AD"/>
  <p188:author id="{186C9C92-2E87-B9DD-9740-78D5A8E7E5C0}" name="Lora Lukin" initials="" userId="S::lorlukin@publicisgroupe.net::0bfd6fb1-7171-4261-ade9-d004004e16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A"/>
    <a:srgbClr val="0033CC"/>
    <a:srgbClr val="2031DB"/>
    <a:srgbClr val="BDE7FF"/>
    <a:srgbClr val="02005E"/>
    <a:srgbClr val="0098FF"/>
    <a:srgbClr val="179A89"/>
    <a:srgbClr val="AD88FE"/>
    <a:srgbClr val="0095FF"/>
    <a:srgbClr val="375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4FE420-E330-43FF-B978-5A7BB58A431C}" v="84" dt="2026-02-05T13:57:06.1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2" autoAdjust="0"/>
    <p:restoredTop sz="94641" autoAdjust="0"/>
  </p:normalViewPr>
  <p:slideViewPr>
    <p:cSldViewPr snapToGrid="0" showGuides="1">
      <p:cViewPr varScale="1">
        <p:scale>
          <a:sx n="70" d="100"/>
          <a:sy n="70" d="100"/>
        </p:scale>
        <p:origin x="3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1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.fntdata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font" Target="fonts/font7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Master" Target="slideMasters/slideMaster4.xml"/><Relationship Id="rId7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02E15F-BCBD-401F-936A-8FD3F0E1C8CA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2F3D706-3A77-4872-A176-E94A1A2D9052}">
      <dgm:prSet phldrT="[Texto]" phldr="0"/>
      <dgm:spPr/>
      <dgm:t>
        <a:bodyPr/>
        <a:lstStyle/>
        <a:p>
          <a:r>
            <a:rPr lang="pt-BR" dirty="0"/>
            <a:t>1.Analisar </a:t>
          </a:r>
        </a:p>
      </dgm:t>
    </dgm:pt>
    <dgm:pt modelId="{7DE0A9D2-C2A8-4503-9A0B-EABC6900B605}" type="parTrans" cxnId="{354F0DBD-D48D-4FA7-8309-6612D52068F7}">
      <dgm:prSet/>
      <dgm:spPr/>
      <dgm:t>
        <a:bodyPr/>
        <a:lstStyle/>
        <a:p>
          <a:endParaRPr lang="pt-BR"/>
        </a:p>
      </dgm:t>
    </dgm:pt>
    <dgm:pt modelId="{99B8CBDE-D8B9-4ACE-8EFF-754ABF8EF6B6}" type="sibTrans" cxnId="{354F0DBD-D48D-4FA7-8309-6612D52068F7}">
      <dgm:prSet/>
      <dgm:spPr/>
      <dgm:t>
        <a:bodyPr/>
        <a:lstStyle/>
        <a:p>
          <a:endParaRPr lang="pt-BR"/>
        </a:p>
      </dgm:t>
    </dgm:pt>
    <dgm:pt modelId="{16A19E24-8794-4D66-803D-5C7BE1B8DECE}">
      <dgm:prSet phldrT="[Texto]" phldr="0"/>
      <dgm:spPr/>
      <dgm:t>
        <a:bodyPr/>
        <a:lstStyle/>
        <a:p>
          <a:r>
            <a:rPr lang="pt-BR" dirty="0"/>
            <a:t>2.Planejar</a:t>
          </a:r>
        </a:p>
      </dgm:t>
    </dgm:pt>
    <dgm:pt modelId="{075AAEBE-DFFC-483D-89A8-EF39232144F0}" type="parTrans" cxnId="{7FAA31F4-0E0B-43F9-BCF3-11B87E3845DE}">
      <dgm:prSet/>
      <dgm:spPr/>
      <dgm:t>
        <a:bodyPr/>
        <a:lstStyle/>
        <a:p>
          <a:endParaRPr lang="pt-BR"/>
        </a:p>
      </dgm:t>
    </dgm:pt>
    <dgm:pt modelId="{909FC3EC-E81A-40A4-96FA-8E26ACBE419F}" type="sibTrans" cxnId="{7FAA31F4-0E0B-43F9-BCF3-11B87E3845DE}">
      <dgm:prSet/>
      <dgm:spPr/>
      <dgm:t>
        <a:bodyPr/>
        <a:lstStyle/>
        <a:p>
          <a:endParaRPr lang="pt-BR"/>
        </a:p>
      </dgm:t>
    </dgm:pt>
    <dgm:pt modelId="{A404F5E7-DEA9-46E7-885B-E1340A90823C}">
      <dgm:prSet phldrT="[Texto]" phldr="0"/>
      <dgm:spPr/>
      <dgm:t>
        <a:bodyPr/>
        <a:lstStyle/>
        <a:p>
          <a:r>
            <a:rPr lang="pt-BR" dirty="0"/>
            <a:t>3. Acompanhar</a:t>
          </a:r>
        </a:p>
      </dgm:t>
    </dgm:pt>
    <dgm:pt modelId="{C4CDC501-782C-4765-8A66-0F2279A35C5C}" type="parTrans" cxnId="{FA5E15A7-C2B6-48F1-B7D7-423B5D2A2154}">
      <dgm:prSet/>
      <dgm:spPr/>
      <dgm:t>
        <a:bodyPr/>
        <a:lstStyle/>
        <a:p>
          <a:endParaRPr lang="pt-BR"/>
        </a:p>
      </dgm:t>
    </dgm:pt>
    <dgm:pt modelId="{1D4F68F4-F1C1-4F1E-84B1-4F2FDFFCD2A0}" type="sibTrans" cxnId="{FA5E15A7-C2B6-48F1-B7D7-423B5D2A2154}">
      <dgm:prSet/>
      <dgm:spPr/>
      <dgm:t>
        <a:bodyPr/>
        <a:lstStyle/>
        <a:p>
          <a:endParaRPr lang="pt-BR"/>
        </a:p>
      </dgm:t>
    </dgm:pt>
    <dgm:pt modelId="{3964761F-C973-4E7C-A801-7BD4B5614EB8}">
      <dgm:prSet phldrT="[Texto]" phldr="0"/>
      <dgm:spPr/>
      <dgm:t>
        <a:bodyPr/>
        <a:lstStyle/>
        <a:p>
          <a:r>
            <a:rPr lang="pt-BR" dirty="0"/>
            <a:t>4. Avaliar</a:t>
          </a:r>
        </a:p>
      </dgm:t>
    </dgm:pt>
    <dgm:pt modelId="{07622915-78B0-4301-AE1D-2ABD24BD59CA}" type="parTrans" cxnId="{7A67B45B-7A4F-451A-927B-53918B943BC0}">
      <dgm:prSet/>
      <dgm:spPr/>
      <dgm:t>
        <a:bodyPr/>
        <a:lstStyle/>
        <a:p>
          <a:endParaRPr lang="pt-BR"/>
        </a:p>
      </dgm:t>
    </dgm:pt>
    <dgm:pt modelId="{27B98E05-F36C-4EC1-ACFB-AFD1502D1F27}" type="sibTrans" cxnId="{7A67B45B-7A4F-451A-927B-53918B943BC0}">
      <dgm:prSet/>
      <dgm:spPr/>
      <dgm:t>
        <a:bodyPr/>
        <a:lstStyle/>
        <a:p>
          <a:endParaRPr lang="pt-BR"/>
        </a:p>
      </dgm:t>
    </dgm:pt>
    <dgm:pt modelId="{662114D4-F265-419E-9EA1-DD55180F3426}" type="pres">
      <dgm:prSet presAssocID="{3F02E15F-BCBD-401F-936A-8FD3F0E1C8CA}" presName="Name0" presStyleCnt="0">
        <dgm:presLayoutVars>
          <dgm:dir/>
          <dgm:resizeHandles val="exact"/>
        </dgm:presLayoutVars>
      </dgm:prSet>
      <dgm:spPr/>
    </dgm:pt>
    <dgm:pt modelId="{6AD26D5C-90C6-4DB7-A3C3-5492C235CCA9}" type="pres">
      <dgm:prSet presAssocID="{3F02E15F-BCBD-401F-936A-8FD3F0E1C8CA}" presName="cycle" presStyleCnt="0"/>
      <dgm:spPr/>
    </dgm:pt>
    <dgm:pt modelId="{346DDFCF-FD5D-4EC3-8140-CD07513EEA6E}" type="pres">
      <dgm:prSet presAssocID="{72F3D706-3A77-4872-A176-E94A1A2D9052}" presName="nodeFirstNode" presStyleLbl="node1" presStyleIdx="0" presStyleCnt="4" custScaleY="74241" custRadScaleRad="99442" custRadScaleInc="-3438">
        <dgm:presLayoutVars>
          <dgm:bulletEnabled val="1"/>
        </dgm:presLayoutVars>
      </dgm:prSet>
      <dgm:spPr/>
    </dgm:pt>
    <dgm:pt modelId="{C1691A5E-64A8-4D2F-BDB6-59F075FE4787}" type="pres">
      <dgm:prSet presAssocID="{99B8CBDE-D8B9-4ACE-8EFF-754ABF8EF6B6}" presName="sibTransFirstNode" presStyleLbl="bgShp" presStyleIdx="0" presStyleCnt="1"/>
      <dgm:spPr/>
    </dgm:pt>
    <dgm:pt modelId="{39E04E1F-A4F2-40C3-A9E6-1607F11D5B47}" type="pres">
      <dgm:prSet presAssocID="{16A19E24-8794-4D66-803D-5C7BE1B8DECE}" presName="nodeFollowingNodes" presStyleLbl="node1" presStyleIdx="1" presStyleCnt="4" custScaleY="76552">
        <dgm:presLayoutVars>
          <dgm:bulletEnabled val="1"/>
        </dgm:presLayoutVars>
      </dgm:prSet>
      <dgm:spPr/>
    </dgm:pt>
    <dgm:pt modelId="{6C3D517C-28EA-4978-8CA6-63B208DBA343}" type="pres">
      <dgm:prSet presAssocID="{A404F5E7-DEA9-46E7-885B-E1340A90823C}" presName="nodeFollowingNodes" presStyleLbl="node1" presStyleIdx="2" presStyleCnt="4" custScaleX="130881" custScaleY="85525">
        <dgm:presLayoutVars>
          <dgm:bulletEnabled val="1"/>
        </dgm:presLayoutVars>
      </dgm:prSet>
      <dgm:spPr/>
    </dgm:pt>
    <dgm:pt modelId="{A7EB52B1-6489-4BB5-A30E-F6F81BA022EE}" type="pres">
      <dgm:prSet presAssocID="{3964761F-C973-4E7C-A801-7BD4B5614EB8}" presName="nodeFollowingNodes" presStyleLbl="node1" presStyleIdx="3" presStyleCnt="4" custScaleY="80124">
        <dgm:presLayoutVars>
          <dgm:bulletEnabled val="1"/>
        </dgm:presLayoutVars>
      </dgm:prSet>
      <dgm:spPr/>
    </dgm:pt>
  </dgm:ptLst>
  <dgm:cxnLst>
    <dgm:cxn modelId="{9ACC9F29-1DAA-4E12-B200-16299AEB6F1C}" type="presOf" srcId="{A404F5E7-DEA9-46E7-885B-E1340A90823C}" destId="{6C3D517C-28EA-4978-8CA6-63B208DBA343}" srcOrd="0" destOrd="0" presId="urn:microsoft.com/office/officeart/2005/8/layout/cycle3"/>
    <dgm:cxn modelId="{95778730-870C-41DB-8104-819335BB4FA0}" type="presOf" srcId="{72F3D706-3A77-4872-A176-E94A1A2D9052}" destId="{346DDFCF-FD5D-4EC3-8140-CD07513EEA6E}" srcOrd="0" destOrd="0" presId="urn:microsoft.com/office/officeart/2005/8/layout/cycle3"/>
    <dgm:cxn modelId="{7A67B45B-7A4F-451A-927B-53918B943BC0}" srcId="{3F02E15F-BCBD-401F-936A-8FD3F0E1C8CA}" destId="{3964761F-C973-4E7C-A801-7BD4B5614EB8}" srcOrd="3" destOrd="0" parTransId="{07622915-78B0-4301-AE1D-2ABD24BD59CA}" sibTransId="{27B98E05-F36C-4EC1-ACFB-AFD1502D1F27}"/>
    <dgm:cxn modelId="{599D7B66-2DC0-44DB-B9D1-CF6E4CEF41A0}" type="presOf" srcId="{99B8CBDE-D8B9-4ACE-8EFF-754ABF8EF6B6}" destId="{C1691A5E-64A8-4D2F-BDB6-59F075FE4787}" srcOrd="0" destOrd="0" presId="urn:microsoft.com/office/officeart/2005/8/layout/cycle3"/>
    <dgm:cxn modelId="{37DD988F-BCC8-4F39-9B48-BC60C54C1572}" type="presOf" srcId="{3964761F-C973-4E7C-A801-7BD4B5614EB8}" destId="{A7EB52B1-6489-4BB5-A30E-F6F81BA022EE}" srcOrd="0" destOrd="0" presId="urn:microsoft.com/office/officeart/2005/8/layout/cycle3"/>
    <dgm:cxn modelId="{FA5E15A7-C2B6-48F1-B7D7-423B5D2A2154}" srcId="{3F02E15F-BCBD-401F-936A-8FD3F0E1C8CA}" destId="{A404F5E7-DEA9-46E7-885B-E1340A90823C}" srcOrd="2" destOrd="0" parTransId="{C4CDC501-782C-4765-8A66-0F2279A35C5C}" sibTransId="{1D4F68F4-F1C1-4F1E-84B1-4F2FDFFCD2A0}"/>
    <dgm:cxn modelId="{354F0DBD-D48D-4FA7-8309-6612D52068F7}" srcId="{3F02E15F-BCBD-401F-936A-8FD3F0E1C8CA}" destId="{72F3D706-3A77-4872-A176-E94A1A2D9052}" srcOrd="0" destOrd="0" parTransId="{7DE0A9D2-C2A8-4503-9A0B-EABC6900B605}" sibTransId="{99B8CBDE-D8B9-4ACE-8EFF-754ABF8EF6B6}"/>
    <dgm:cxn modelId="{3ED4ACDE-BF68-4A61-88D6-94A4DE3A2365}" type="presOf" srcId="{16A19E24-8794-4D66-803D-5C7BE1B8DECE}" destId="{39E04E1F-A4F2-40C3-A9E6-1607F11D5B47}" srcOrd="0" destOrd="0" presId="urn:microsoft.com/office/officeart/2005/8/layout/cycle3"/>
    <dgm:cxn modelId="{7FAA31F4-0E0B-43F9-BCF3-11B87E3845DE}" srcId="{3F02E15F-BCBD-401F-936A-8FD3F0E1C8CA}" destId="{16A19E24-8794-4D66-803D-5C7BE1B8DECE}" srcOrd="1" destOrd="0" parTransId="{075AAEBE-DFFC-483D-89A8-EF39232144F0}" sibTransId="{909FC3EC-E81A-40A4-96FA-8E26ACBE419F}"/>
    <dgm:cxn modelId="{C8E2ECFB-70FB-4C41-A472-FFAECC26B5BF}" type="presOf" srcId="{3F02E15F-BCBD-401F-936A-8FD3F0E1C8CA}" destId="{662114D4-F265-419E-9EA1-DD55180F3426}" srcOrd="0" destOrd="0" presId="urn:microsoft.com/office/officeart/2005/8/layout/cycle3"/>
    <dgm:cxn modelId="{50FDC5A1-6918-43FF-A4B5-10F101485E9E}" type="presParOf" srcId="{662114D4-F265-419E-9EA1-DD55180F3426}" destId="{6AD26D5C-90C6-4DB7-A3C3-5492C235CCA9}" srcOrd="0" destOrd="0" presId="urn:microsoft.com/office/officeart/2005/8/layout/cycle3"/>
    <dgm:cxn modelId="{6C19C429-6880-4699-A089-F7237F8EE34D}" type="presParOf" srcId="{6AD26D5C-90C6-4DB7-A3C3-5492C235CCA9}" destId="{346DDFCF-FD5D-4EC3-8140-CD07513EEA6E}" srcOrd="0" destOrd="0" presId="urn:microsoft.com/office/officeart/2005/8/layout/cycle3"/>
    <dgm:cxn modelId="{D44B2153-B948-4E77-8178-A65BF870C8AF}" type="presParOf" srcId="{6AD26D5C-90C6-4DB7-A3C3-5492C235CCA9}" destId="{C1691A5E-64A8-4D2F-BDB6-59F075FE4787}" srcOrd="1" destOrd="0" presId="urn:microsoft.com/office/officeart/2005/8/layout/cycle3"/>
    <dgm:cxn modelId="{D10B45D3-47AA-46CA-8C58-2E173106501F}" type="presParOf" srcId="{6AD26D5C-90C6-4DB7-A3C3-5492C235CCA9}" destId="{39E04E1F-A4F2-40C3-A9E6-1607F11D5B47}" srcOrd="2" destOrd="0" presId="urn:microsoft.com/office/officeart/2005/8/layout/cycle3"/>
    <dgm:cxn modelId="{DBBB787F-7013-49CD-AFD1-9D3D33EA53B8}" type="presParOf" srcId="{6AD26D5C-90C6-4DB7-A3C3-5492C235CCA9}" destId="{6C3D517C-28EA-4978-8CA6-63B208DBA343}" srcOrd="3" destOrd="0" presId="urn:microsoft.com/office/officeart/2005/8/layout/cycle3"/>
    <dgm:cxn modelId="{142BBBA3-D62A-4B98-ADE7-B2B2D40F3D29}" type="presParOf" srcId="{6AD26D5C-90C6-4DB7-A3C3-5492C235CCA9}" destId="{A7EB52B1-6489-4BB5-A30E-F6F81BA022EE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91A5E-64A8-4D2F-BDB6-59F075FE4787}">
      <dsp:nvSpPr>
        <dsp:cNvPr id="0" name=""/>
        <dsp:cNvSpPr/>
      </dsp:nvSpPr>
      <dsp:spPr>
        <a:xfrm>
          <a:off x="1412550" y="-57197"/>
          <a:ext cx="2442238" cy="2442238"/>
        </a:xfrm>
        <a:prstGeom prst="circularArrow">
          <a:avLst>
            <a:gd name="adj1" fmla="val 4668"/>
            <a:gd name="adj2" fmla="val 272909"/>
            <a:gd name="adj3" fmla="val 13057021"/>
            <a:gd name="adj4" fmla="val 17878975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6DDFCF-FD5D-4EC3-8140-CD07513EEA6E}">
      <dsp:nvSpPr>
        <dsp:cNvPr id="0" name=""/>
        <dsp:cNvSpPr/>
      </dsp:nvSpPr>
      <dsp:spPr>
        <a:xfrm>
          <a:off x="1868009" y="83070"/>
          <a:ext cx="1531320" cy="5684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1.Analisar </a:t>
          </a:r>
        </a:p>
      </dsp:txBody>
      <dsp:txXfrm>
        <a:off x="1895758" y="110819"/>
        <a:ext cx="1475822" cy="512935"/>
      </dsp:txXfrm>
    </dsp:sp>
    <dsp:sp modelId="{39E04E1F-A4F2-40C3-A9E6-1607F11D5B47}">
      <dsp:nvSpPr>
        <dsp:cNvPr id="0" name=""/>
        <dsp:cNvSpPr/>
      </dsp:nvSpPr>
      <dsp:spPr>
        <a:xfrm>
          <a:off x="2782598" y="945442"/>
          <a:ext cx="1531320" cy="586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2.Planejar</a:t>
          </a:r>
        </a:p>
      </dsp:txBody>
      <dsp:txXfrm>
        <a:off x="2811210" y="974054"/>
        <a:ext cx="1474096" cy="528904"/>
      </dsp:txXfrm>
    </dsp:sp>
    <dsp:sp modelId="{6C3D517C-28EA-4978-8CA6-63B208DBA343}">
      <dsp:nvSpPr>
        <dsp:cNvPr id="0" name=""/>
        <dsp:cNvSpPr/>
      </dsp:nvSpPr>
      <dsp:spPr>
        <a:xfrm>
          <a:off x="1669228" y="1788016"/>
          <a:ext cx="2004207" cy="654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3. Acompanhar</a:t>
          </a:r>
        </a:p>
      </dsp:txBody>
      <dsp:txXfrm>
        <a:off x="1701194" y="1819982"/>
        <a:ext cx="1940275" cy="590898"/>
      </dsp:txXfrm>
    </dsp:sp>
    <dsp:sp modelId="{A7EB52B1-6489-4BB5-A30E-F6F81BA022EE}">
      <dsp:nvSpPr>
        <dsp:cNvPr id="0" name=""/>
        <dsp:cNvSpPr/>
      </dsp:nvSpPr>
      <dsp:spPr>
        <a:xfrm>
          <a:off x="1028746" y="931767"/>
          <a:ext cx="1531320" cy="6134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4. Avaliar</a:t>
          </a:r>
        </a:p>
      </dsp:txBody>
      <dsp:txXfrm>
        <a:off x="1058693" y="961714"/>
        <a:ext cx="1471426" cy="553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 b="0" i="0">
                <a:latin typeface="Pfizer Diatype" panose="020B0504040202060203" pitchFamily="34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 b="0" i="0">
                <a:latin typeface="Pfizer Diatype" panose="020B0504040202060203" pitchFamily="34" charset="77"/>
              </a:defRPr>
            </a:lvl1pPr>
          </a:lstStyle>
          <a:p>
            <a:fld id="{C49B1140-0205-FC4B-8969-D21916B4B80D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 b="0" i="0">
                <a:latin typeface="Pfizer Diatype" panose="020B0504040202060203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 b="0" i="0">
                <a:latin typeface="Pfizer Diatype" panose="020B0504040202060203" pitchFamily="34" charset="77"/>
              </a:defRPr>
            </a:lvl1pPr>
          </a:lstStyle>
          <a:p>
            <a:fld id="{A66EB0F6-0CBB-6A4E-B00F-31FF6D66F0D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7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52" rtl="0" eaLnBrk="1" latinLnBrk="0" hangingPunct="1">
      <a:defRPr sz="1200" b="0" i="0" kern="1200">
        <a:solidFill>
          <a:schemeClr val="tx1"/>
        </a:solidFill>
        <a:latin typeface="Pfizer Diatype" panose="020B0504040202060203" pitchFamily="34" charset="77"/>
        <a:ea typeface="+mn-ea"/>
        <a:cs typeface="+mn-cs"/>
      </a:defRPr>
    </a:lvl1pPr>
    <a:lvl2pPr marL="456928" algn="l" defTabSz="913852" rtl="0" eaLnBrk="1" latinLnBrk="0" hangingPunct="1">
      <a:defRPr sz="1200" b="0" i="0" kern="1200">
        <a:solidFill>
          <a:schemeClr val="tx1"/>
        </a:solidFill>
        <a:latin typeface="Pfizer Diatype" panose="020B0504040202060203" pitchFamily="34" charset="77"/>
        <a:ea typeface="+mn-ea"/>
        <a:cs typeface="+mn-cs"/>
      </a:defRPr>
    </a:lvl2pPr>
    <a:lvl3pPr marL="913852" algn="l" defTabSz="913852" rtl="0" eaLnBrk="1" latinLnBrk="0" hangingPunct="1">
      <a:defRPr sz="1200" b="0" i="0" kern="1200">
        <a:solidFill>
          <a:schemeClr val="tx1"/>
        </a:solidFill>
        <a:latin typeface="Pfizer Diatype" panose="020B0504040202060203" pitchFamily="34" charset="77"/>
        <a:ea typeface="+mn-ea"/>
        <a:cs typeface="+mn-cs"/>
      </a:defRPr>
    </a:lvl3pPr>
    <a:lvl4pPr marL="1370776" algn="l" defTabSz="913852" rtl="0" eaLnBrk="1" latinLnBrk="0" hangingPunct="1">
      <a:defRPr sz="1200" b="0" i="0" kern="1200">
        <a:solidFill>
          <a:schemeClr val="tx1"/>
        </a:solidFill>
        <a:latin typeface="Pfizer Diatype" panose="020B0504040202060203" pitchFamily="34" charset="77"/>
        <a:ea typeface="+mn-ea"/>
        <a:cs typeface="+mn-cs"/>
      </a:defRPr>
    </a:lvl4pPr>
    <a:lvl5pPr marL="1827704" algn="l" defTabSz="913852" rtl="0" eaLnBrk="1" latinLnBrk="0" hangingPunct="1">
      <a:defRPr sz="1200" b="0" i="0" kern="1200">
        <a:solidFill>
          <a:schemeClr val="tx1"/>
        </a:solidFill>
        <a:latin typeface="Pfizer Diatype" panose="020B0504040202060203" pitchFamily="34" charset="77"/>
        <a:ea typeface="+mn-ea"/>
        <a:cs typeface="+mn-cs"/>
      </a:defRPr>
    </a:lvl5pPr>
    <a:lvl6pPr marL="2284628" algn="l" defTabSz="913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53" algn="l" defTabSz="913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80" algn="l" defTabSz="913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407" algn="l" defTabSz="913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Últimas duas décadas (anos 2000–2010)</a:t>
            </a:r>
          </a:p>
          <a:p>
            <a:r>
              <a:rPr lang="pt-BR" dirty="0"/>
              <a:t>O </a:t>
            </a:r>
            <a:r>
              <a:rPr lang="pt-BR" b="1" dirty="0"/>
              <a:t>Microplanejamento (MP)</a:t>
            </a:r>
            <a:r>
              <a:rPr lang="pt-BR" dirty="0"/>
              <a:t> passa a ser utilizado por profissionais de imunização no nível local em diversos países da Região das Américas.</a:t>
            </a:r>
          </a:p>
          <a:p>
            <a:r>
              <a:rPr lang="pt-BR" dirty="0"/>
              <a:t>Aplicação voltada principalmente para campanhas de vacinação, porém </a:t>
            </a:r>
            <a:r>
              <a:rPr lang="pt-BR" b="1" dirty="0"/>
              <a:t>sem sistematização formal nem documentação padronizada</a:t>
            </a:r>
            <a:r>
              <a:rPr lang="pt-BR" dirty="0"/>
              <a:t>.</a:t>
            </a:r>
          </a:p>
          <a:p>
            <a:r>
              <a:rPr lang="pt-BR" b="1" dirty="0"/>
              <a:t>2016</a:t>
            </a:r>
          </a:p>
          <a:p>
            <a:r>
              <a:rPr lang="pt-BR" dirty="0"/>
              <a:t>Uso do MP em </a:t>
            </a:r>
            <a:r>
              <a:rPr lang="pt-BR" b="1" dirty="0"/>
              <a:t>campanhas de seguimento</a:t>
            </a:r>
            <a:r>
              <a:rPr lang="pt-BR" dirty="0"/>
              <a:t> em países como </a:t>
            </a:r>
            <a:r>
              <a:rPr lang="pt-BR" b="1" dirty="0"/>
              <a:t>México e Honduras</a:t>
            </a:r>
            <a:r>
              <a:rPr lang="pt-BR" dirty="0"/>
              <a:t>, demonstrando potencial da metodologia para qualificar ações de vacinação em larga escala.</a:t>
            </a:r>
          </a:p>
          <a:p>
            <a:r>
              <a:rPr lang="pt-BR" b="1" dirty="0"/>
              <a:t>2018</a:t>
            </a:r>
          </a:p>
          <a:p>
            <a:r>
              <a:rPr lang="pt-BR" dirty="0"/>
              <a:t>Contexto de </a:t>
            </a:r>
            <a:r>
              <a:rPr lang="pt-BR" b="1" dirty="0"/>
              <a:t>pós-eliminação do sarampo</a:t>
            </a:r>
            <a:r>
              <a:rPr lang="pt-BR" dirty="0"/>
              <a:t> e ocorrência de surtos em países como </a:t>
            </a:r>
            <a:r>
              <a:rPr lang="pt-BR" b="1" dirty="0"/>
              <a:t>Brasil, Venezuela, Colômbia e México</a:t>
            </a:r>
            <a:r>
              <a:rPr lang="pt-BR" dirty="0"/>
              <a:t>.</a:t>
            </a:r>
          </a:p>
          <a:p>
            <a:r>
              <a:rPr lang="pt-BR" dirty="0"/>
              <a:t>O MP é </a:t>
            </a:r>
            <a:r>
              <a:rPr lang="pt-BR" b="1" dirty="0"/>
              <a:t>resgatado e fortalecido</a:t>
            </a:r>
            <a:r>
              <a:rPr lang="pt-BR" dirty="0"/>
              <a:t> como estratégia essencial para controlar surtos e interromper a transmissão da doença.</a:t>
            </a:r>
          </a:p>
          <a:p>
            <a:r>
              <a:rPr lang="pt-BR" b="1" dirty="0"/>
              <a:t>2019</a:t>
            </a:r>
          </a:p>
          <a:p>
            <a:r>
              <a:rPr lang="pt-BR" dirty="0"/>
              <a:t>Aplicação do MP em campanhas de seguimento na </a:t>
            </a:r>
            <a:r>
              <a:rPr lang="pt-BR" b="1" dirty="0"/>
              <a:t>Guatemala</a:t>
            </a:r>
            <a:r>
              <a:rPr lang="pt-BR" dirty="0"/>
              <a:t>.</a:t>
            </a:r>
          </a:p>
          <a:p>
            <a:r>
              <a:rPr lang="pt-BR" dirty="0"/>
              <a:t>Os Estados-Membros da </a:t>
            </a:r>
            <a:r>
              <a:rPr lang="pt-BR" b="1" dirty="0"/>
              <a:t>OPAS</a:t>
            </a:r>
            <a:r>
              <a:rPr lang="pt-BR" dirty="0"/>
              <a:t> aprovam a </a:t>
            </a:r>
            <a:r>
              <a:rPr lang="pt-BR" b="1" dirty="0"/>
              <a:t>Iniciativa para a Eliminação de Doenças</a:t>
            </a:r>
            <a:r>
              <a:rPr lang="pt-BR" dirty="0"/>
              <a:t>, com abordagem integrada e sustentável para mais de 30 doenças transmissíveis na Região das Américas.</a:t>
            </a:r>
          </a:p>
          <a:p>
            <a:r>
              <a:rPr lang="pt-BR" b="1" dirty="0"/>
              <a:t>2021</a:t>
            </a:r>
          </a:p>
          <a:p>
            <a:r>
              <a:rPr lang="pt-BR" dirty="0"/>
              <a:t>Utilização do MP em campanhas realizadas no </a:t>
            </a:r>
            <a:r>
              <a:rPr lang="pt-BR" b="1" dirty="0"/>
              <a:t>México e na Colômbia</a:t>
            </a:r>
            <a:r>
              <a:rPr lang="pt-BR" dirty="0"/>
              <a:t>.</a:t>
            </a:r>
          </a:p>
          <a:p>
            <a:r>
              <a:rPr lang="pt-BR" dirty="0"/>
              <a:t>Consolidação do entendimento de que a qualidade das ações depende de critérios como </a:t>
            </a:r>
            <a:r>
              <a:rPr lang="pt-BR" b="1" dirty="0"/>
              <a:t>eficácia, homogeneidade, oportunidade, simultaneidade e eficiência</a:t>
            </a:r>
            <a:r>
              <a:rPr lang="pt-BR" dirty="0"/>
              <a:t>.</a:t>
            </a:r>
          </a:p>
          <a:p>
            <a:r>
              <a:rPr lang="pt-BR" b="1" dirty="0"/>
              <a:t>2022</a:t>
            </a:r>
          </a:p>
          <a:p>
            <a:r>
              <a:rPr lang="pt-BR" dirty="0"/>
              <a:t>Aplicação do MP em campanhas de seguimento na </a:t>
            </a:r>
            <a:r>
              <a:rPr lang="pt-BR" b="1" dirty="0"/>
              <a:t>República Dominicana e Nicarágua</a:t>
            </a:r>
            <a:r>
              <a:rPr lang="pt-BR" dirty="0"/>
              <a:t>, reforçando sua efetividade em diferentes contextos territoriais.</a:t>
            </a:r>
          </a:p>
          <a:p>
            <a:r>
              <a:rPr lang="pt-BR" b="1" dirty="0"/>
              <a:t>2023</a:t>
            </a:r>
          </a:p>
          <a:p>
            <a:r>
              <a:rPr lang="pt-BR" dirty="0"/>
              <a:t>A </a:t>
            </a:r>
            <a:r>
              <a:rPr lang="pt-BR" b="1" dirty="0"/>
              <a:t>OPAS apresenta oficialmente a metodologia sistematizada do Microplanejamento das AVAQ</a:t>
            </a:r>
            <a:r>
              <a:rPr lang="pt-BR" dirty="0"/>
              <a:t>.</a:t>
            </a:r>
          </a:p>
          <a:p>
            <a:r>
              <a:rPr lang="pt-BR" dirty="0"/>
              <a:t>Implementação junto aos gestores e profissionais das </a:t>
            </a:r>
            <a:r>
              <a:rPr lang="pt-BR" b="1" dirty="0"/>
              <a:t>três esferas do SUS</a:t>
            </a:r>
            <a:r>
              <a:rPr lang="pt-BR" dirty="0"/>
              <a:t>, com integração entre vigilância epidemiológica, laboratório, imunização, Atenção Primária à Saúde e saúde indígena.</a:t>
            </a:r>
          </a:p>
          <a:p>
            <a:r>
              <a:rPr lang="pt-BR" dirty="0"/>
              <a:t>Ampliação do uso do MP para o </a:t>
            </a:r>
            <a:r>
              <a:rPr lang="pt-BR" b="1" dirty="0"/>
              <a:t>programa de rotina</a:t>
            </a:r>
            <a:r>
              <a:rPr lang="pt-BR" dirty="0"/>
              <a:t> em países como </a:t>
            </a:r>
            <a:r>
              <a:rPr lang="pt-BR" b="1" dirty="0"/>
              <a:t>Colômbia, Equador e Brasil</a:t>
            </a:r>
            <a:r>
              <a:rPr lang="pt-BR" dirty="0"/>
              <a:t>.</a:t>
            </a:r>
          </a:p>
          <a:p>
            <a:r>
              <a:rPr lang="pt-BR" dirty="0"/>
              <a:t>Elaboração do </a:t>
            </a:r>
            <a:r>
              <a:rPr lang="pt-BR" b="1" dirty="0"/>
              <a:t>Manual e do Caderno de Microplanejamento</a:t>
            </a:r>
            <a:r>
              <a:rPr lang="pt-BR" dirty="0"/>
              <a:t>, organizados em quatro módulos, orientando planejamento, execução, monitoramento, supervisão e avaliação das AVAQ.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EB0F6-0CBB-6A4E-B00F-31FF6D66F0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56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EB0F6-0CBB-6A4E-B00F-31FF6D66F0D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77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EB0F6-0CBB-6A4E-B00F-31FF6D66F0D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41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EB0F6-0CBB-6A4E-B00F-31FF6D66F0D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4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EB0F6-0CBB-6A4E-B00F-31FF6D66F0D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7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D884F4-659B-441F-45EE-F923C221E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982" y="5762143"/>
            <a:ext cx="1443897" cy="589314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4B97BE01-F0D5-3584-357C-76DC10137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688C328-0B4B-58D0-9900-6682D7CF32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spc="-50" dirty="0" smtClean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179" y="5953479"/>
            <a:ext cx="4871840" cy="42207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2000" kern="1200" spc="-50" dirty="0" smtClean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A75169-BD02-C8C2-7994-26CD0B402F72}"/>
              </a:ext>
            </a:extLst>
          </p:cNvPr>
          <p:cNvSpPr txBox="1"/>
          <p:nvPr userDrawn="1"/>
        </p:nvSpPr>
        <p:spPr>
          <a:xfrm>
            <a:off x="932122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/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387771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Uni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14E41-4A21-621A-50D1-42254C93A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880" t="8065" r="22611" b="15792"/>
          <a:stretch/>
        </p:blipFill>
        <p:spPr>
          <a:xfrm>
            <a:off x="8117334" y="0"/>
            <a:ext cx="4116603" cy="68580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E5DBBA62-D904-006E-B801-C7D605941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20037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Unit 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03C1E1-319A-9450-36A2-9E5B4DE8E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214" r="1734"/>
          <a:stretch/>
        </p:blipFill>
        <p:spPr>
          <a:xfrm flipV="1">
            <a:off x="6170133" y="-17377"/>
            <a:ext cx="6021868" cy="6875377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E5DBBA62-D904-006E-B801-C7D605941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06624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Unit 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05D67-596F-1000-A274-5C63C254C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2" t="1546" r="11417" b="30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E5DBBA62-D904-006E-B801-C7D605941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A1C1D-865C-2E18-A343-440416C9C6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281" y="6408033"/>
            <a:ext cx="728130" cy="2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94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5694" y="648609"/>
            <a:ext cx="5753144" cy="4480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2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22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22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22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22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ED763F9-86FB-50D0-2494-390619CE80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157" y="1043047"/>
            <a:ext cx="3154745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3013905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5694" y="648609"/>
            <a:ext cx="7645992" cy="4480719"/>
          </a:xfrm>
          <a:prstGeom prst="rect">
            <a:avLst/>
          </a:prstGeom>
        </p:spPr>
        <p:txBody>
          <a:bodyPr numCol="2" spcCol="914400"/>
          <a:lstStyle>
            <a:lvl1pPr marL="0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ED763F9-86FB-50D0-2494-390619CE80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157" y="1043047"/>
            <a:ext cx="3154745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1990650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46232" y="648609"/>
            <a:ext cx="7734771" cy="5523591"/>
          </a:xfrm>
          <a:prstGeom prst="rect">
            <a:avLst/>
          </a:prstGeom>
        </p:spPr>
        <p:txBody>
          <a:bodyPr numCol="3" spcCol="914400"/>
          <a:lstStyle>
            <a:lvl1pPr marL="0" indent="0">
              <a:buNone/>
              <a:defRPr lang="en-US" sz="165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65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65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65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65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ED763F9-86FB-50D0-2494-390619CE80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157" y="1043047"/>
            <a:ext cx="3154745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2518285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5694" y="648609"/>
            <a:ext cx="7645992" cy="4480719"/>
          </a:xfrm>
          <a:prstGeom prst="rect">
            <a:avLst/>
          </a:prstGeom>
        </p:spPr>
        <p:txBody>
          <a:bodyPr numCol="2" spcCol="914400"/>
          <a:lstStyle>
            <a:lvl1pPr marL="285679" indent="-285679">
              <a:buFont typeface="Arial" panose="020B0604020202020204" pitchFamily="34" charset="0"/>
              <a:buChar char="•"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ED763F9-86FB-50D0-2494-390619CE80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157" y="1043047"/>
            <a:ext cx="3154745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2779876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29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247" y="1344759"/>
            <a:ext cx="3427224" cy="4480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6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153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5FC85B-94AC-C0CA-227D-7671ABF2928E}"/>
              </a:ext>
            </a:extLst>
          </p:cNvPr>
          <p:cNvSpPr/>
          <p:nvPr userDrawn="1"/>
        </p:nvSpPr>
        <p:spPr>
          <a:xfrm>
            <a:off x="6095346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b="0" i="0">
              <a:latin typeface="Pfizer Diatype" panose="020B0504040202060203" pitchFamily="34" charset="77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CB07BB3A-6067-24D9-AAF7-811F8AF4F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2E92ECA5-B4C5-11AB-D3FF-B117A2EB5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bg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E7E61E-0B5E-3295-7C2B-9172A1B2C1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/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292082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29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247" y="1344759"/>
            <a:ext cx="3427224" cy="4480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6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2FA4958-90B2-CE63-F910-55E115CEFBF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307116" y="685800"/>
            <a:ext cx="6274570" cy="5486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2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Imag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BB5660-0ACC-420C-FE42-E4567F70BF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884F4-659B-441F-45EE-F923C221E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982" y="5762143"/>
            <a:ext cx="1443897" cy="589314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179" y="5953479"/>
            <a:ext cx="4871840" cy="42207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2000" kern="1200" spc="-50" dirty="0" smtClean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 Here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DB4DEE37-4C57-A98E-FC92-AA751D7B20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1666A8F-937A-95F5-09E9-A7E0813E85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spc="-50" dirty="0" smtClean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F6DA5-17F8-F45E-C899-C9DDB8A0FCF8}"/>
              </a:ext>
            </a:extLst>
          </p:cNvPr>
          <p:cNvSpPr txBox="1"/>
          <p:nvPr userDrawn="1"/>
        </p:nvSpPr>
        <p:spPr>
          <a:xfrm>
            <a:off x="932122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/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109409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29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2FA4958-90B2-CE63-F910-55E115CEFBF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68651" y="2156614"/>
            <a:ext cx="3626641" cy="31848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B8DC1310-20A2-AB9D-049B-21570496E6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247" y="1344759"/>
            <a:ext cx="8149871" cy="553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Chart Placeholder 2">
            <a:extLst>
              <a:ext uri="{FF2B5EF4-FFF2-40B4-BE49-F238E27FC236}">
                <a16:creationId xmlns:a16="http://schemas.microsoft.com/office/drawing/2014/main" id="{2FB050F9-8DD3-9C2C-8D80-574DD369AE2A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285636" y="2156614"/>
            <a:ext cx="3626641" cy="31848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Chart Placeholder 2">
            <a:extLst>
              <a:ext uri="{FF2B5EF4-FFF2-40B4-BE49-F238E27FC236}">
                <a16:creationId xmlns:a16="http://schemas.microsoft.com/office/drawing/2014/main" id="{097125FD-7E79-12F7-B732-3F97A29C697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002622" y="2156614"/>
            <a:ext cx="3626641" cy="31848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23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4A457A2E-6AEE-943E-26A4-1C087EE7F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6D53EA6-91B3-B6ED-269F-9F9A5A4F1543}"/>
              </a:ext>
            </a:extLst>
          </p:cNvPr>
          <p:cNvSpPr/>
          <p:nvPr userDrawn="1"/>
        </p:nvSpPr>
        <p:spPr>
          <a:xfrm>
            <a:off x="614625" y="1600200"/>
            <a:ext cx="2098535" cy="4125650"/>
          </a:xfrm>
          <a:prstGeom prst="roundRect">
            <a:avLst>
              <a:gd name="adj" fmla="val 6069"/>
            </a:avLst>
          </a:prstGeom>
          <a:solidFill>
            <a:srgbClr val="0098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B32C02-7C77-7641-02DF-7E6E84F87948}"/>
              </a:ext>
            </a:extLst>
          </p:cNvPr>
          <p:cNvSpPr/>
          <p:nvPr userDrawn="1"/>
        </p:nvSpPr>
        <p:spPr>
          <a:xfrm>
            <a:off x="2829544" y="1600200"/>
            <a:ext cx="2098535" cy="4125650"/>
          </a:xfrm>
          <a:prstGeom prst="roundRect">
            <a:avLst>
              <a:gd name="adj" fmla="val 6069"/>
            </a:avLst>
          </a:prstGeom>
          <a:solidFill>
            <a:srgbClr val="0098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8C8A16A-A534-05DF-3089-5C0A4D509288}"/>
              </a:ext>
            </a:extLst>
          </p:cNvPr>
          <p:cNvSpPr/>
          <p:nvPr userDrawn="1"/>
        </p:nvSpPr>
        <p:spPr>
          <a:xfrm>
            <a:off x="5044464" y="1600200"/>
            <a:ext cx="2098535" cy="4125650"/>
          </a:xfrm>
          <a:prstGeom prst="roundRect">
            <a:avLst>
              <a:gd name="adj" fmla="val 6069"/>
            </a:avLst>
          </a:prstGeom>
          <a:solidFill>
            <a:srgbClr val="0098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794F59B-16FF-911B-E2AB-49612831AA11}"/>
              </a:ext>
            </a:extLst>
          </p:cNvPr>
          <p:cNvSpPr/>
          <p:nvPr userDrawn="1"/>
        </p:nvSpPr>
        <p:spPr>
          <a:xfrm>
            <a:off x="7259383" y="1600200"/>
            <a:ext cx="2098535" cy="4125650"/>
          </a:xfrm>
          <a:prstGeom prst="roundRect">
            <a:avLst>
              <a:gd name="adj" fmla="val 6069"/>
            </a:avLst>
          </a:prstGeom>
          <a:solidFill>
            <a:srgbClr val="0098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736257E-1703-F446-10FD-DAFEF9C1731B}"/>
              </a:ext>
            </a:extLst>
          </p:cNvPr>
          <p:cNvSpPr/>
          <p:nvPr userDrawn="1"/>
        </p:nvSpPr>
        <p:spPr>
          <a:xfrm>
            <a:off x="9503557" y="1600200"/>
            <a:ext cx="2098535" cy="4125650"/>
          </a:xfrm>
          <a:prstGeom prst="roundRect">
            <a:avLst>
              <a:gd name="adj" fmla="val 6069"/>
            </a:avLst>
          </a:prstGeom>
          <a:solidFill>
            <a:srgbClr val="0098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B7B1E0D-05DE-3D0D-5A58-B0B08AEB1871}"/>
              </a:ext>
            </a:extLst>
          </p:cNvPr>
          <p:cNvSpPr txBox="1">
            <a:spLocks/>
          </p:cNvSpPr>
          <p:nvPr userDrawn="1"/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400" b="1" i="0" kern="1200">
                <a:solidFill>
                  <a:schemeClr val="accent1"/>
                </a:solidFill>
                <a:latin typeface="Pfizer Diatype Medium" panose="020B05040402020602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39012A-6F33-204B-8224-A57BEFB0AAD0}" type="slidenum">
              <a:rPr lang="en-US" sz="700" smtClean="0"/>
              <a:pPr/>
              <a:t>‹nº›</a:t>
            </a:fld>
            <a:endParaRPr lang="en-US" sz="70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6443CB24-4334-C4FC-0E67-D4AB22912F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412" y="1750817"/>
            <a:ext cx="1837755" cy="161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0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E233FC7-23FB-E54C-3249-87FD6EF44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0909" y="1912657"/>
            <a:ext cx="1837755" cy="305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46C3915-7EEC-AD61-84D9-B0F21A7F40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0909" y="2436467"/>
            <a:ext cx="1837755" cy="2821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914171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6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D40CC42D-F686-6BA3-A384-D2A6387FA1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2816" y="1750817"/>
            <a:ext cx="1837755" cy="161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0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1F70248A-4A7B-C4B1-ACCB-81D7DCC6F9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64312" y="1912657"/>
            <a:ext cx="1837755" cy="305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80DEA8E-0513-6F8C-C393-B7D0A7DE58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64312" y="2436467"/>
            <a:ext cx="1837755" cy="2821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914171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6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079177C4-8512-A58C-3DE9-B16551A618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91619" y="1750817"/>
            <a:ext cx="1837755" cy="161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0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3930330C-ED1C-802D-3794-40CE6FC347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83116" y="1912657"/>
            <a:ext cx="1837755" cy="305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24F8970-84F0-E252-CC21-1F64457C70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83116" y="2436467"/>
            <a:ext cx="1837755" cy="2821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914171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6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ACC2CFC-DBD1-C32A-5CB2-E5180FC39D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10423" y="1750817"/>
            <a:ext cx="1837755" cy="161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0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850F291-294B-E107-27A4-98BE3833FD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01920" y="1912657"/>
            <a:ext cx="1837755" cy="305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DA3ECA4A-7DD2-790F-B38D-EA2D4F7C50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01920" y="2436467"/>
            <a:ext cx="1837755" cy="2821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914171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6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F6529C93-D17D-2B51-5BC5-B297908CB1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1527" y="1750817"/>
            <a:ext cx="1837755" cy="161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0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330945C6-4CB1-E470-5372-945DFC073A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43023" y="1912657"/>
            <a:ext cx="1837755" cy="305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D89B8D6B-2541-4E16-68F8-E5888BD35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43023" y="2436467"/>
            <a:ext cx="1837755" cy="2821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914171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6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63627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C05D17C-DEAE-7724-2AC9-1A63A290B510}"/>
              </a:ext>
            </a:extLst>
          </p:cNvPr>
          <p:cNvGrpSpPr/>
          <p:nvPr userDrawn="1"/>
        </p:nvGrpSpPr>
        <p:grpSpPr>
          <a:xfrm>
            <a:off x="606004" y="1501332"/>
            <a:ext cx="2610938" cy="4283242"/>
            <a:chOff x="1212167" y="7796463"/>
            <a:chExt cx="4206238" cy="8566483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7C4B856E-DE77-1F05-F6C4-30D0EB8B9D7C}"/>
                </a:ext>
              </a:extLst>
            </p:cNvPr>
            <p:cNvSpPr/>
            <p:nvPr/>
          </p:nvSpPr>
          <p:spPr>
            <a:xfrm>
              <a:off x="1220788" y="7796463"/>
              <a:ext cx="4197617" cy="8566483"/>
            </a:xfrm>
            <a:prstGeom prst="roundRect">
              <a:avLst>
                <a:gd name="adj" fmla="val 6397"/>
              </a:avLst>
            </a:prstGeom>
            <a:solidFill>
              <a:srgbClr val="0098FF">
                <a:alpha val="10000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"/>
            </a:p>
          </p:txBody>
        </p:sp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A5EB5ED4-79BD-E23D-AE38-9E1463CC90C2}"/>
                </a:ext>
              </a:extLst>
            </p:cNvPr>
            <p:cNvSpPr/>
            <p:nvPr/>
          </p:nvSpPr>
          <p:spPr>
            <a:xfrm>
              <a:off x="1212167" y="7796463"/>
              <a:ext cx="4197617" cy="923331"/>
            </a:xfrm>
            <a:prstGeom prst="round2SameRect">
              <a:avLst>
                <a:gd name="adj1" fmla="val 29698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"/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4A457A2E-6AEE-943E-26A4-1C087EE7F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B7B1E0D-05DE-3D0D-5A58-B0B08AEB1871}"/>
              </a:ext>
            </a:extLst>
          </p:cNvPr>
          <p:cNvSpPr txBox="1">
            <a:spLocks/>
          </p:cNvSpPr>
          <p:nvPr userDrawn="1"/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400" b="1" i="0" kern="1200">
                <a:solidFill>
                  <a:schemeClr val="accent1"/>
                </a:solidFill>
                <a:latin typeface="Pfizer Diatype Medium" panose="020B05040402020602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39012A-6F33-204B-8224-A57BEFB0AAD0}" type="slidenum">
              <a:rPr lang="en-US" sz="700" smtClean="0"/>
              <a:pPr/>
              <a:t>‹nº›</a:t>
            </a:fld>
            <a:endParaRPr lang="en-US" sz="700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3930330C-ED1C-802D-3794-40CE6FC347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2514" y="1618360"/>
            <a:ext cx="2352589" cy="29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24F8970-84F0-E252-CC21-1F64457C70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4272" y="2090391"/>
            <a:ext cx="2316205" cy="615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0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0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914171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6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3B12CC34-81B1-8461-6DCE-5F8414C351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4272" y="4768276"/>
            <a:ext cx="2316205" cy="861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0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0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914171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6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1D67C4F-DE77-01FF-BEBD-A427C155977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514" y="2950772"/>
            <a:ext cx="2352589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b="1" kern="1200" spc="-25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ACE3369D-29C3-51FB-92F3-6405B1B31D7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2514" y="4557503"/>
            <a:ext cx="2352589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b="1" kern="1200" spc="-25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3CD5AA2-A503-219C-F707-C2F01E8C37CE}"/>
              </a:ext>
            </a:extLst>
          </p:cNvPr>
          <p:cNvGrpSpPr/>
          <p:nvPr userDrawn="1"/>
        </p:nvGrpSpPr>
        <p:grpSpPr>
          <a:xfrm>
            <a:off x="3395689" y="1501332"/>
            <a:ext cx="2610938" cy="4283242"/>
            <a:chOff x="1212167" y="7796463"/>
            <a:chExt cx="4206238" cy="8566483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3F196C5A-74EE-1F93-5207-DCA4F4BC07B4}"/>
                </a:ext>
              </a:extLst>
            </p:cNvPr>
            <p:cNvSpPr/>
            <p:nvPr/>
          </p:nvSpPr>
          <p:spPr>
            <a:xfrm>
              <a:off x="1220788" y="7796463"/>
              <a:ext cx="4197617" cy="8566483"/>
            </a:xfrm>
            <a:prstGeom prst="roundRect">
              <a:avLst>
                <a:gd name="adj" fmla="val 6397"/>
              </a:avLst>
            </a:prstGeom>
            <a:solidFill>
              <a:srgbClr val="0098FF">
                <a:alpha val="10000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"/>
            </a:p>
          </p:txBody>
        </p:sp>
        <p:sp>
          <p:nvSpPr>
            <p:cNvPr id="48" name="Round Same Side Corner Rectangle 47">
              <a:extLst>
                <a:ext uri="{FF2B5EF4-FFF2-40B4-BE49-F238E27FC236}">
                  <a16:creationId xmlns:a16="http://schemas.microsoft.com/office/drawing/2014/main" id="{026A9F26-5A96-8514-034C-9440BDDC2BC7}"/>
                </a:ext>
              </a:extLst>
            </p:cNvPr>
            <p:cNvSpPr/>
            <p:nvPr/>
          </p:nvSpPr>
          <p:spPr>
            <a:xfrm>
              <a:off x="1212167" y="7796463"/>
              <a:ext cx="4197617" cy="923331"/>
            </a:xfrm>
            <a:prstGeom prst="round2SameRect">
              <a:avLst>
                <a:gd name="adj1" fmla="val 29698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C766ABA-CEC9-C4BC-CDDD-9E1AFA2A0E51}"/>
              </a:ext>
            </a:extLst>
          </p:cNvPr>
          <p:cNvGrpSpPr/>
          <p:nvPr userDrawn="1"/>
        </p:nvGrpSpPr>
        <p:grpSpPr>
          <a:xfrm>
            <a:off x="6185374" y="1501332"/>
            <a:ext cx="2610938" cy="4283242"/>
            <a:chOff x="1212167" y="7796463"/>
            <a:chExt cx="4206238" cy="8566483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1815AB79-9CB3-D383-8F2E-F9DB109DA656}"/>
                </a:ext>
              </a:extLst>
            </p:cNvPr>
            <p:cNvSpPr/>
            <p:nvPr/>
          </p:nvSpPr>
          <p:spPr>
            <a:xfrm>
              <a:off x="1220788" y="7796463"/>
              <a:ext cx="4197617" cy="8566483"/>
            </a:xfrm>
            <a:prstGeom prst="roundRect">
              <a:avLst>
                <a:gd name="adj" fmla="val 6397"/>
              </a:avLst>
            </a:prstGeom>
            <a:solidFill>
              <a:srgbClr val="0098FF">
                <a:alpha val="10000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"/>
            </a:p>
          </p:txBody>
        </p:sp>
        <p:sp>
          <p:nvSpPr>
            <p:cNvPr id="51" name="Round Same Side Corner Rectangle 50">
              <a:extLst>
                <a:ext uri="{FF2B5EF4-FFF2-40B4-BE49-F238E27FC236}">
                  <a16:creationId xmlns:a16="http://schemas.microsoft.com/office/drawing/2014/main" id="{B9BB9445-6813-A364-DCCD-791AB835B0CF}"/>
                </a:ext>
              </a:extLst>
            </p:cNvPr>
            <p:cNvSpPr/>
            <p:nvPr/>
          </p:nvSpPr>
          <p:spPr>
            <a:xfrm>
              <a:off x="1212167" y="7796463"/>
              <a:ext cx="4197617" cy="923331"/>
            </a:xfrm>
            <a:prstGeom prst="round2SameRect">
              <a:avLst>
                <a:gd name="adj1" fmla="val 29698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85F3C1A-7708-80EA-5CDC-C808CA7F28F3}"/>
              </a:ext>
            </a:extLst>
          </p:cNvPr>
          <p:cNvGrpSpPr/>
          <p:nvPr userDrawn="1"/>
        </p:nvGrpSpPr>
        <p:grpSpPr>
          <a:xfrm>
            <a:off x="8975058" y="1501332"/>
            <a:ext cx="2610938" cy="4283242"/>
            <a:chOff x="1212167" y="7796463"/>
            <a:chExt cx="4206238" cy="8566483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5FA9E97B-27B7-329A-501B-99EE4B24897D}"/>
                </a:ext>
              </a:extLst>
            </p:cNvPr>
            <p:cNvSpPr/>
            <p:nvPr/>
          </p:nvSpPr>
          <p:spPr>
            <a:xfrm>
              <a:off x="1220788" y="7796463"/>
              <a:ext cx="4197617" cy="8566483"/>
            </a:xfrm>
            <a:prstGeom prst="roundRect">
              <a:avLst>
                <a:gd name="adj" fmla="val 6397"/>
              </a:avLst>
            </a:prstGeom>
            <a:solidFill>
              <a:srgbClr val="0098FF">
                <a:alpha val="9758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"/>
            </a:p>
          </p:txBody>
        </p:sp>
        <p:sp>
          <p:nvSpPr>
            <p:cNvPr id="54" name="Round Same Side Corner Rectangle 53">
              <a:extLst>
                <a:ext uri="{FF2B5EF4-FFF2-40B4-BE49-F238E27FC236}">
                  <a16:creationId xmlns:a16="http://schemas.microsoft.com/office/drawing/2014/main" id="{B000B8D4-6A7C-FE5C-A320-BF8A9F427F8D}"/>
                </a:ext>
              </a:extLst>
            </p:cNvPr>
            <p:cNvSpPr/>
            <p:nvPr/>
          </p:nvSpPr>
          <p:spPr>
            <a:xfrm>
              <a:off x="1212167" y="7796463"/>
              <a:ext cx="4197617" cy="923331"/>
            </a:xfrm>
            <a:prstGeom prst="round2SameRect">
              <a:avLst>
                <a:gd name="adj1" fmla="val 29698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"/>
            </a:p>
          </p:txBody>
        </p:sp>
      </p:grp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81ECAD81-857E-2F62-A2BA-A1EE679090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17602" y="1618360"/>
            <a:ext cx="2352589" cy="29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5D203AC-D978-4604-3DEE-C856EAAC8D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19359" y="2090391"/>
            <a:ext cx="2316205" cy="615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0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0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914171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6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FE519876-C4B1-98E2-A9E6-901B8CB649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19359" y="4768276"/>
            <a:ext cx="2316205" cy="861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0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0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914171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6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86DA72B0-5C27-0F55-8A26-157851DD400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17602" y="2950772"/>
            <a:ext cx="2352589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b="1" kern="1200" spc="-25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8C2D71FD-1091-668F-4A76-B8F25955916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17602" y="4557503"/>
            <a:ext cx="2352589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b="1" kern="1200" spc="-25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795A53F9-6094-CCB3-8E07-414B962C336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12689" y="1618360"/>
            <a:ext cx="2352589" cy="29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B9E3FBCA-4B87-C5F6-BA05-5B029A433CE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14447" y="2090391"/>
            <a:ext cx="2316205" cy="615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0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0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914171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6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1716E3A6-30D7-5DFC-FD02-E4B5AEFBD2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14447" y="4768276"/>
            <a:ext cx="2316205" cy="861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0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0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914171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6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C06D32C4-FF1C-B3D5-F903-94779A7EBF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12689" y="2950772"/>
            <a:ext cx="2352589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b="1" kern="1200" spc="-25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24DBB815-2DA9-C8C5-E161-F69B973DA62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12689" y="4557503"/>
            <a:ext cx="2352589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b="1" kern="1200" spc="-25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5" name="Text Placeholder 10">
            <a:extLst>
              <a:ext uri="{FF2B5EF4-FFF2-40B4-BE49-F238E27FC236}">
                <a16:creationId xmlns:a16="http://schemas.microsoft.com/office/drawing/2014/main" id="{6B9F6B13-4A74-A9FD-F3AD-67D5F8182A9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07777" y="1618360"/>
            <a:ext cx="2352589" cy="29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E43DC601-AE83-64B7-D8AA-661D0D55704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109535" y="2090391"/>
            <a:ext cx="2316205" cy="615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0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0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914171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6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4947D06-DCEA-B540-0619-C0411B9B286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09535" y="4768276"/>
            <a:ext cx="2316205" cy="861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0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0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914171" indent="0">
              <a:buNone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6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8" name="Text Placeholder 10">
            <a:extLst>
              <a:ext uri="{FF2B5EF4-FFF2-40B4-BE49-F238E27FC236}">
                <a16:creationId xmlns:a16="http://schemas.microsoft.com/office/drawing/2014/main" id="{A49C126B-131E-C695-E276-9D9621C2B4E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07777" y="2950772"/>
            <a:ext cx="2352589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b="1" kern="1200" spc="-25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9" name="Text Placeholder 10">
            <a:extLst>
              <a:ext uri="{FF2B5EF4-FFF2-40B4-BE49-F238E27FC236}">
                <a16:creationId xmlns:a16="http://schemas.microsoft.com/office/drawing/2014/main" id="{7D858769-95FE-4DDD-0D9F-AB83295A09F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07777" y="4557503"/>
            <a:ext cx="2352589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b="1" kern="1200" spc="-25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43000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5FC85B-94AC-C0CA-227D-7671ABF2928E}"/>
              </a:ext>
            </a:extLst>
          </p:cNvPr>
          <p:cNvSpPr/>
          <p:nvPr userDrawn="1"/>
        </p:nvSpPr>
        <p:spPr>
          <a:xfrm>
            <a:off x="6095346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b="0" i="0">
              <a:latin typeface="Pfizer Diatype" panose="020B0504040202060203" pitchFamily="34" charset="77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C7DBDB-BBBB-21C0-B73D-C920994B69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4F2F1C8-07E9-7744-94F4-0AF143FAB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247" y="2098060"/>
            <a:ext cx="3427224" cy="37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CBF1253-EDE9-CCBE-CC1E-BBACF7AAF9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8542" y="515342"/>
            <a:ext cx="5103062" cy="677109"/>
          </a:xfrm>
          <a:prstGeom prst="rect">
            <a:avLst/>
          </a:prstGeom>
        </p:spPr>
        <p:txBody>
          <a:bodyPr/>
          <a:lstStyle>
            <a:lvl1pPr marL="0" indent="0" algn="l" defTabSz="45708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399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01 Key Point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38B02E5-6686-6077-72D8-974AD75A43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08542" y="3068971"/>
            <a:ext cx="5103062" cy="677109"/>
          </a:xfrm>
          <a:prstGeom prst="rect">
            <a:avLst/>
          </a:prstGeom>
        </p:spPr>
        <p:txBody>
          <a:bodyPr/>
          <a:lstStyle>
            <a:lvl1pPr marL="0" indent="0" algn="l" defTabSz="45708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399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02 Key Point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C34BD04-1866-F729-AA57-40BC049132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7823" y="1328625"/>
            <a:ext cx="5054931" cy="1497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kern="1200" spc="-50" dirty="0" smtClean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3F46805-66E5-C16F-2EF7-3E36976058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7823" y="3882255"/>
            <a:ext cx="5054931" cy="1497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kern="1200" spc="-50" dirty="0" smtClean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C68B568E-9CE8-D887-3682-5FCC1781C1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47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B706D-1516-EF71-78E8-71FEC3CA98C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/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323853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ype Moment Blu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1BD0C0B-A98D-5936-804D-A5476E8CF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EA907-6F56-E6DB-B767-45FE06E496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0" y="6408420"/>
            <a:ext cx="728130" cy="29718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5293E5D7-BC76-0C3B-20A9-B1302B77FA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200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9648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“Quote Here”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0C843E-972A-43D0-6530-CB6BAA917EA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/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290785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ype Mo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200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9648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“Quote Here”</a:t>
            </a:r>
          </a:p>
        </p:txBody>
      </p:sp>
    </p:spTree>
    <p:extLst>
      <p:ext uri="{BB962C8B-B14F-4D97-AF65-F5344CB8AC3E}">
        <p14:creationId xmlns:p14="http://schemas.microsoft.com/office/powerpoint/2010/main" val="1159225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um Type Moment Blu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1BD0C0B-A98D-5936-804D-A5476E8CF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EA907-6F56-E6DB-B767-45FE06E496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0" y="6408420"/>
            <a:ext cx="728130" cy="29718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9A454539-8AC2-AF11-7CA2-9F733567B3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9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4799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Body copy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0992C-2910-B680-3EFE-5D50A81E7D0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/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4117265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Type Mo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9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47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Body copy here</a:t>
            </a:r>
          </a:p>
        </p:txBody>
      </p:sp>
    </p:spTree>
    <p:extLst>
      <p:ext uri="{BB962C8B-B14F-4D97-AF65-F5344CB8AC3E}">
        <p14:creationId xmlns:p14="http://schemas.microsoft.com/office/powerpoint/2010/main" val="3360753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Colleag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4A457A2E-6AEE-943E-26A4-1C087EE7F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 marL="0" algn="l" defTabSz="457086" rtl="0" eaLnBrk="1" latinLnBrk="0" hangingPunct="1">
              <a:lnSpc>
                <a:spcPts val="2799"/>
              </a:lnSpc>
              <a:spcBef>
                <a:spcPct val="0"/>
              </a:spcBef>
              <a:buNone/>
              <a:defRPr lang="en-US" sz="2699" b="1" kern="1200" spc="-25" dirty="0">
                <a:solidFill>
                  <a:srgbClr val="0000CA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5" name="Slide Number Placeholder 39">
            <a:extLst>
              <a:ext uri="{FF2B5EF4-FFF2-40B4-BE49-F238E27FC236}">
                <a16:creationId xmlns:a16="http://schemas.microsoft.com/office/drawing/2014/main" id="{CB646F23-2052-D711-B3F6-B3CF60F13C7E}"/>
              </a:ext>
            </a:extLst>
          </p:cNvPr>
          <p:cNvSpPr txBox="1">
            <a:spLocks/>
          </p:cNvSpPr>
          <p:nvPr userDrawn="1"/>
        </p:nvSpPr>
        <p:spPr>
          <a:xfrm>
            <a:off x="10436978" y="6513244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400" b="1" i="0" kern="1200">
                <a:solidFill>
                  <a:schemeClr val="accent1"/>
                </a:solidFill>
                <a:latin typeface="Pfizer Diatype Medium" panose="020B05040402020602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39012A-6F33-204B-8224-A57BEFB0AAD0}" type="slidenum">
              <a:rPr lang="en-US" sz="700" smtClean="0"/>
              <a:pPr/>
              <a:t>‹nº›</a:t>
            </a:fld>
            <a:endParaRPr lang="en-US" sz="700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404EFE6-3990-9199-E473-CB5023E59E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71852" y="3151966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6E248FED-FC1A-E5C2-2A25-071DD1FDB97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3001" y="3363839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1" name="Picture Placeholder 14">
            <a:extLst>
              <a:ext uri="{FF2B5EF4-FFF2-40B4-BE49-F238E27FC236}">
                <a16:creationId xmlns:a16="http://schemas.microsoft.com/office/drawing/2014/main" id="{7FFC4AD9-BE4C-382B-F837-4924513DA7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71851" y="1237319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64AEA430-A599-0515-6BDD-BF574A466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222" y="3151966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A0772202-94D1-A6D8-AC9B-332C7B0C67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372" y="3363839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4" name="Picture Placeholder 14">
            <a:extLst>
              <a:ext uri="{FF2B5EF4-FFF2-40B4-BE49-F238E27FC236}">
                <a16:creationId xmlns:a16="http://schemas.microsoft.com/office/drawing/2014/main" id="{BE6FC390-8DC9-A08A-72C3-A68AEE4114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222" y="1237319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7976FDF4-1B09-4021-29EE-9BB8580284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222" y="569444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2F8A2799-1F1B-3B92-9424-4DB09BA04F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8372" y="5906317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50" name="Picture Placeholder 14">
            <a:extLst>
              <a:ext uri="{FF2B5EF4-FFF2-40B4-BE49-F238E27FC236}">
                <a16:creationId xmlns:a16="http://schemas.microsoft.com/office/drawing/2014/main" id="{B8B5A077-38EF-8381-E351-BCAB022434C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7222" y="3779798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AD8067E4-3398-C752-C22C-E59B543CCB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16832" y="3151966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1EA35DFD-9CE8-23A5-13D9-9CB249ED5A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27982" y="3363839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56" name="Picture Placeholder 14">
            <a:extLst>
              <a:ext uri="{FF2B5EF4-FFF2-40B4-BE49-F238E27FC236}">
                <a16:creationId xmlns:a16="http://schemas.microsoft.com/office/drawing/2014/main" id="{99B7C413-2995-AF2E-F856-3DAF2E72E0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716832" y="1237319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87E5DE8B-EC19-FC62-4A7D-48AE0898291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832" y="569444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C57AD32-1EA5-8329-4803-717BC075263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27982" y="5906317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59" name="Picture Placeholder 14">
            <a:extLst>
              <a:ext uri="{FF2B5EF4-FFF2-40B4-BE49-F238E27FC236}">
                <a16:creationId xmlns:a16="http://schemas.microsoft.com/office/drawing/2014/main" id="{42EBB1BF-4A4F-8EAD-1980-49ED10F987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16832" y="3779798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2" name="Text Placeholder 10">
            <a:extLst>
              <a:ext uri="{FF2B5EF4-FFF2-40B4-BE49-F238E27FC236}">
                <a16:creationId xmlns:a16="http://schemas.microsoft.com/office/drawing/2014/main" id="{18D41F8F-BF26-81F0-5D9E-EEEA938253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01839" y="3151966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5883EA46-96AC-1262-C398-35155E5FDA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2988" y="3363839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74" name="Picture Placeholder 14">
            <a:extLst>
              <a:ext uri="{FF2B5EF4-FFF2-40B4-BE49-F238E27FC236}">
                <a16:creationId xmlns:a16="http://schemas.microsoft.com/office/drawing/2014/main" id="{8F10A379-EC69-D38A-9339-D4BDD94AB28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801838" y="1237319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A1DD907C-DA7C-686A-3CD4-52E89B2F8C0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01839" y="569444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76" name="Text Placeholder 10">
            <a:extLst>
              <a:ext uri="{FF2B5EF4-FFF2-40B4-BE49-F238E27FC236}">
                <a16:creationId xmlns:a16="http://schemas.microsoft.com/office/drawing/2014/main" id="{3934B5AE-6B64-67FB-2457-43CCE8C14BE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12988" y="5906317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77" name="Picture Placeholder 14">
            <a:extLst>
              <a:ext uri="{FF2B5EF4-FFF2-40B4-BE49-F238E27FC236}">
                <a16:creationId xmlns:a16="http://schemas.microsoft.com/office/drawing/2014/main" id="{C03E76C2-C422-EAAA-8837-7949DE765FF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801838" y="3779798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B10EEAD5-EFA5-F933-C0BD-919C1497D5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86845" y="3151966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F7BF0ACC-6CC9-86A3-C9D7-C4CE3AF7B8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97995" y="3363839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80" name="Picture Placeholder 14">
            <a:extLst>
              <a:ext uri="{FF2B5EF4-FFF2-40B4-BE49-F238E27FC236}">
                <a16:creationId xmlns:a16="http://schemas.microsoft.com/office/drawing/2014/main" id="{DF285879-F3E0-611E-882C-9ABDFE81FAD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886845" y="1237319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D99B5B46-342D-4E09-EE37-09342350CDB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86845" y="569444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DE7F2BCE-B6B4-1416-6EED-64F67238982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897995" y="5906317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83" name="Picture Placeholder 14">
            <a:extLst>
              <a:ext uri="{FF2B5EF4-FFF2-40B4-BE49-F238E27FC236}">
                <a16:creationId xmlns:a16="http://schemas.microsoft.com/office/drawing/2014/main" id="{04439C18-C079-D2D1-296D-812ECF66C48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886845" y="3779798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4" name="Text Placeholder 10">
            <a:extLst>
              <a:ext uri="{FF2B5EF4-FFF2-40B4-BE49-F238E27FC236}">
                <a16:creationId xmlns:a16="http://schemas.microsoft.com/office/drawing/2014/main" id="{A161A867-1260-19C0-F76F-C8E2A1FB9C2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971852" y="569444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85" name="Text Placeholder 10">
            <a:extLst>
              <a:ext uri="{FF2B5EF4-FFF2-40B4-BE49-F238E27FC236}">
                <a16:creationId xmlns:a16="http://schemas.microsoft.com/office/drawing/2014/main" id="{1B9CF7ED-4EFA-458C-9FA5-EFF446E9A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83001" y="5906317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86" name="Picture Placeholder 14">
            <a:extLst>
              <a:ext uri="{FF2B5EF4-FFF2-40B4-BE49-F238E27FC236}">
                <a16:creationId xmlns:a16="http://schemas.microsoft.com/office/drawing/2014/main" id="{ED07B673-86BD-3A9A-86CD-C97D8EAEA54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971851" y="3779798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612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leag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4A457A2E-6AEE-943E-26A4-1C087EE7F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 marL="0" algn="l" defTabSz="457086" rtl="0" eaLnBrk="1" latinLnBrk="0" hangingPunct="1">
              <a:lnSpc>
                <a:spcPts val="2799"/>
              </a:lnSpc>
              <a:spcBef>
                <a:spcPct val="0"/>
              </a:spcBef>
              <a:buNone/>
              <a:defRPr lang="en-US" sz="2699" b="1" kern="1200" spc="-25" dirty="0">
                <a:solidFill>
                  <a:srgbClr val="0000CA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5" name="Slide Number Placeholder 39">
            <a:extLst>
              <a:ext uri="{FF2B5EF4-FFF2-40B4-BE49-F238E27FC236}">
                <a16:creationId xmlns:a16="http://schemas.microsoft.com/office/drawing/2014/main" id="{CB646F23-2052-D711-B3F6-B3CF60F13C7E}"/>
              </a:ext>
            </a:extLst>
          </p:cNvPr>
          <p:cNvSpPr txBox="1">
            <a:spLocks/>
          </p:cNvSpPr>
          <p:nvPr userDrawn="1"/>
        </p:nvSpPr>
        <p:spPr>
          <a:xfrm>
            <a:off x="10436978" y="6513244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400" b="1" i="0" kern="1200">
                <a:solidFill>
                  <a:schemeClr val="accent1"/>
                </a:solidFill>
                <a:latin typeface="Pfizer Diatype Medium" panose="020B05040402020602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39012A-6F33-204B-8224-A57BEFB0AAD0}" type="slidenum">
              <a:rPr lang="en-US" sz="700" smtClean="0"/>
              <a:pPr/>
              <a:t>‹nº›</a:t>
            </a:fld>
            <a:endParaRPr lang="en-US" sz="700" dirty="0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7976FDF4-1B09-4021-29EE-9BB8580284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727" y="5549650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2F8A2799-1F1B-3B92-9424-4DB09BA04F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876" y="582809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8EBA8F25-490A-3708-8337-0461073472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75010" y="1341702"/>
            <a:ext cx="2102844" cy="41183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F7E5F29-2D22-A865-D440-E56A77B9A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45681" y="5549650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B221B1E-2B9F-3844-14AC-38290B8829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56830" y="582809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AED99EF7-3564-AC0E-2012-B5892130022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804964" y="1341702"/>
            <a:ext cx="2102844" cy="41183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6220ABB-BF70-6949-15A4-4E0775612A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86784" y="5549650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D6C59E1-EAF9-E56C-3C3F-B13F052E6B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97934" y="582809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A18A192C-6340-30AB-3BD0-B89A2096D92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046068" y="1341702"/>
            <a:ext cx="2102844" cy="41183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4F2413C-B968-A684-CCB9-FFB0A59580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7888" y="5549650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33FED9C2-7105-DF53-4935-18D1FC6B99F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39037" y="582809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C8D41FDE-24B6-B749-AAE2-34A5D7AF53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287171" y="1341702"/>
            <a:ext cx="2102844" cy="41183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ECCFBA97-26EB-2214-F8EB-3D27D127275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68991" y="5549650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D170223-6E72-8A14-AAB8-919B401533A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80140" y="582809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1DBCFDEA-A574-BCDF-6B91-D9A4EF795C1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528274" y="1341702"/>
            <a:ext cx="2102844" cy="41183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542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Ligh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BB5660-0ACC-420C-FE42-E4567F70BF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179" y="5953479"/>
            <a:ext cx="4871840" cy="42207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2000" kern="1200" spc="-50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931F2-C551-2AD4-7B6A-9581E89422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0" y="5761669"/>
            <a:ext cx="1442647" cy="589788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47779D81-C5B7-9D06-E85C-734849E79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rgbClr val="0000CA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5CB0D16B-5D71-98DD-1BB3-47FCB31844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spc="-50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C1915-A948-27F3-421D-7A432528F01F}"/>
              </a:ext>
            </a:extLst>
          </p:cNvPr>
          <p:cNvSpPr txBox="1"/>
          <p:nvPr userDrawn="1"/>
        </p:nvSpPr>
        <p:spPr>
          <a:xfrm>
            <a:off x="932122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>
                    <a:lumMod val="50000"/>
                  </a:schemeClr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00940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6">
            <a:extLst>
              <a:ext uri="{FF2B5EF4-FFF2-40B4-BE49-F238E27FC236}">
                <a16:creationId xmlns:a16="http://schemas.microsoft.com/office/drawing/2014/main" id="{6A93E6CE-ACF3-6C2D-B43C-E22F6A08F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47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EE4A84E6-4964-86B5-6174-78A555656A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247" y="2098060"/>
            <a:ext cx="3427224" cy="37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89B85A33-C477-FFF9-B49D-9699B0BCE8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5686" y="0"/>
            <a:ext cx="6743616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E9659A4C-B79B-0ABA-5226-D696D3BD3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2148" y="6515100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45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39CFDFED-7147-931A-225C-7FEF8A5D0F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5687" y="133349"/>
            <a:ext cx="3207109" cy="32419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DF5D942D-368E-A37A-FA58-5B1E5CE945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19466" y="133349"/>
            <a:ext cx="3225364" cy="32419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CF5A3B4A-8178-C1F3-DC3D-D55D56C68AD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85687" y="3489868"/>
            <a:ext cx="3207109" cy="32419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AF2C7299-948F-B489-EE94-EB40C86297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19466" y="3489868"/>
            <a:ext cx="3225364" cy="32419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47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247" y="2098060"/>
            <a:ext cx="3427224" cy="37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039D8F0-54DE-9078-45E3-8A3FDFEF5EA2}"/>
              </a:ext>
            </a:extLst>
          </p:cNvPr>
          <p:cNvSpPr txBox="1">
            <a:spLocks/>
          </p:cNvSpPr>
          <p:nvPr userDrawn="1"/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400" b="1" i="0" kern="1200">
                <a:solidFill>
                  <a:schemeClr val="accent1"/>
                </a:solidFill>
                <a:latin typeface="Pfizer Diatype Medium" panose="020B05040402020602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39012A-6F33-204B-8224-A57BEFB0AAD0}" type="slidenum">
              <a:rPr lang="en-US" sz="700" smtClean="0">
                <a:solidFill>
                  <a:schemeClr val="bg1"/>
                </a:solidFill>
              </a:rPr>
              <a:pPr/>
              <a:t>‹nº›</a:t>
            </a:fld>
            <a:endParaRPr lang="en-US" sz="700">
              <a:solidFill>
                <a:schemeClr val="bg1"/>
              </a:solidFill>
            </a:endParaRP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5AC6D11C-F0D1-0557-2EBA-1B65F9E40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2148" y="6515100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16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Colleag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4A457A2E-6AEE-943E-26A4-1C087EE7F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 marL="0" algn="l" defTabSz="457086" rtl="0" eaLnBrk="1" latinLnBrk="0" hangingPunct="1">
              <a:lnSpc>
                <a:spcPts val="2799"/>
              </a:lnSpc>
              <a:spcBef>
                <a:spcPct val="0"/>
              </a:spcBef>
              <a:buNone/>
              <a:defRPr lang="en-US" sz="2699" b="1" kern="1200" spc="-25" dirty="0">
                <a:solidFill>
                  <a:srgbClr val="0000CA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5" name="Slide Number Placeholder 39">
            <a:extLst>
              <a:ext uri="{FF2B5EF4-FFF2-40B4-BE49-F238E27FC236}">
                <a16:creationId xmlns:a16="http://schemas.microsoft.com/office/drawing/2014/main" id="{CB646F23-2052-D711-B3F6-B3CF60F13C7E}"/>
              </a:ext>
            </a:extLst>
          </p:cNvPr>
          <p:cNvSpPr txBox="1">
            <a:spLocks/>
          </p:cNvSpPr>
          <p:nvPr userDrawn="1"/>
        </p:nvSpPr>
        <p:spPr>
          <a:xfrm>
            <a:off x="10436978" y="6513244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400" b="1" i="0" kern="1200">
                <a:solidFill>
                  <a:schemeClr val="accent1"/>
                </a:solidFill>
                <a:latin typeface="Pfizer Diatype Medium" panose="020B05040402020602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39012A-6F33-204B-8224-A57BEFB0AAD0}" type="slidenum">
              <a:rPr lang="en-US" sz="700" smtClean="0"/>
              <a:pPr/>
              <a:t>‹nº›</a:t>
            </a:fld>
            <a:endParaRPr lang="en-US" sz="700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404EFE6-3990-9199-E473-CB5023E59E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71852" y="3151966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6E248FED-FC1A-E5C2-2A25-071DD1FDB97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3001" y="3363839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1" name="Picture Placeholder 14">
            <a:extLst>
              <a:ext uri="{FF2B5EF4-FFF2-40B4-BE49-F238E27FC236}">
                <a16:creationId xmlns:a16="http://schemas.microsoft.com/office/drawing/2014/main" id="{7FFC4AD9-BE4C-382B-F837-4924513DA7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71851" y="1237319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64AEA430-A599-0515-6BDD-BF574A466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222" y="3151966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A0772202-94D1-A6D8-AC9B-332C7B0C67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372" y="3363839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4" name="Picture Placeholder 14">
            <a:extLst>
              <a:ext uri="{FF2B5EF4-FFF2-40B4-BE49-F238E27FC236}">
                <a16:creationId xmlns:a16="http://schemas.microsoft.com/office/drawing/2014/main" id="{BE6FC390-8DC9-A08A-72C3-A68AEE4114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222" y="1237319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7976FDF4-1B09-4021-29EE-9BB8580284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222" y="569444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2F8A2799-1F1B-3B92-9424-4DB09BA04F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8372" y="5906317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50" name="Picture Placeholder 14">
            <a:extLst>
              <a:ext uri="{FF2B5EF4-FFF2-40B4-BE49-F238E27FC236}">
                <a16:creationId xmlns:a16="http://schemas.microsoft.com/office/drawing/2014/main" id="{B8B5A077-38EF-8381-E351-BCAB022434C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7222" y="3779798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AD8067E4-3398-C752-C22C-E59B543CCB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16832" y="3151966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1EA35DFD-9CE8-23A5-13D9-9CB249ED5A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27982" y="3363839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56" name="Picture Placeholder 14">
            <a:extLst>
              <a:ext uri="{FF2B5EF4-FFF2-40B4-BE49-F238E27FC236}">
                <a16:creationId xmlns:a16="http://schemas.microsoft.com/office/drawing/2014/main" id="{99B7C413-2995-AF2E-F856-3DAF2E72E0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716832" y="1237319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87E5DE8B-EC19-FC62-4A7D-48AE0898291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832" y="569444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C57AD32-1EA5-8329-4803-717BC075263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27982" y="5906317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59" name="Picture Placeholder 14">
            <a:extLst>
              <a:ext uri="{FF2B5EF4-FFF2-40B4-BE49-F238E27FC236}">
                <a16:creationId xmlns:a16="http://schemas.microsoft.com/office/drawing/2014/main" id="{42EBB1BF-4A4F-8EAD-1980-49ED10F987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16832" y="3779798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2" name="Text Placeholder 10">
            <a:extLst>
              <a:ext uri="{FF2B5EF4-FFF2-40B4-BE49-F238E27FC236}">
                <a16:creationId xmlns:a16="http://schemas.microsoft.com/office/drawing/2014/main" id="{18D41F8F-BF26-81F0-5D9E-EEEA938253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01839" y="3151966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5883EA46-96AC-1262-C398-35155E5FDA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2988" y="3363839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74" name="Picture Placeholder 14">
            <a:extLst>
              <a:ext uri="{FF2B5EF4-FFF2-40B4-BE49-F238E27FC236}">
                <a16:creationId xmlns:a16="http://schemas.microsoft.com/office/drawing/2014/main" id="{8F10A379-EC69-D38A-9339-D4BDD94AB28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801838" y="1237319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A1DD907C-DA7C-686A-3CD4-52E89B2F8C0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01839" y="569444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76" name="Text Placeholder 10">
            <a:extLst>
              <a:ext uri="{FF2B5EF4-FFF2-40B4-BE49-F238E27FC236}">
                <a16:creationId xmlns:a16="http://schemas.microsoft.com/office/drawing/2014/main" id="{3934B5AE-6B64-67FB-2457-43CCE8C14BE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12988" y="5906317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77" name="Picture Placeholder 14">
            <a:extLst>
              <a:ext uri="{FF2B5EF4-FFF2-40B4-BE49-F238E27FC236}">
                <a16:creationId xmlns:a16="http://schemas.microsoft.com/office/drawing/2014/main" id="{C03E76C2-C422-EAAA-8837-7949DE765FF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801838" y="3779798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B10EEAD5-EFA5-F933-C0BD-919C1497D5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86845" y="3151966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F7BF0ACC-6CC9-86A3-C9D7-C4CE3AF7B8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97995" y="3363839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80" name="Picture Placeholder 14">
            <a:extLst>
              <a:ext uri="{FF2B5EF4-FFF2-40B4-BE49-F238E27FC236}">
                <a16:creationId xmlns:a16="http://schemas.microsoft.com/office/drawing/2014/main" id="{DF285879-F3E0-611E-882C-9ABDFE81FAD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886845" y="1237319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D99B5B46-342D-4E09-EE37-09342350CDB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86845" y="569444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DE7F2BCE-B6B4-1416-6EED-64F67238982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897995" y="5906317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83" name="Picture Placeholder 14">
            <a:extLst>
              <a:ext uri="{FF2B5EF4-FFF2-40B4-BE49-F238E27FC236}">
                <a16:creationId xmlns:a16="http://schemas.microsoft.com/office/drawing/2014/main" id="{04439C18-C079-D2D1-296D-812ECF66C48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886845" y="3779798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4" name="Text Placeholder 10">
            <a:extLst>
              <a:ext uri="{FF2B5EF4-FFF2-40B4-BE49-F238E27FC236}">
                <a16:creationId xmlns:a16="http://schemas.microsoft.com/office/drawing/2014/main" id="{A161A867-1260-19C0-F76F-C8E2A1FB9C2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971852" y="569444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85" name="Text Placeholder 10">
            <a:extLst>
              <a:ext uri="{FF2B5EF4-FFF2-40B4-BE49-F238E27FC236}">
                <a16:creationId xmlns:a16="http://schemas.microsoft.com/office/drawing/2014/main" id="{1B9CF7ED-4EFA-458C-9FA5-EFF446E9A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83001" y="5906317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86" name="Picture Placeholder 14">
            <a:extLst>
              <a:ext uri="{FF2B5EF4-FFF2-40B4-BE49-F238E27FC236}">
                <a16:creationId xmlns:a16="http://schemas.microsoft.com/office/drawing/2014/main" id="{ED07B673-86BD-3A9A-86CD-C97D8EAEA54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971851" y="3779798"/>
            <a:ext cx="1925743" cy="18939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88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leag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4A457A2E-6AEE-943E-26A4-1C087EE7F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 marL="0" algn="l" defTabSz="457086" rtl="0" eaLnBrk="1" latinLnBrk="0" hangingPunct="1">
              <a:lnSpc>
                <a:spcPts val="2799"/>
              </a:lnSpc>
              <a:spcBef>
                <a:spcPct val="0"/>
              </a:spcBef>
              <a:buNone/>
              <a:defRPr lang="en-US" sz="2699" b="1" kern="1200" spc="-25" dirty="0">
                <a:solidFill>
                  <a:srgbClr val="0000CA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5" name="Slide Number Placeholder 39">
            <a:extLst>
              <a:ext uri="{FF2B5EF4-FFF2-40B4-BE49-F238E27FC236}">
                <a16:creationId xmlns:a16="http://schemas.microsoft.com/office/drawing/2014/main" id="{CB646F23-2052-D711-B3F6-B3CF60F13C7E}"/>
              </a:ext>
            </a:extLst>
          </p:cNvPr>
          <p:cNvSpPr txBox="1">
            <a:spLocks/>
          </p:cNvSpPr>
          <p:nvPr userDrawn="1"/>
        </p:nvSpPr>
        <p:spPr>
          <a:xfrm>
            <a:off x="10436978" y="6513244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400" b="1" i="0" kern="1200">
                <a:solidFill>
                  <a:schemeClr val="accent1"/>
                </a:solidFill>
                <a:latin typeface="Pfizer Diatype Medium" panose="020B05040402020602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39012A-6F33-204B-8224-A57BEFB0AAD0}" type="slidenum">
              <a:rPr lang="en-US" sz="700" smtClean="0"/>
              <a:pPr/>
              <a:t>‹nº›</a:t>
            </a:fld>
            <a:endParaRPr lang="en-US" sz="700" dirty="0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7976FDF4-1B09-4021-29EE-9BB8580284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727" y="5549650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2F8A2799-1F1B-3B92-9424-4DB09BA04F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876" y="582809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8EBA8F25-490A-3708-8337-0461073472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75010" y="1341702"/>
            <a:ext cx="2102844" cy="41183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F7E5F29-2D22-A865-D440-E56A77B9A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45681" y="5549650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B221B1E-2B9F-3844-14AC-38290B8829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56830" y="582809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AED99EF7-3564-AC0E-2012-B5892130022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804964" y="1341702"/>
            <a:ext cx="2102844" cy="41183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6220ABB-BF70-6949-15A4-4E0775612A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86784" y="5549650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D6C59E1-EAF9-E56C-3C3F-B13F052E6B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97934" y="582809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A18A192C-6340-30AB-3BD0-B89A2096D92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046068" y="1341702"/>
            <a:ext cx="2102844" cy="41183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4F2413C-B968-A684-CCB9-FFB0A59580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7888" y="5549650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33FED9C2-7105-DF53-4935-18D1FC6B99F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39037" y="582809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C8D41FDE-24B6-B749-AAE2-34A5D7AF53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287171" y="1341702"/>
            <a:ext cx="2102844" cy="41183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ECCFBA97-26EB-2214-F8EB-3D27D127275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68991" y="5549650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Colleague 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D170223-6E72-8A14-AAB8-919B401533A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80140" y="5828094"/>
            <a:ext cx="1837755" cy="20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0" kern="1200" spc="-25" dirty="0">
                <a:solidFill>
                  <a:schemeClr val="accent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457086" indent="0">
              <a:buNone/>
              <a:defRPr lang="en-US" sz="18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n-ea"/>
                <a:cs typeface="+mn-cs"/>
              </a:defRPr>
            </a:lvl2pPr>
            <a:lvl3pPr marL="914171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1DBCFDEA-A574-BCDF-6B91-D9A4EF795C1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528274" y="1341702"/>
            <a:ext cx="2102844" cy="41183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854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6">
            <a:extLst>
              <a:ext uri="{FF2B5EF4-FFF2-40B4-BE49-F238E27FC236}">
                <a16:creationId xmlns:a16="http://schemas.microsoft.com/office/drawing/2014/main" id="{6A93E6CE-ACF3-6C2D-B43C-E22F6A08F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47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EE4A84E6-4964-86B5-6174-78A555656A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247" y="2098060"/>
            <a:ext cx="3427224" cy="37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89B85A33-C477-FFF9-B49D-9699B0BCE8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5686" y="0"/>
            <a:ext cx="6743616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B6D5C533-EEB8-28EC-81D7-5E8FB79C0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700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39CFDFED-7147-931A-225C-7FEF8A5D0F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5687" y="133349"/>
            <a:ext cx="3207109" cy="32419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DF5D942D-368E-A37A-FA58-5B1E5CE945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19466" y="133349"/>
            <a:ext cx="3225364" cy="32419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CF5A3B4A-8178-C1F3-DC3D-D55D56C68AD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85687" y="3489868"/>
            <a:ext cx="3207109" cy="32419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AF2C7299-948F-B489-EE94-EB40C86297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19466" y="3489868"/>
            <a:ext cx="3225364" cy="32419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47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247" y="2098060"/>
            <a:ext cx="3427224" cy="37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039D8F0-54DE-9078-45E3-8A3FDFEF5EA2}"/>
              </a:ext>
            </a:extLst>
          </p:cNvPr>
          <p:cNvSpPr txBox="1">
            <a:spLocks/>
          </p:cNvSpPr>
          <p:nvPr userDrawn="1"/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400" b="1" i="0" kern="1200">
                <a:solidFill>
                  <a:schemeClr val="accent1"/>
                </a:solidFill>
                <a:latin typeface="Pfizer Diatype Medium" panose="020B05040402020602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39012A-6F33-204B-8224-A57BEFB0AAD0}" type="slidenum">
              <a:rPr lang="en-US" sz="700" smtClean="0">
                <a:solidFill>
                  <a:schemeClr val="bg1"/>
                </a:solidFill>
              </a:rPr>
              <a:pPr/>
              <a:t>‹nº›</a:t>
            </a:fld>
            <a:endParaRPr lang="en-US" sz="700">
              <a:solidFill>
                <a:schemeClr val="bg1"/>
              </a:solidFill>
            </a:endParaRP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1A4DEEAC-D143-1350-620C-AAB41F4D7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2148" y="6515100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49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yan">
    <p:bg>
      <p:bgPr>
        <a:solidFill>
          <a:srgbClr val="BD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14D3EBDC-CB2A-F622-4077-6A130AA719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99E52991-A643-D2D2-2231-1935177D7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971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yan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0F2420B-BC03-F4AA-0FB4-8751258F6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CEDEA8BC-36A6-C8A5-88AA-8D181557E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05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0E685C2D-A743-49E3-2FFC-9B148BDB9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B3036EDA-E525-0B88-DB95-44E7A4B32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5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onta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E91C0DC-D42D-5F9D-E977-4A2F7CFAA339}"/>
              </a:ext>
            </a:extLst>
          </p:cNvPr>
          <p:cNvSpPr/>
          <p:nvPr userDrawn="1"/>
        </p:nvSpPr>
        <p:spPr>
          <a:xfrm>
            <a:off x="610316" y="1620685"/>
            <a:ext cx="10967061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b="0" i="0">
              <a:latin typeface="Pfizer Diatype" panose="020B0504040202060203" pitchFamily="34" charset="77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B70A86CB-2EBE-B1D8-A473-B4C35C32D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B9E454CA-CBB2-48FA-A742-CBFF0A7DD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30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Heli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B36C6-7A31-C0B7-00BF-79489D20A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4592" y="2292711"/>
            <a:ext cx="9885663" cy="4603388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179" y="5953479"/>
            <a:ext cx="4871840" cy="42207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2000" kern="1200" spc="-50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931F2-C551-2AD4-7B6A-9581E89422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280" y="5761669"/>
            <a:ext cx="1442647" cy="589788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F8EAB0D2-5E3C-D715-5795-DDDA0402A0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rgbClr val="0000CA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43D5313-585F-7759-4B50-E0558D95C8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spc="-50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F3C86-FF85-B6E6-637E-F327D7A73791}"/>
              </a:ext>
            </a:extLst>
          </p:cNvPr>
          <p:cNvSpPr txBox="1"/>
          <p:nvPr userDrawn="1"/>
        </p:nvSpPr>
        <p:spPr>
          <a:xfrm>
            <a:off x="932122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>
                    <a:lumMod val="50000"/>
                  </a:schemeClr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8761794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ain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4406B9-3701-B09A-7AFD-D4182E15E69E}"/>
              </a:ext>
            </a:extLst>
          </p:cNvPr>
          <p:cNvSpPr/>
          <p:nvPr userDrawn="1"/>
        </p:nvSpPr>
        <p:spPr>
          <a:xfrm>
            <a:off x="610316" y="1600200"/>
            <a:ext cx="10967061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b="0" i="0">
              <a:latin typeface="Pfizer Diatype" panose="020B0504040202060203" pitchFamily="34" charset="77"/>
            </a:endParaRP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D86FB8DA-640D-32A7-5933-B7F08052F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15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creen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BE142A-FE90-87CE-D452-9E169568D348}"/>
              </a:ext>
            </a:extLst>
          </p:cNvPr>
          <p:cNvSpPr/>
          <p:nvPr userDrawn="1"/>
        </p:nvSpPr>
        <p:spPr>
          <a:xfrm>
            <a:off x="4267438" y="0"/>
            <a:ext cx="79239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b="0" i="0">
              <a:latin typeface="Pfizer Diatype" panose="020B050404020206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0D291D-1DD4-B95E-6D2C-14C5A533DF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0" y="6408420"/>
            <a:ext cx="728130" cy="297180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E67B3876-89D1-5568-D85E-B9B58AA4D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A9EA49-9EBE-4051-D8CA-EE8F12A298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>
                    <a:lumMod val="50000"/>
                  </a:schemeClr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838657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Light Blue">
    <p:bg>
      <p:bgPr>
        <a:solidFill>
          <a:srgbClr val="BD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86631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CEECE-9450-A860-A620-EA87CB0DC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0" y="6408420"/>
            <a:ext cx="728130" cy="297180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44B37D82-0C17-42EF-4ABD-F689ABD91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bg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D41377-A028-5077-A9FB-EB9C372690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/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B6F2EFA6-AB13-57AA-B12B-629DC52F91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97" y="615426"/>
            <a:ext cx="3154776" cy="405454"/>
          </a:xfrm>
          <a:prstGeom prst="rect">
            <a:avLst/>
          </a:prstGeom>
        </p:spPr>
        <p:txBody>
          <a:bodyPr/>
          <a:lstStyle>
            <a:lvl1pPr>
              <a:defRPr lang="en-US" sz="2699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629845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Whit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C2C46F47-4586-D311-FFD2-FCCA5D0D9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EAE86-BF0C-FAE6-D855-7CB57A1B2C07}"/>
              </a:ext>
            </a:extLst>
          </p:cNvPr>
          <p:cNvSpPr txBox="1"/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>
                    <a:lumMod val="50000"/>
                  </a:schemeClr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4290B-1340-57B8-7497-9311B3A0F3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1" y="6409856"/>
            <a:ext cx="723405" cy="2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90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lu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124F571-6FC4-F49D-EACA-C6A78832D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1BD0C0B-A98D-5936-804D-A5476E8CF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EA907-6F56-E6DB-B767-45FE06E496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0" y="6408420"/>
            <a:ext cx="728130" cy="297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D7A029-15D9-FE7B-FD83-A16805E7FA0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/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75887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ight Blue">
    <p:bg>
      <p:bgPr>
        <a:solidFill>
          <a:srgbClr val="BD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71507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emf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.emf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.emf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11AAD1-13AF-CDCD-0D2C-4EC08C52BA7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12281" y="6409856"/>
            <a:ext cx="723405" cy="295745"/>
          </a:xfrm>
          <a:prstGeom prst="rect">
            <a:avLst/>
          </a:prstGeom>
        </p:spPr>
      </p:pic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111582FF-352D-3C9E-EBF3-7F589EFBB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A294A-CB44-A564-BA09-EB2D1777A6A2}"/>
              </a:ext>
            </a:extLst>
          </p:cNvPr>
          <p:cNvSpPr txBox="1"/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>
                    <a:lumMod val="50000"/>
                  </a:schemeClr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39428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56" r:id="rId4"/>
    <p:sldLayoutId id="2147483800" r:id="rId5"/>
    <p:sldLayoutId id="2147483801" r:id="rId6"/>
    <p:sldLayoutId id="2147483803" r:id="rId7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11AAD1-13AF-CDCD-0D2C-4EC08C52BA7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12281" y="6409856"/>
            <a:ext cx="723405" cy="295745"/>
          </a:xfrm>
          <a:prstGeom prst="rect">
            <a:avLst/>
          </a:prstGeom>
        </p:spPr>
      </p:pic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111582FF-352D-3C9E-EBF3-7F589EFBB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CCDD5D-F815-DD6B-DA8F-7F1CD2F3E668}"/>
              </a:ext>
            </a:extLst>
          </p:cNvPr>
          <p:cNvSpPr txBox="1"/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>
                    <a:lumMod val="50000"/>
                  </a:schemeClr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4971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63" r:id="rId3"/>
    <p:sldLayoutId id="2147483762" r:id="rId4"/>
    <p:sldLayoutId id="2147483761" r:id="rId5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lang="en-US" sz="2999" b="1" kern="1200" spc="-25" dirty="0">
          <a:solidFill>
            <a:schemeClr val="accent1"/>
          </a:solidFill>
          <a:latin typeface="Pfizer Tomorrow" panose="02010503040201060303" pitchFamily="2" charset="77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11AAD1-13AF-CDCD-0D2C-4EC08C52BA7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12281" y="6409856"/>
            <a:ext cx="723405" cy="295745"/>
          </a:xfrm>
          <a:prstGeom prst="rect">
            <a:avLst/>
          </a:prstGeom>
        </p:spPr>
      </p:pic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111582FF-352D-3C9E-EBF3-7F589EFBB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06B2F-CD24-D06B-C147-918B7B0A82D7}"/>
              </a:ext>
            </a:extLst>
          </p:cNvPr>
          <p:cNvSpPr txBox="1"/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>
                    <a:lumMod val="50000"/>
                  </a:schemeClr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45912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805" r:id="rId6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11AAD1-13AF-CDCD-0D2C-4EC08C52BA7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12281" y="6409856"/>
            <a:ext cx="723405" cy="295745"/>
          </a:xfrm>
          <a:prstGeom prst="rect">
            <a:avLst/>
          </a:prstGeom>
        </p:spPr>
      </p:pic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111582FF-352D-3C9E-EBF3-7F589EFBB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14ACB8-4481-F96B-2389-2019D4AEF43B}"/>
              </a:ext>
            </a:extLst>
          </p:cNvPr>
          <p:cNvSpPr txBox="1"/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>
                    <a:lumMod val="50000"/>
                  </a:schemeClr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50578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11AAD1-13AF-CDCD-0D2C-4EC08C52BA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2281" y="6409856"/>
            <a:ext cx="723405" cy="295745"/>
          </a:xfrm>
          <a:prstGeom prst="rect">
            <a:avLst/>
          </a:prstGeom>
        </p:spPr>
      </p:pic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111582FF-352D-3C9E-EBF3-7F589EFBB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8878A-07E5-2A68-68D8-CCA88A1BC510}"/>
              </a:ext>
            </a:extLst>
          </p:cNvPr>
          <p:cNvSpPr txBox="1"/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>
                    <a:lumMod val="50000"/>
                  </a:schemeClr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4181194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51" r:id="rId2"/>
    <p:sldLayoutId id="2147483766" r:id="rId3"/>
    <p:sldLayoutId id="2147483752" r:id="rId4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11AAD1-13AF-CDCD-0D2C-4EC08C52BA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2281" y="6409856"/>
            <a:ext cx="723405" cy="295745"/>
          </a:xfrm>
          <a:prstGeom prst="rect">
            <a:avLst/>
          </a:prstGeom>
        </p:spPr>
      </p:pic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111582FF-352D-3C9E-EBF3-7F589EFBB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34B4FA-04A1-2B67-C381-3B6BEDB95AE9}"/>
              </a:ext>
            </a:extLst>
          </p:cNvPr>
          <p:cNvSpPr txBox="1"/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>
                    <a:lumMod val="50000"/>
                  </a:schemeClr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99918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4" r:id="rId3"/>
    <p:sldLayoutId id="2147483745" r:id="rId4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11AAD1-13AF-CDCD-0D2C-4EC08C52BA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2281" y="6409856"/>
            <a:ext cx="723405" cy="295745"/>
          </a:xfrm>
          <a:prstGeom prst="rect">
            <a:avLst/>
          </a:prstGeom>
        </p:spPr>
      </p:pic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111582FF-352D-3C9E-EBF3-7F589EFBB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34B4FA-04A1-2B67-C381-3B6BEDB95AE9}"/>
              </a:ext>
            </a:extLst>
          </p:cNvPr>
          <p:cNvSpPr txBox="1"/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>
                    <a:lumMod val="50000"/>
                  </a:schemeClr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4992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11AAD1-13AF-CDCD-0D2C-4EC08C52BA7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12281" y="6409856"/>
            <a:ext cx="723405" cy="295745"/>
          </a:xfrm>
          <a:prstGeom prst="rect">
            <a:avLst/>
          </a:prstGeom>
        </p:spPr>
      </p:pic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111582FF-352D-3C9E-EBF3-7F589EFBB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1C2A2-E8B7-FF21-B626-83D13A0FB7A9}"/>
              </a:ext>
            </a:extLst>
          </p:cNvPr>
          <p:cNvSpPr txBox="1"/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>
                    <a:lumMod val="50000"/>
                  </a:schemeClr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39B0011B-F0AA-D86B-9BB0-AC7677E6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82" y="1672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BC3E7C-66CE-3A33-1042-2C02798E4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482" y="134475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90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666" r:id="rId2"/>
    <p:sldLayoutId id="2147483664" r:id="rId3"/>
    <p:sldLayoutId id="2147483669" r:id="rId4"/>
    <p:sldLayoutId id="2147483670" r:id="rId5"/>
    <p:sldLayoutId id="2147483676" r:id="rId6"/>
  </p:sldLayoutIdLst>
  <p:hf hdr="0"/>
  <p:txStyles>
    <p:titleStyle>
      <a:lvl1pPr marL="0" algn="l" defTabSz="914171" rtl="0" eaLnBrk="1" latinLnBrk="0" hangingPunct="1">
        <a:lnSpc>
          <a:spcPct val="90000"/>
        </a:lnSpc>
        <a:spcBef>
          <a:spcPct val="0"/>
        </a:spcBef>
        <a:buNone/>
        <a:defRPr lang="en-US" sz="2999" b="1" kern="1200" spc="-25" dirty="0">
          <a:solidFill>
            <a:schemeClr val="accent1"/>
          </a:solidFill>
          <a:latin typeface="Pfizer Tomorrow" panose="02010503040201060303" pitchFamily="2" charset="77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fizer Diatype" panose="020B0504040202060203" pitchFamily="34" charset="77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fizer Diatype" panose="020B0504040202060203" pitchFamily="34" charset="77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fizer Diatype" panose="020B0504040202060203" pitchFamily="34" charset="77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fizer Diatype" panose="020B0504040202060203" pitchFamily="34" charset="77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fizer Diatype" panose="020B0504040202060203" pitchFamily="34" charset="77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ris.paho.org/items/24dab25a-c9c2-4f75-9f12-26a84ddc28e6" TargetMode="External"/><Relationship Id="rId5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24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3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.br/saude/pt-br/vacinacao/publicacoes/caderno-de-microplanejamento-para-as-atividades-de-vacinacao-de-alta-qualidade/view" TargetMode="External"/><Relationship Id="rId3" Type="http://schemas.openxmlformats.org/officeDocument/2006/relationships/image" Target="../media/image37.jpg"/><Relationship Id="rId7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s://www.gov.br/saude/pt-br/composicao/seidigi/demas?utm_source=chatgpt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atasus.saude.gov.br/informacoes-de-saude-tabnet/?utm_source=chatgpt.com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.br/saude/pt-br/vacinacao/publicacoes/caderno-de-microplanejamento-para-as-atividades-de-vacinacao-de-alta-qualidade/view" TargetMode="External"/><Relationship Id="rId3" Type="http://schemas.openxmlformats.org/officeDocument/2006/relationships/image" Target="../media/image49.png"/><Relationship Id="rId7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bvsms.saude.gov.br/bvs/publicacoes/manual_planejamento_atividades_vacinacao_altaqualidade_web.pdf" TargetMode="External"/><Relationship Id="rId2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saude/pt-br/centrais-de-conteudo/publicacoes/guias-e-manuais/2025/manual-de-microplanejamento-para-atividades-de-vacinacao-municipios-e-ubs.pdf/view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foms.saude.gov.br/extensions/SEIDIGI_DEMAS_VACINACAO_CALENDARIO_NACIONAL_COBERTURA_RESIDENCIA/SEIDIGI_DEMAS_VACINACAO_CALENDARIO_NACIONAL_COBERTURA_RESIDENCIA.html" TargetMode="External"/><Relationship Id="rId4" Type="http://schemas.openxmlformats.org/officeDocument/2006/relationships/hyperlink" Target="http://tabnet.datasus.gov.br/cgi/dhdat.exe?bd_pni/cpnibr.def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movac.com.br/2023/07/13/promovendo-a-saude-infantil-a-importancia-do-estatuto-da-crianca-e-do-adolescente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saude/pt-br/assuntos/saude-de-a-a-z/p/poliomielite/situacao-epidemiologica/incidencia-de-poliomielite-e-cobertura-vacinal-em-campanhas.pdf?utm_source=chatgpt.co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gov.br/saude/pt-br/assuntos/saude-de-a-a-z/t/tetano-acidental/situacao-epidemiologica?utm_source=chatgpt.com" TargetMode="External"/><Relationship Id="rId4" Type="http://schemas.openxmlformats.org/officeDocument/2006/relationships/hyperlink" Target="https://www.gov.br/saude/pt-br/assuntos/saude-de-a-a-z/t/tetano-neonatal/situacao-epidemiologica?utm_source=chatgpt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ris.paho.org/items/3ac75957-1950-42c7-b3a5-b117e460141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ge.gov.br/cidades-e-estados?utm_source=chatgpt.com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gov.br/saude/pt-br/composicao/svsa/pni" TargetMode="External"/><Relationship Id="rId4" Type="http://schemas.openxmlformats.org/officeDocument/2006/relationships/hyperlink" Target="https://www.gov.br/saude/pt-br/vacinacao/grupos-especiais/publicacoes/relacao-nacional-dos-crie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hyperlink" Target="https://www.gov.br/saude/pt-br/vacinacao/publicacoes/instrucao-normativa-que-instrui-o-calendario-nacional-de-vacinacao-2025.pdf?utm_source=chatgpt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hyperlink" Target="https://www.gov.br/saude/pt-br/vacinacao/calendari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526FB-6C0C-62FB-45C4-E936678D7E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798" y="3772558"/>
            <a:ext cx="5287532" cy="13492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Clebson Verissimo da C. Pereira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Mestre em Ciências da Saúde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Representante </a:t>
            </a:r>
            <a:r>
              <a:rPr lang="en-US" sz="1600" dirty="0" err="1"/>
              <a:t>SBIm</a:t>
            </a:r>
            <a:r>
              <a:rPr lang="en-US" sz="1600" dirty="0"/>
              <a:t> Paraíba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Vacinologista –  </a:t>
            </a:r>
            <a:r>
              <a:rPr lang="en-US" sz="1600" dirty="0" err="1"/>
              <a:t>Turma</a:t>
            </a:r>
            <a:r>
              <a:rPr lang="en-US" sz="1600" dirty="0"/>
              <a:t> 1 </a:t>
            </a:r>
            <a:r>
              <a:rPr lang="en-US" sz="1600" dirty="0" err="1"/>
              <a:t>AdVAc</a:t>
            </a:r>
            <a:r>
              <a:rPr lang="en-US" sz="1600" dirty="0"/>
              <a:t> </a:t>
            </a:r>
            <a:r>
              <a:rPr lang="en-US" sz="1600" dirty="0" err="1"/>
              <a:t>Brasil</a:t>
            </a:r>
            <a:r>
              <a:rPr lang="en-US" sz="1600" dirty="0"/>
              <a:t>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A4E94-CC01-69E6-20E5-973EB88B3F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81043" y="5911916"/>
            <a:ext cx="4871840" cy="422078"/>
          </a:xfrm>
        </p:spPr>
        <p:txBody>
          <a:bodyPr/>
          <a:lstStyle/>
          <a:p>
            <a:r>
              <a:rPr lang="pt-BR" dirty="0"/>
              <a:t>24 de fevereiro de 2026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4D16D-C468-7E57-1D78-CE5857567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0" dirty="0"/>
              <a:t>Microplanejamento e vigilância ativa</a:t>
            </a:r>
            <a:br>
              <a:rPr lang="en-US" dirty="0"/>
            </a:br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E26C38D-67C3-3E09-B28A-A753C03455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829800" y="6473952"/>
            <a:ext cx="1923083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648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CB7F2815-F9FB-FF43-55F6-89D5C315B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9AE989-9DE9-6D60-43DA-D6ACFAA8AA88}"/>
              </a:ext>
            </a:extLst>
          </p:cNvPr>
          <p:cNvSpPr txBox="1">
            <a:spLocks/>
          </p:cNvSpPr>
          <p:nvPr/>
        </p:nvSpPr>
        <p:spPr>
          <a:xfrm>
            <a:off x="340055" y="235112"/>
            <a:ext cx="4109954" cy="35907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799"/>
              </a:lnSpc>
            </a:pPr>
            <a:r>
              <a:rPr lang="en-US" sz="2699" b="1" spc="-25" dirty="0">
                <a:solidFill>
                  <a:schemeClr val="accent1"/>
                </a:solidFill>
                <a:latin typeface="Pfizer Tomorrow" panose="02010503040201060303" pitchFamily="2" charset="77"/>
              </a:rPr>
              <a:t>Microplanejamento</a:t>
            </a:r>
            <a:r>
              <a:rPr lang="en-US" sz="2699" b="1" spc="-25" baseline="30000" dirty="0">
                <a:solidFill>
                  <a:schemeClr val="accent1"/>
                </a:solidFill>
                <a:latin typeface="Pfizer Tomorrow" panose="02010503040201060303" pitchFamily="2" charset="77"/>
              </a:rPr>
              <a:t>1,2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5F248-E3E5-CD9D-824E-0C77B281796F}"/>
              </a:ext>
            </a:extLst>
          </p:cNvPr>
          <p:cNvSpPr txBox="1">
            <a:spLocks/>
          </p:cNvSpPr>
          <p:nvPr/>
        </p:nvSpPr>
        <p:spPr>
          <a:xfrm>
            <a:off x="737268" y="1183716"/>
            <a:ext cx="5602288" cy="502854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086">
              <a:lnSpc>
                <a:spcPct val="100000"/>
              </a:lnSpc>
              <a:spcAft>
                <a:spcPts val="250"/>
              </a:spcAft>
            </a:pPr>
            <a:r>
              <a:rPr lang="en-US" sz="2699" b="1" spc="-50" dirty="0">
                <a:solidFill>
                  <a:schemeClr val="accent1"/>
                </a:solidFill>
                <a:latin typeface="Pfizer Tomorrow" panose="02010503040201060303" pitchFamily="2" charset="77"/>
              </a:rPr>
              <a:t>Ascendente</a:t>
            </a:r>
          </a:p>
          <a:p>
            <a:pPr marL="457086">
              <a:lnSpc>
                <a:spcPct val="100000"/>
              </a:lnSpc>
            </a:pPr>
            <a:r>
              <a:rPr lang="pt-BR" sz="2000" dirty="0">
                <a:latin typeface="Pfizer Diatype Light" panose="020B0604020202020204" charset="0"/>
              </a:rPr>
              <a:t>Método ascendente (</a:t>
            </a:r>
            <a:r>
              <a:rPr lang="pt-BR" sz="2000" dirty="0" err="1">
                <a:latin typeface="Pfizer Diatype Light" panose="020B0604020202020204" charset="0"/>
              </a:rPr>
              <a:t>bottom-up</a:t>
            </a:r>
            <a:r>
              <a:rPr lang="pt-BR" sz="2000" dirty="0">
                <a:latin typeface="Pfizer Diatype Light" panose="020B0604020202020204" charset="0"/>
              </a:rPr>
              <a:t>), que parte das unidades locais rumo ao nível nacional.</a:t>
            </a:r>
            <a:endParaRPr lang="en-US" sz="2000" spc="-50" dirty="0">
              <a:solidFill>
                <a:schemeClr val="accent1"/>
              </a:solidFill>
              <a:latin typeface="Pfizer Diatype Light" panose="020B0604020202020204" charset="0"/>
            </a:endParaRPr>
          </a:p>
          <a:p>
            <a:pPr marL="457086">
              <a:lnSpc>
                <a:spcPct val="100000"/>
              </a:lnSpc>
            </a:pPr>
            <a:endParaRPr lang="en-US" sz="2699" spc="-50" dirty="0">
              <a:solidFill>
                <a:schemeClr val="accent1"/>
              </a:solidFill>
              <a:latin typeface="Pfizer Diatype Light" panose="020B0404040202060203" pitchFamily="34" charset="77"/>
            </a:endParaRPr>
          </a:p>
          <a:p>
            <a:pPr marL="457086">
              <a:lnSpc>
                <a:spcPct val="100000"/>
              </a:lnSpc>
              <a:spcAft>
                <a:spcPts val="250"/>
              </a:spcAft>
            </a:pPr>
            <a:r>
              <a:rPr lang="en-US" sz="2699" b="1" spc="-50" dirty="0">
                <a:solidFill>
                  <a:schemeClr val="accent1"/>
                </a:solidFill>
                <a:latin typeface="Pfizer Tomorrow" panose="02010503040201060303" pitchFamily="2" charset="77"/>
              </a:rPr>
              <a:t>Baixo custo</a:t>
            </a:r>
          </a:p>
          <a:p>
            <a:pPr marL="457086">
              <a:lnSpc>
                <a:spcPct val="100000"/>
              </a:lnSpc>
            </a:pPr>
            <a:r>
              <a:rPr lang="pt-BR" sz="2000" dirty="0">
                <a:latin typeface="Pfizer Diatype Light" panose="020B0604020202020204" charset="0"/>
              </a:rPr>
              <a:t>Utiliza a própria estrutura do serviço</a:t>
            </a:r>
            <a:r>
              <a:rPr lang="en-US" sz="2000" spc="-50" dirty="0">
                <a:solidFill>
                  <a:schemeClr val="accent1"/>
                </a:solidFill>
                <a:latin typeface="Pfizer Diatype Light" panose="020B0604020202020204" charset="0"/>
              </a:rPr>
              <a:t>.</a:t>
            </a:r>
          </a:p>
          <a:p>
            <a:pPr marL="457086">
              <a:lnSpc>
                <a:spcPct val="100000"/>
              </a:lnSpc>
            </a:pPr>
            <a:endParaRPr lang="en-US" sz="2699" spc="-50" dirty="0">
              <a:solidFill>
                <a:schemeClr val="accent1"/>
              </a:solidFill>
              <a:latin typeface="Pfizer Diatype Light" panose="020B0404040202060203" pitchFamily="34" charset="77"/>
            </a:endParaRPr>
          </a:p>
          <a:p>
            <a:pPr marL="457086">
              <a:lnSpc>
                <a:spcPct val="100000"/>
              </a:lnSpc>
              <a:spcAft>
                <a:spcPts val="250"/>
              </a:spcAft>
            </a:pPr>
            <a:r>
              <a:rPr lang="en-US" sz="2699" b="1" spc="-50" dirty="0">
                <a:solidFill>
                  <a:schemeClr val="accent1"/>
                </a:solidFill>
                <a:latin typeface="Pfizer Tomorrow" panose="02010503040201060303" pitchFamily="2" charset="77"/>
              </a:rPr>
              <a:t>Objetivo</a:t>
            </a:r>
          </a:p>
          <a:p>
            <a:pPr marL="457086">
              <a:lnSpc>
                <a:spcPct val="100000"/>
              </a:lnSpc>
            </a:pPr>
            <a:r>
              <a:rPr lang="pt-BR" sz="2000" dirty="0"/>
              <a:t>Plano geracional e dinâmico, capaz de promover novas estratégias conforme os desafios locais</a:t>
            </a:r>
            <a:r>
              <a:rPr lang="en-US" sz="2000" spc="-50" dirty="0">
                <a:solidFill>
                  <a:schemeClr val="accent1"/>
                </a:solidFill>
                <a:latin typeface="Pfizer Diatype Light" panose="020B0404040202060203" pitchFamily="34" charset="77"/>
              </a:rPr>
              <a:t>.</a:t>
            </a:r>
          </a:p>
          <a:p>
            <a:pPr marL="457086">
              <a:lnSpc>
                <a:spcPct val="100000"/>
              </a:lnSpc>
            </a:pPr>
            <a:endParaRPr lang="en-US" sz="2999" spc="-50" dirty="0">
              <a:solidFill>
                <a:schemeClr val="accent1"/>
              </a:solidFill>
              <a:latin typeface="Pfizer Diatype Light" panose="020B0404040202060203" pitchFamily="34" charset="77"/>
            </a:endParaRPr>
          </a:p>
          <a:p>
            <a:pPr marL="457086">
              <a:lnSpc>
                <a:spcPct val="100000"/>
              </a:lnSpc>
              <a:spcAft>
                <a:spcPts val="250"/>
              </a:spcAft>
            </a:pPr>
            <a:endParaRPr lang="en-US" sz="2000" spc="-50" dirty="0">
              <a:solidFill>
                <a:schemeClr val="accent1"/>
              </a:solidFill>
              <a:latin typeface="Pfizer Diatype Light" panose="020B0404040202060203" pitchFamily="34" charset="77"/>
            </a:endParaRPr>
          </a:p>
          <a:p>
            <a:pPr marL="11109" indent="334085">
              <a:lnSpc>
                <a:spcPct val="100000"/>
              </a:lnSpc>
            </a:pPr>
            <a:endParaRPr lang="en-US" sz="2000" spc="-50" dirty="0">
              <a:solidFill>
                <a:schemeClr val="accent1"/>
              </a:solidFill>
              <a:latin typeface="Pfizer Diatype Light" panose="020B0404040202060203" pitchFamily="34" charset="77"/>
            </a:endParaRPr>
          </a:p>
          <a:p>
            <a:pPr marL="11109" indent="334085">
              <a:lnSpc>
                <a:spcPct val="100000"/>
              </a:lnSpc>
            </a:pPr>
            <a:endParaRPr lang="en-US" sz="2000" spc="-50" dirty="0">
              <a:solidFill>
                <a:schemeClr val="accent1"/>
              </a:solidFill>
              <a:latin typeface="Pfizer Diatype Light" panose="020B0404040202060203" pitchFamily="34" charset="77"/>
            </a:endParaRPr>
          </a:p>
          <a:p>
            <a:pPr marL="11109" indent="389635">
              <a:lnSpc>
                <a:spcPct val="100000"/>
              </a:lnSpc>
            </a:pPr>
            <a:endParaRPr lang="en-US" sz="2000" spc="-50" dirty="0">
              <a:solidFill>
                <a:schemeClr val="accent1"/>
              </a:solidFill>
              <a:latin typeface="Pfizer Diatype Light" panose="020B0404040202060203" pitchFamily="34" charset="77"/>
            </a:endParaRPr>
          </a:p>
          <a:p>
            <a:pPr marL="11109" indent="389635">
              <a:lnSpc>
                <a:spcPct val="100000"/>
              </a:lnSpc>
            </a:pPr>
            <a:endParaRPr lang="en-US" sz="2000" spc="-50" dirty="0">
              <a:solidFill>
                <a:schemeClr val="accent1"/>
              </a:solidFill>
              <a:latin typeface="Pfizer Diatype Light" panose="020B0404040202060203" pitchFamily="34" charset="77"/>
            </a:endParaRPr>
          </a:p>
          <a:p>
            <a:pPr marL="11109" indent="389635">
              <a:lnSpc>
                <a:spcPct val="100000"/>
              </a:lnSpc>
            </a:pPr>
            <a:endParaRPr lang="en-US" sz="2000" spc="-50" dirty="0">
              <a:solidFill>
                <a:schemeClr val="accent1"/>
              </a:solidFill>
              <a:latin typeface="Pfizer Diatype Light" panose="020B0404040202060203" pitchFamily="34" charset="77"/>
            </a:endParaRPr>
          </a:p>
          <a:p>
            <a:pPr marL="11109" indent="389635">
              <a:lnSpc>
                <a:spcPct val="100000"/>
              </a:lnSpc>
            </a:pPr>
            <a:endParaRPr lang="en-US" sz="2000" spc="-50" dirty="0">
              <a:solidFill>
                <a:schemeClr val="accent1"/>
              </a:solidFill>
              <a:latin typeface="Pfizer Diatype Light" panose="020B0404040202060203" pitchFamily="34" charset="77"/>
            </a:endParaRPr>
          </a:p>
          <a:p>
            <a:pPr marL="11109" indent="389635">
              <a:lnSpc>
                <a:spcPct val="100000"/>
              </a:lnSpc>
            </a:pPr>
            <a:endParaRPr lang="en-US" sz="2699" spc="-50" dirty="0">
              <a:solidFill>
                <a:schemeClr val="accent1"/>
              </a:solidFill>
              <a:latin typeface="Pfizer Diatype Medium" panose="020B0504040202060203" pitchFamily="34" charset="77"/>
            </a:endParaRPr>
          </a:p>
          <a:p>
            <a:pPr marL="11109" indent="389635">
              <a:lnSpc>
                <a:spcPct val="100000"/>
              </a:lnSpc>
              <a:spcAft>
                <a:spcPts val="1500"/>
              </a:spcAft>
            </a:pPr>
            <a:endParaRPr lang="en-US" sz="2000" spc="-50" dirty="0">
              <a:solidFill>
                <a:schemeClr val="accent1"/>
              </a:solidFill>
              <a:latin typeface="Pfizer Diatype Light" panose="020B0404040202060203" pitchFamily="34" charset="77"/>
            </a:endParaRPr>
          </a:p>
          <a:p>
            <a:pPr marL="11109" indent="389635">
              <a:lnSpc>
                <a:spcPct val="100000"/>
              </a:lnSpc>
            </a:pPr>
            <a:endParaRPr lang="en-US" sz="2699" spc="-50" dirty="0">
              <a:solidFill>
                <a:schemeClr val="accent1"/>
              </a:solidFill>
              <a:latin typeface="Pfizer Diatype Medium" panose="020B0504040202060203" pitchFamily="34" charset="77"/>
            </a:endParaRPr>
          </a:p>
          <a:p>
            <a:pPr marL="11109" indent="389635">
              <a:lnSpc>
                <a:spcPct val="100000"/>
              </a:lnSpc>
            </a:pPr>
            <a:endParaRPr lang="en-US" sz="2000" spc="-50" dirty="0">
              <a:solidFill>
                <a:schemeClr val="accent1"/>
              </a:solidFill>
              <a:latin typeface="Pfizer Diatype Light" panose="020B0404040202060203" pitchFamily="34" charset="77"/>
            </a:endParaRPr>
          </a:p>
          <a:p>
            <a:pPr marL="11109" indent="389635">
              <a:lnSpc>
                <a:spcPct val="100000"/>
              </a:lnSpc>
            </a:pPr>
            <a:endParaRPr lang="en-US" sz="2699" spc="-50" dirty="0">
              <a:solidFill>
                <a:schemeClr val="accent1"/>
              </a:solidFill>
              <a:latin typeface="Pfizer Diatype Medium" panose="020B0504040202060203" pitchFamily="34" charset="77"/>
            </a:endParaRPr>
          </a:p>
        </p:txBody>
      </p:sp>
      <p:pic>
        <p:nvPicPr>
          <p:cNvPr id="3" name="Picture 2" descr="Increase">
            <a:extLst>
              <a:ext uri="{FF2B5EF4-FFF2-40B4-BE49-F238E27FC236}">
                <a16:creationId xmlns:a16="http://schemas.microsoft.com/office/drawing/2014/main" id="{3CF29193-D87A-1D5A-6173-FFB9D4AAF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2" y="1447692"/>
            <a:ext cx="600891" cy="60089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ffordable ">
            <a:extLst>
              <a:ext uri="{FF2B5EF4-FFF2-40B4-BE49-F238E27FC236}">
                <a16:creationId xmlns:a16="http://schemas.microsoft.com/office/drawing/2014/main" id="{4B0F315F-75CF-732A-0419-3FBFA2EB1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20" y="2900122"/>
            <a:ext cx="784860" cy="78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arget ">
            <a:extLst>
              <a:ext uri="{FF2B5EF4-FFF2-40B4-BE49-F238E27FC236}">
                <a16:creationId xmlns:a16="http://schemas.microsoft.com/office/drawing/2014/main" id="{9C81227D-C67E-F2FE-DD30-305A9DB9B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50" y="441490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8446515-A6AE-603A-6EA9-EF88F2A12D01}"/>
              </a:ext>
            </a:extLst>
          </p:cNvPr>
          <p:cNvSpPr txBox="1"/>
          <p:nvPr/>
        </p:nvSpPr>
        <p:spPr>
          <a:xfrm>
            <a:off x="1402008" y="6230027"/>
            <a:ext cx="8124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chemeClr val="accent1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  <a:p>
            <a:endParaRPr lang="pt-BR" sz="600" dirty="0"/>
          </a:p>
          <a:p>
            <a:r>
              <a:rPr lang="pt-BR" sz="600" b="1" dirty="0">
                <a:solidFill>
                  <a:schemeClr val="accent1"/>
                </a:solidFill>
              </a:rPr>
              <a:t>2. </a:t>
            </a:r>
            <a:r>
              <a:rPr lang="pt-BR" sz="600" dirty="0"/>
              <a:t>Organização Pan-Americana da Saúde. Manual de Microplanejamento das Atividades de Vacinação de Alta Qualidade do Programa de Vacinação. Módulo III - Etapas, passos e produtos do processo de microplanejamento nas Atividades de Vacinação de Alta Qualidade. </a:t>
            </a:r>
            <a:r>
              <a:rPr lang="pt-BR" sz="600" dirty="0" err="1"/>
              <a:t>Brasilia</a:t>
            </a:r>
            <a:r>
              <a:rPr lang="pt-BR" sz="600" dirty="0"/>
              <a:t>, D.F.; 2025. Disponível em: </a:t>
            </a:r>
            <a:r>
              <a:rPr lang="pt-BR" sz="6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https://iris.paho.org/items/24dab25a-c9c2-4f75-9f12-26a84ddc28e6</a:t>
            </a:r>
            <a:endParaRPr lang="pt-BR" sz="600" dirty="0"/>
          </a:p>
          <a:p>
            <a:endParaRPr lang="pt-BR" sz="600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092474A-88D9-1D8B-5610-BEC19C1E809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186" r="18186"/>
          <a:stretch/>
        </p:blipFill>
        <p:spPr>
          <a:xfrm>
            <a:off x="7903653" y="3121154"/>
            <a:ext cx="2535181" cy="2241246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EBF0A708-1B39-58AD-271E-BACE19E0CCE9}"/>
              </a:ext>
            </a:extLst>
          </p:cNvPr>
          <p:cNvSpPr txBox="1"/>
          <p:nvPr/>
        </p:nvSpPr>
        <p:spPr>
          <a:xfrm>
            <a:off x="7903653" y="5455375"/>
            <a:ext cx="25351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600"/>
            </a:lvl1pPr>
          </a:lstStyle>
          <a:p>
            <a:r>
              <a:rPr lang="pt-BR" dirty="0"/>
              <a:t>https://santana.ap.gov.br/prefeitura-inicia-vacinacao-contra-a-covid-19-em-populacao-ribeirinha/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5B624BDE-9E33-993D-1942-B1BBDBFE09E7}"/>
              </a:ext>
            </a:extLst>
          </p:cNvPr>
          <p:cNvSpPr/>
          <p:nvPr/>
        </p:nvSpPr>
        <p:spPr>
          <a:xfrm>
            <a:off x="6388520" y="919709"/>
            <a:ext cx="5366658" cy="1831471"/>
          </a:xfrm>
          <a:prstGeom prst="round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Integra Vigilância e Atenção Primária em todas as fases, buscando coberturas vacinais elevadas e estratégias sustentáveis e adaptáveis e de qualidade</a:t>
            </a:r>
            <a:endParaRPr lang="pt-BR" sz="20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74DE4EB-11EC-C3E6-8045-BC2334B04646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287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C18B5-DF53-2333-2533-07205241D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BCA31D5-0A47-9D4D-8540-FDBAD73D11A6}"/>
              </a:ext>
            </a:extLst>
          </p:cNvPr>
          <p:cNvSpPr/>
          <p:nvPr/>
        </p:nvSpPr>
        <p:spPr>
          <a:xfrm>
            <a:off x="2731139" y="1177364"/>
            <a:ext cx="2098535" cy="1713320"/>
          </a:xfrm>
          <a:prstGeom prst="roundRect">
            <a:avLst>
              <a:gd name="adj" fmla="val 6069"/>
            </a:avLst>
          </a:prstGeom>
          <a:solidFill>
            <a:srgbClr val="0098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B1698FC-BC50-DDF8-3321-1F56039A7004}"/>
              </a:ext>
            </a:extLst>
          </p:cNvPr>
          <p:cNvSpPr/>
          <p:nvPr/>
        </p:nvSpPr>
        <p:spPr>
          <a:xfrm>
            <a:off x="4946058" y="1177364"/>
            <a:ext cx="2098535" cy="1713320"/>
          </a:xfrm>
          <a:prstGeom prst="roundRect">
            <a:avLst>
              <a:gd name="adj" fmla="val 6069"/>
            </a:avLst>
          </a:prstGeom>
          <a:solidFill>
            <a:srgbClr val="0098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77F597C-C895-792B-2B52-4D2F517F625E}"/>
              </a:ext>
            </a:extLst>
          </p:cNvPr>
          <p:cNvSpPr/>
          <p:nvPr/>
        </p:nvSpPr>
        <p:spPr>
          <a:xfrm>
            <a:off x="7116542" y="1177364"/>
            <a:ext cx="2098535" cy="1713320"/>
          </a:xfrm>
          <a:prstGeom prst="roundRect">
            <a:avLst>
              <a:gd name="adj" fmla="val 6069"/>
            </a:avLst>
          </a:prstGeom>
          <a:solidFill>
            <a:srgbClr val="0098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DCA39C7-DFFC-DBD1-6CFC-996C76EFEF19}"/>
              </a:ext>
            </a:extLst>
          </p:cNvPr>
          <p:cNvSpPr/>
          <p:nvPr/>
        </p:nvSpPr>
        <p:spPr>
          <a:xfrm>
            <a:off x="9331461" y="1177364"/>
            <a:ext cx="2098535" cy="1713320"/>
          </a:xfrm>
          <a:prstGeom prst="roundRect">
            <a:avLst>
              <a:gd name="adj" fmla="val 6069"/>
            </a:avLst>
          </a:prstGeom>
          <a:solidFill>
            <a:srgbClr val="0098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5E5BB7-3F1E-48BE-FBF1-6C8405CBD1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92ED8-30B3-1EDF-D085-2C60D9B74690}"/>
              </a:ext>
            </a:extLst>
          </p:cNvPr>
          <p:cNvSpPr txBox="1">
            <a:spLocks/>
          </p:cNvSpPr>
          <p:nvPr/>
        </p:nvSpPr>
        <p:spPr>
          <a:xfrm>
            <a:off x="240615" y="174936"/>
            <a:ext cx="4838575" cy="35907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799"/>
              </a:lnSpc>
            </a:pPr>
            <a:r>
              <a:rPr lang="pt-BR" sz="3200" b="1" dirty="0">
                <a:solidFill>
                  <a:srgbClr val="0000CA"/>
                </a:solidFill>
                <a:latin typeface="Pfizer Tomorrow" panose="020B0604020202020204" charset="0"/>
              </a:rPr>
              <a:t>Microplanejamento(MP)</a:t>
            </a:r>
            <a:r>
              <a:rPr lang="pt-BR" sz="2000" b="1" baseline="30000" dirty="0">
                <a:solidFill>
                  <a:srgbClr val="0000CA"/>
                </a:solidFill>
                <a:latin typeface="Pfizer Tomorrow" panose="020B0604020202020204" charset="0"/>
              </a:rPr>
              <a:t>1</a:t>
            </a:r>
            <a:endParaRPr lang="en-US" sz="3200" b="1" spc="-25" baseline="30000" dirty="0">
              <a:solidFill>
                <a:srgbClr val="0000CA"/>
              </a:solidFill>
              <a:latin typeface="Pfizer Tomorrow" panose="020B0604020202020204" charset="0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EB6F5C90-1480-E87C-3631-8C0E03CF7625}"/>
              </a:ext>
            </a:extLst>
          </p:cNvPr>
          <p:cNvSpPr txBox="1"/>
          <p:nvPr/>
        </p:nvSpPr>
        <p:spPr>
          <a:xfrm>
            <a:off x="2956884" y="2112416"/>
            <a:ext cx="162242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170137">
              <a:defRPr sz="1900">
                <a:solidFill>
                  <a:srgbClr val="041E42"/>
                </a:solidFill>
                <a:latin typeface="Bogle Regular"/>
                <a:ea typeface="Bogle Regular"/>
                <a:cs typeface="Bogle Regular"/>
                <a:sym typeface="Bogle Regular"/>
              </a:defRPr>
            </a:pPr>
            <a:r>
              <a:rPr lang="pt-BR" sz="1800" b="1" dirty="0">
                <a:solidFill>
                  <a:srgbClr val="0000CA"/>
                </a:solidFill>
                <a:sym typeface="Bogle Regular"/>
              </a:rPr>
              <a:t>Diagnosticar realidades</a:t>
            </a:r>
            <a:endParaRPr sz="1800" b="1" dirty="0">
              <a:solidFill>
                <a:srgbClr val="0000CA"/>
              </a:solidFill>
              <a:latin typeface="Pfizer Diatype" panose="020B0504040202060203" pitchFamily="34" charset="77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751B7F65-C9FE-7255-E9C8-DFA83B9A6B80}"/>
              </a:ext>
            </a:extLst>
          </p:cNvPr>
          <p:cNvSpPr txBox="1"/>
          <p:nvPr/>
        </p:nvSpPr>
        <p:spPr>
          <a:xfrm>
            <a:off x="5079191" y="2138411"/>
            <a:ext cx="173816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170137">
              <a:defRPr sz="1900">
                <a:solidFill>
                  <a:srgbClr val="041E42"/>
                </a:solidFill>
                <a:latin typeface="Bogle Regular"/>
                <a:ea typeface="Bogle Regular"/>
                <a:cs typeface="Bogle Regular"/>
                <a:sym typeface="Bogle Regular"/>
              </a:defRPr>
            </a:pPr>
            <a:r>
              <a:rPr lang="pt-BR" sz="1800" b="1" dirty="0">
                <a:solidFill>
                  <a:srgbClr val="0000CA"/>
                </a:solidFill>
                <a:sym typeface="Bogle Regular"/>
              </a:rPr>
              <a:t>Conectar equipes e territórios</a:t>
            </a:r>
            <a:endParaRPr sz="1800" b="1" dirty="0">
              <a:solidFill>
                <a:srgbClr val="0000CA"/>
              </a:solidFill>
              <a:latin typeface="Pfizer Diatype" panose="020B0504040202060203" pitchFamily="34" charset="77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F8240572-49A3-E105-9B26-90AF15C18F91}"/>
              </a:ext>
            </a:extLst>
          </p:cNvPr>
          <p:cNvSpPr txBox="1"/>
          <p:nvPr/>
        </p:nvSpPr>
        <p:spPr>
          <a:xfrm>
            <a:off x="7296031" y="2081563"/>
            <a:ext cx="182842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170137">
              <a:defRPr sz="1900">
                <a:solidFill>
                  <a:srgbClr val="041E42"/>
                </a:solidFill>
                <a:latin typeface="Bogle Regular"/>
                <a:ea typeface="Bogle Regular"/>
                <a:cs typeface="Bogle Regular"/>
                <a:sym typeface="Bogle Regular"/>
              </a:defRPr>
            </a:pPr>
            <a:r>
              <a:rPr lang="pt-BR" sz="1800" b="1" dirty="0">
                <a:solidFill>
                  <a:srgbClr val="0000CA"/>
                </a:solidFill>
                <a:sym typeface="Bogle Regular"/>
              </a:rPr>
              <a:t>Transformar dados em decisões</a:t>
            </a:r>
            <a:endParaRPr sz="1800" b="1" dirty="0">
              <a:solidFill>
                <a:srgbClr val="0000CA"/>
              </a:solidFill>
              <a:latin typeface="Pfizer Diatype" panose="020B0504040202060203" pitchFamily="34" charset="77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7A2412F-5FD4-213A-A1EF-830C5DAEFD33}"/>
              </a:ext>
            </a:extLst>
          </p:cNvPr>
          <p:cNvSpPr txBox="1"/>
          <p:nvPr/>
        </p:nvSpPr>
        <p:spPr>
          <a:xfrm>
            <a:off x="9449576" y="1973916"/>
            <a:ext cx="202485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170137">
              <a:defRPr sz="1900">
                <a:solidFill>
                  <a:srgbClr val="041E42"/>
                </a:solidFill>
                <a:latin typeface="Bogle Regular"/>
                <a:ea typeface="Bogle Regular"/>
                <a:cs typeface="Bogle Regular"/>
                <a:sym typeface="Bogle Regular"/>
              </a:defRPr>
            </a:pPr>
            <a:r>
              <a:rPr lang="pt-BR" sz="1800" b="1" dirty="0">
                <a:solidFill>
                  <a:srgbClr val="0000CA"/>
                </a:solidFill>
                <a:sym typeface="Bogle Regular"/>
              </a:rPr>
              <a:t>Usar a criatividade para fortalecer o SUS no seu território </a:t>
            </a:r>
            <a:endParaRPr sz="1800" b="1" dirty="0">
              <a:solidFill>
                <a:srgbClr val="0000CA"/>
              </a:solidFill>
              <a:latin typeface="Pfizer Diatype" panose="020B0504040202060203" pitchFamily="34" charset="77"/>
            </a:endParaRPr>
          </a:p>
        </p:txBody>
      </p:sp>
      <p:pic>
        <p:nvPicPr>
          <p:cNvPr id="10" name="Imagem 9" descr="Diagrama&#10;&#10;O conteúdo gerado por IA pode estar incorreto.">
            <a:extLst>
              <a:ext uri="{FF2B5EF4-FFF2-40B4-BE49-F238E27FC236}">
                <a16:creationId xmlns:a16="http://schemas.microsoft.com/office/drawing/2014/main" id="{F130BE57-6D32-EC1E-3894-1CD82E8F3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27" y="873629"/>
            <a:ext cx="1841901" cy="2609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C4270BB-B7B1-FEEB-7151-F0AD4800B136}"/>
              </a:ext>
            </a:extLst>
          </p:cNvPr>
          <p:cNvSpPr txBox="1"/>
          <p:nvPr/>
        </p:nvSpPr>
        <p:spPr>
          <a:xfrm>
            <a:off x="2904806" y="573220"/>
            <a:ext cx="7534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Pfizer Diatype Light" panose="020B0604020202020204" charset="0"/>
              </a:rPr>
              <a:t>o manual é o começo, a ação é o caminho</a:t>
            </a:r>
          </a:p>
        </p:txBody>
      </p:sp>
      <p:pic>
        <p:nvPicPr>
          <p:cNvPr id="4098" name="Picture 2" descr="Magnifier ">
            <a:extLst>
              <a:ext uri="{FF2B5EF4-FFF2-40B4-BE49-F238E27FC236}">
                <a16:creationId xmlns:a16="http://schemas.microsoft.com/office/drawing/2014/main" id="{716E886F-892C-5027-843A-4D3C8E4FE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605" y="1329524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igsaw ">
            <a:extLst>
              <a:ext uri="{FF2B5EF4-FFF2-40B4-BE49-F238E27FC236}">
                <a16:creationId xmlns:a16="http://schemas.microsoft.com/office/drawing/2014/main" id="{72F78138-1855-BDB1-447D-EAC07B9B6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269" y="1295798"/>
            <a:ext cx="698490" cy="69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arget ">
            <a:extLst>
              <a:ext uri="{FF2B5EF4-FFF2-40B4-BE49-F238E27FC236}">
                <a16:creationId xmlns:a16="http://schemas.microsoft.com/office/drawing/2014/main" id="{DF2FC4BD-CCBA-C0C5-76BB-84092481E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920" y="1256097"/>
            <a:ext cx="628976" cy="6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amp ">
            <a:extLst>
              <a:ext uri="{FF2B5EF4-FFF2-40B4-BE49-F238E27FC236}">
                <a16:creationId xmlns:a16="http://schemas.microsoft.com/office/drawing/2014/main" id="{11D3F499-C0F4-4B46-F72C-AA217E774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620" y="1200711"/>
            <a:ext cx="636766" cy="63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7925A702-C826-4B2C-D754-744B7E4A4E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1516095"/>
              </p:ext>
            </p:extLst>
          </p:nvPr>
        </p:nvGraphicFramePr>
        <p:xfrm>
          <a:off x="6561061" y="3379172"/>
          <a:ext cx="5342665" cy="2520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4" name="CaixaDeTexto 23">
            <a:extLst>
              <a:ext uri="{FF2B5EF4-FFF2-40B4-BE49-F238E27FC236}">
                <a16:creationId xmlns:a16="http://schemas.microsoft.com/office/drawing/2014/main" id="{C97F1F17-E031-FF4E-881D-4E59D035E574}"/>
              </a:ext>
            </a:extLst>
          </p:cNvPr>
          <p:cNvSpPr txBox="1"/>
          <p:nvPr/>
        </p:nvSpPr>
        <p:spPr>
          <a:xfrm>
            <a:off x="2731139" y="3504319"/>
            <a:ext cx="581536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0000CA"/>
                </a:solidFill>
              </a:rPr>
              <a:t>1. Analisar</a:t>
            </a:r>
            <a:r>
              <a:rPr lang="pt-BR" sz="1600" dirty="0"/>
              <a:t> → Compreender a Realidade</a:t>
            </a:r>
          </a:p>
          <a:p>
            <a:r>
              <a:rPr lang="pt-BR" sz="1600" dirty="0"/>
              <a:t>Análise de Situação de Saúde (Asis)</a:t>
            </a:r>
          </a:p>
          <a:p>
            <a:endParaRPr lang="pt-BR" sz="1600" dirty="0"/>
          </a:p>
          <a:p>
            <a:r>
              <a:rPr lang="pt-BR" sz="1600" b="1" dirty="0">
                <a:solidFill>
                  <a:srgbClr val="0000CA"/>
                </a:solidFill>
              </a:rPr>
              <a:t>2. Planejar</a:t>
            </a:r>
            <a:r>
              <a:rPr lang="pt-BR" sz="1600" dirty="0"/>
              <a:t> → Definir caminhos e  Metas</a:t>
            </a:r>
          </a:p>
          <a:p>
            <a:r>
              <a:rPr lang="pt-BR" sz="1600" dirty="0"/>
              <a:t>Planejamento e Programação</a:t>
            </a:r>
          </a:p>
          <a:p>
            <a:pPr marL="342900" indent="-342900">
              <a:buFont typeface="+mj-lt"/>
              <a:buAutoNum type="arabicParenR"/>
            </a:pPr>
            <a:endParaRPr lang="pt-BR" sz="1600" b="1" dirty="0">
              <a:solidFill>
                <a:srgbClr val="0000CA"/>
              </a:solidFill>
            </a:endParaRPr>
          </a:p>
          <a:p>
            <a:r>
              <a:rPr lang="pt-BR" sz="1600" b="1" dirty="0">
                <a:solidFill>
                  <a:srgbClr val="0000CA"/>
                </a:solidFill>
              </a:rPr>
              <a:t>3. Acompanhar </a:t>
            </a:r>
            <a:r>
              <a:rPr lang="pt-BR" sz="1600" dirty="0"/>
              <a:t>→ Supervisionar  e ajustar rotas</a:t>
            </a:r>
          </a:p>
          <a:p>
            <a:r>
              <a:rPr lang="pt-BR" sz="1600" dirty="0"/>
              <a:t>Seguimento e Supervisão</a:t>
            </a:r>
          </a:p>
          <a:p>
            <a:pPr marL="342900" indent="-342900">
              <a:buFont typeface="+mj-lt"/>
              <a:buAutoNum type="arabicParenR"/>
            </a:pPr>
            <a:endParaRPr lang="pt-BR" sz="1600" dirty="0"/>
          </a:p>
          <a:p>
            <a:r>
              <a:rPr lang="pt-BR" sz="1600" b="1" dirty="0">
                <a:solidFill>
                  <a:srgbClr val="0000CA"/>
                </a:solidFill>
              </a:rPr>
              <a:t>4. Avaliar </a:t>
            </a:r>
            <a:r>
              <a:rPr lang="pt-BR" sz="1600" dirty="0"/>
              <a:t>→ Medir resultados e  reorientar ações</a:t>
            </a:r>
          </a:p>
          <a:p>
            <a:r>
              <a:rPr lang="pt-BR" sz="1600" dirty="0"/>
              <a:t>Monitoramento e Avaliação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B554D656-30E1-DFA8-82D9-34DB66CF7BA1}"/>
              </a:ext>
            </a:extLst>
          </p:cNvPr>
          <p:cNvSpPr txBox="1">
            <a:spLocks/>
          </p:cNvSpPr>
          <p:nvPr/>
        </p:nvSpPr>
        <p:spPr>
          <a:xfrm>
            <a:off x="536146" y="4744081"/>
            <a:ext cx="4109954" cy="32124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799"/>
              </a:lnSpc>
            </a:pPr>
            <a:r>
              <a:rPr lang="pt-BR" sz="2000" b="1" spc="-25" dirty="0">
                <a:solidFill>
                  <a:srgbClr val="0000CA"/>
                </a:solidFill>
                <a:latin typeface="Pfizer Tomorrow" panose="020B0604020202020204" charset="0"/>
              </a:rPr>
              <a:t>Etapas do MP</a:t>
            </a:r>
            <a:endParaRPr lang="en-US" sz="2000" b="1" spc="-25" dirty="0">
              <a:solidFill>
                <a:srgbClr val="0000CA"/>
              </a:solidFill>
              <a:latin typeface="Pfizer Tomorrow" panose="020B0604020202020204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ECFEA759-0F61-C90A-CA89-0E2D30DE546B}"/>
              </a:ext>
            </a:extLst>
          </p:cNvPr>
          <p:cNvSpPr txBox="1"/>
          <p:nvPr/>
        </p:nvSpPr>
        <p:spPr>
          <a:xfrm>
            <a:off x="7794712" y="5860994"/>
            <a:ext cx="35482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O ciclo se renova a cada desafio. 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DEAE63D9-E241-4D13-D1E7-89E45AD55C3F}"/>
              </a:ext>
            </a:extLst>
          </p:cNvPr>
          <p:cNvSpPr txBox="1"/>
          <p:nvPr/>
        </p:nvSpPr>
        <p:spPr>
          <a:xfrm>
            <a:off x="1528587" y="6467126"/>
            <a:ext cx="76864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  <a:p>
            <a:endParaRPr lang="pt-BR" sz="600" dirty="0"/>
          </a:p>
        </p:txBody>
      </p:sp>
      <p:sp>
        <p:nvSpPr>
          <p:cNvPr id="44" name="Chave Esquerda 43">
            <a:extLst>
              <a:ext uri="{FF2B5EF4-FFF2-40B4-BE49-F238E27FC236}">
                <a16:creationId xmlns:a16="http://schemas.microsoft.com/office/drawing/2014/main" id="{0EAD0275-E363-4E19-8720-AA54BBE71570}"/>
              </a:ext>
            </a:extLst>
          </p:cNvPr>
          <p:cNvSpPr/>
          <p:nvPr/>
        </p:nvSpPr>
        <p:spPr>
          <a:xfrm>
            <a:off x="2288528" y="3758317"/>
            <a:ext cx="249196" cy="239506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6" name="Imagem 45" descr="Código QR&#10;&#10;O conteúdo gerado por IA pode estar incorreto.">
            <a:extLst>
              <a:ext uri="{FF2B5EF4-FFF2-40B4-BE49-F238E27FC236}">
                <a16:creationId xmlns:a16="http://schemas.microsoft.com/office/drawing/2014/main" id="{C1A95468-F172-E06D-DEE7-C3B40F4F460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3016" t="24707" r="13016" b="1"/>
          <a:stretch>
            <a:fillRect/>
          </a:stretch>
        </p:blipFill>
        <p:spPr>
          <a:xfrm>
            <a:off x="731325" y="3596166"/>
            <a:ext cx="930121" cy="93244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4189B94F-5481-E810-623C-9EF111E5E367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923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24" grpId="0"/>
      <p:bldP spid="39" grpId="0"/>
      <p:bldP spid="41" grpId="0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1493B39-7E3E-16CC-0D41-83B72C9CEABE}"/>
              </a:ext>
            </a:extLst>
          </p:cNvPr>
          <p:cNvSpPr/>
          <p:nvPr/>
        </p:nvSpPr>
        <p:spPr>
          <a:xfrm>
            <a:off x="782485" y="2044972"/>
            <a:ext cx="1858513" cy="1795807"/>
          </a:xfrm>
          <a:prstGeom prst="roundRect">
            <a:avLst>
              <a:gd name="adj" fmla="val 6069"/>
            </a:avLst>
          </a:prstGeom>
          <a:solidFill>
            <a:srgbClr val="0098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pt-BR" sz="1600" b="1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Eficácia</a:t>
            </a:r>
            <a:r>
              <a:rPr lang="pt-BR" sz="1600" b="1" spc="-5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 </a:t>
            </a:r>
            <a:r>
              <a:rPr lang="pt-BR" sz="160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cumprimento</a:t>
            </a:r>
            <a:r>
              <a:rPr lang="pt-BR" sz="1600" spc="-45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 </a:t>
            </a:r>
            <a:r>
              <a:rPr lang="pt-BR" sz="160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das</a:t>
            </a:r>
            <a:r>
              <a:rPr lang="pt-BR" sz="1600" spc="-3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 </a:t>
            </a:r>
            <a:r>
              <a:rPr lang="pt-BR" sz="1600" spc="-2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metas</a:t>
            </a:r>
            <a:endParaRPr lang="pt-BR" sz="1600" dirty="0">
              <a:solidFill>
                <a:srgbClr val="0000CA"/>
              </a:solidFill>
              <a:latin typeface="Pfizer Diatype Light" panose="020B0604020202020204" charset="0"/>
              <a:cs typeface="Microsoft Sans Serif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2006698-3B30-6AE5-A03A-500E075DD92D}"/>
              </a:ext>
            </a:extLst>
          </p:cNvPr>
          <p:cNvSpPr/>
          <p:nvPr/>
        </p:nvSpPr>
        <p:spPr>
          <a:xfrm>
            <a:off x="2997403" y="2044972"/>
            <a:ext cx="1858513" cy="1795807"/>
          </a:xfrm>
          <a:prstGeom prst="roundRect">
            <a:avLst>
              <a:gd name="adj" fmla="val 6069"/>
            </a:avLst>
          </a:prstGeom>
          <a:solidFill>
            <a:srgbClr val="0098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450" dirty="0"/>
              <a:t>\\</a:t>
            </a:r>
            <a:r>
              <a:rPr lang="pt-BR" sz="1600" b="1" spc="-1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Homogeneidade</a:t>
            </a:r>
            <a:r>
              <a:rPr lang="pt-BR" sz="160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uniformidade</a:t>
            </a:r>
            <a:r>
              <a:rPr lang="pt-BR" sz="1600" spc="-15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 </a:t>
            </a:r>
            <a:r>
              <a:rPr lang="pt-BR" sz="1600" spc="-1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entre áreas</a:t>
            </a:r>
            <a:endParaRPr lang="pt-BR" sz="1600" dirty="0">
              <a:solidFill>
                <a:srgbClr val="0000CA"/>
              </a:solidFill>
              <a:latin typeface="Pfizer Diatype Light" panose="020B0604020202020204" charset="0"/>
              <a:cs typeface="Microsoft Sans Serif"/>
            </a:endParaRPr>
          </a:p>
          <a:p>
            <a:pPr algn="ctr"/>
            <a:endParaRPr lang="en-US" sz="450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552FF10-FAB6-BC6A-9E63-23DC80A78A13}"/>
              </a:ext>
            </a:extLst>
          </p:cNvPr>
          <p:cNvSpPr/>
          <p:nvPr/>
        </p:nvSpPr>
        <p:spPr>
          <a:xfrm>
            <a:off x="5212322" y="2044972"/>
            <a:ext cx="1858513" cy="1795807"/>
          </a:xfrm>
          <a:prstGeom prst="roundRect">
            <a:avLst>
              <a:gd name="adj" fmla="val 6069"/>
            </a:avLst>
          </a:prstGeom>
          <a:solidFill>
            <a:srgbClr val="0098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22860" algn="ctr">
              <a:lnSpc>
                <a:spcPct val="100000"/>
              </a:lnSpc>
              <a:spcBef>
                <a:spcPts val="100"/>
              </a:spcBef>
            </a:pPr>
            <a:r>
              <a:rPr lang="pt-BR" sz="1600" b="1" spc="-1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Oportunidade</a:t>
            </a:r>
            <a:r>
              <a:rPr lang="pt-BR" sz="1600" spc="-15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 </a:t>
            </a:r>
            <a:r>
              <a:rPr lang="pt-BR" sz="160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acesso</a:t>
            </a:r>
            <a:r>
              <a:rPr lang="pt-BR" sz="1600" spc="-5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 </a:t>
            </a:r>
            <a:r>
              <a:rPr lang="pt-BR" sz="160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no</a:t>
            </a:r>
            <a:r>
              <a:rPr lang="pt-BR" sz="1600" spc="5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 </a:t>
            </a:r>
            <a:r>
              <a:rPr lang="pt-BR" sz="1600" spc="-1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momento</a:t>
            </a:r>
            <a:endParaRPr lang="pt-BR" sz="1600" dirty="0">
              <a:solidFill>
                <a:srgbClr val="0000CA"/>
              </a:solidFill>
              <a:latin typeface="Pfizer Diatype Light" panose="020B0604020202020204" charset="0"/>
              <a:cs typeface="Microsoft Sans Serif"/>
            </a:endParaRPr>
          </a:p>
          <a:p>
            <a:pPr marR="21590" algn="ctr">
              <a:lnSpc>
                <a:spcPct val="100000"/>
              </a:lnSpc>
              <a:spcBef>
                <a:spcPts val="5"/>
              </a:spcBef>
            </a:pPr>
            <a:r>
              <a:rPr lang="pt-BR" sz="1600" spc="-1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adequado</a:t>
            </a:r>
            <a:endParaRPr lang="pt-BR" sz="1600" dirty="0">
              <a:solidFill>
                <a:srgbClr val="0000CA"/>
              </a:solidFill>
              <a:latin typeface="Pfizer Diatype Light" panose="020B0604020202020204" charset="0"/>
              <a:cs typeface="Microsoft Sans Serif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186F895-DF6B-49BB-DED0-EA1FA73B63B4}"/>
              </a:ext>
            </a:extLst>
          </p:cNvPr>
          <p:cNvSpPr/>
          <p:nvPr/>
        </p:nvSpPr>
        <p:spPr>
          <a:xfrm>
            <a:off x="7456498" y="2044972"/>
            <a:ext cx="1858513" cy="1795807"/>
          </a:xfrm>
          <a:prstGeom prst="roundRect">
            <a:avLst>
              <a:gd name="adj" fmla="val 6069"/>
            </a:avLst>
          </a:prstGeom>
          <a:solidFill>
            <a:srgbClr val="0098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58495" marR="5080" indent="-541020" algn="ctr">
              <a:lnSpc>
                <a:spcPct val="100000"/>
              </a:lnSpc>
            </a:pPr>
            <a:r>
              <a:rPr lang="pt-BR" sz="1600" b="1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Eficiência</a:t>
            </a:r>
            <a:r>
              <a:rPr lang="pt-BR" sz="1600" b="1" spc="-35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 </a:t>
            </a:r>
          </a:p>
          <a:p>
            <a:pPr marL="658495" marR="5080" indent="-541020" algn="ctr">
              <a:lnSpc>
                <a:spcPct val="100000"/>
              </a:lnSpc>
            </a:pPr>
            <a:r>
              <a:rPr lang="pt-BR" sz="160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uso</a:t>
            </a:r>
            <a:r>
              <a:rPr lang="pt-BR" sz="1600" spc="-15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 </a:t>
            </a:r>
            <a:r>
              <a:rPr lang="pt-BR" sz="160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racional</a:t>
            </a:r>
            <a:r>
              <a:rPr lang="pt-BR" sz="1600" spc="-4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 </a:t>
            </a:r>
            <a:r>
              <a:rPr lang="pt-BR" sz="160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de</a:t>
            </a:r>
            <a:endParaRPr lang="pt-BR" sz="1600" spc="-25" dirty="0">
              <a:solidFill>
                <a:srgbClr val="0000CA"/>
              </a:solidFill>
              <a:latin typeface="Pfizer Diatype Light" panose="020B0604020202020204" charset="0"/>
              <a:cs typeface="Microsoft Sans Serif"/>
            </a:endParaRPr>
          </a:p>
          <a:p>
            <a:pPr marL="658495" marR="5080" indent="-541020" algn="ctr">
              <a:lnSpc>
                <a:spcPct val="100000"/>
              </a:lnSpc>
            </a:pPr>
            <a:r>
              <a:rPr lang="pt-BR" sz="1600" spc="-1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tempo, </a:t>
            </a:r>
            <a:r>
              <a:rPr lang="pt-BR" sz="160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insumos</a:t>
            </a:r>
            <a:endParaRPr lang="pt-BR" sz="1600" spc="-30" dirty="0">
              <a:solidFill>
                <a:srgbClr val="0000CA"/>
              </a:solidFill>
              <a:latin typeface="Pfizer Diatype Light" panose="020B0604020202020204" charset="0"/>
              <a:cs typeface="Microsoft Sans Serif"/>
            </a:endParaRPr>
          </a:p>
          <a:p>
            <a:pPr marL="658495" marR="5080" indent="-541020" algn="ctr">
              <a:lnSpc>
                <a:spcPct val="100000"/>
              </a:lnSpc>
            </a:pPr>
            <a:r>
              <a:rPr lang="pt-BR" sz="160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e</a:t>
            </a:r>
            <a:r>
              <a:rPr lang="pt-BR" sz="1600" spc="-15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 </a:t>
            </a:r>
            <a:r>
              <a:rPr lang="pt-BR" sz="1600" spc="-10" dirty="0">
                <a:solidFill>
                  <a:srgbClr val="0000CA"/>
                </a:solidFill>
                <a:latin typeface="Pfizer Diatype Light" panose="020B0604020202020204" charset="0"/>
                <a:cs typeface="Microsoft Sans Serif"/>
              </a:rPr>
              <a:t>equipe</a:t>
            </a:r>
            <a:endParaRPr lang="pt-BR" sz="1600" dirty="0">
              <a:solidFill>
                <a:srgbClr val="0000CA"/>
              </a:solidFill>
              <a:latin typeface="Pfizer Diatype Light" panose="020B0604020202020204" charset="0"/>
              <a:cs typeface="Microsoft Sans Serif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85C40C-3DC8-6ADA-888E-FCCF3DF42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E89731E-E630-CDAE-8BBB-5F26B70C8021}"/>
              </a:ext>
            </a:extLst>
          </p:cNvPr>
          <p:cNvSpPr txBox="1"/>
          <p:nvPr/>
        </p:nvSpPr>
        <p:spPr>
          <a:xfrm>
            <a:off x="2977552" y="2436596"/>
            <a:ext cx="1622425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1170137">
              <a:defRPr sz="1900">
                <a:solidFill>
                  <a:srgbClr val="041E42"/>
                </a:solidFill>
                <a:latin typeface="Bogle Regular"/>
                <a:ea typeface="Bogle Regular"/>
                <a:cs typeface="Bogle Regular"/>
                <a:sym typeface="Bogle Regular"/>
              </a:defRPr>
            </a:pPr>
            <a:endParaRPr sz="1600" dirty="0">
              <a:solidFill>
                <a:srgbClr val="02005E"/>
              </a:solidFill>
              <a:latin typeface="Pfizer Diatype" panose="020B0504040202060203" pitchFamily="34" charset="77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AD1F2184-C680-E4A4-AA85-EEA24F8E1D98}"/>
              </a:ext>
            </a:extLst>
          </p:cNvPr>
          <p:cNvSpPr txBox="1"/>
          <p:nvPr/>
        </p:nvSpPr>
        <p:spPr>
          <a:xfrm>
            <a:off x="5191827" y="2436596"/>
            <a:ext cx="1622425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1170137">
              <a:defRPr sz="1900">
                <a:solidFill>
                  <a:srgbClr val="041E42"/>
                </a:solidFill>
                <a:latin typeface="Bogle Regular"/>
                <a:ea typeface="Bogle Regular"/>
                <a:cs typeface="Bogle Regular"/>
                <a:sym typeface="Bogle Regular"/>
              </a:defRPr>
            </a:pPr>
            <a:endParaRPr sz="1600" dirty="0">
              <a:solidFill>
                <a:srgbClr val="02005E"/>
              </a:solidFill>
              <a:latin typeface="Pfizer Diatype" panose="020B0504040202060203" pitchFamily="34" charset="77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33A2F87-3581-462F-8B1A-8E88765D890F}"/>
              </a:ext>
            </a:extLst>
          </p:cNvPr>
          <p:cNvSpPr txBox="1"/>
          <p:nvPr/>
        </p:nvSpPr>
        <p:spPr>
          <a:xfrm>
            <a:off x="7406101" y="2436596"/>
            <a:ext cx="1622425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1170137">
              <a:defRPr sz="1900">
                <a:solidFill>
                  <a:srgbClr val="041E42"/>
                </a:solidFill>
                <a:latin typeface="Bogle Regular"/>
                <a:ea typeface="Bogle Regular"/>
                <a:cs typeface="Bogle Regular"/>
                <a:sym typeface="Bogle Regular"/>
              </a:defRPr>
            </a:pPr>
            <a:endParaRPr sz="1600" dirty="0">
              <a:solidFill>
                <a:srgbClr val="02005E"/>
              </a:solidFill>
              <a:latin typeface="Pfizer Diatype" panose="020B0504040202060203" pitchFamily="34" charset="77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977DA16-4905-7557-4CF7-46FED03D1734}"/>
              </a:ext>
            </a:extLst>
          </p:cNvPr>
          <p:cNvSpPr txBox="1"/>
          <p:nvPr/>
        </p:nvSpPr>
        <p:spPr>
          <a:xfrm>
            <a:off x="9620375" y="2436596"/>
            <a:ext cx="1622425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1170137">
              <a:defRPr sz="1900">
                <a:solidFill>
                  <a:srgbClr val="041E42"/>
                </a:solidFill>
                <a:latin typeface="Bogle Regular"/>
                <a:ea typeface="Bogle Regular"/>
                <a:cs typeface="Bogle Regular"/>
                <a:sym typeface="Bogle Regular"/>
              </a:defRPr>
            </a:pPr>
            <a:endParaRPr sz="1600" dirty="0">
              <a:solidFill>
                <a:srgbClr val="02005E"/>
              </a:solidFill>
              <a:latin typeface="Pfizer Diatype" panose="020B0504040202060203" pitchFamily="34" charset="77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00C62E3B-3855-C6D5-8CD9-B4246C0EFE29}"/>
              </a:ext>
            </a:extLst>
          </p:cNvPr>
          <p:cNvSpPr txBox="1">
            <a:spLocks/>
          </p:cNvSpPr>
          <p:nvPr/>
        </p:nvSpPr>
        <p:spPr>
          <a:xfrm>
            <a:off x="431001" y="0"/>
            <a:ext cx="9516745" cy="573619"/>
          </a:xfrm>
          <a:prstGeom prst="rect">
            <a:avLst/>
          </a:prstGeom>
        </p:spPr>
        <p:txBody>
          <a:bodyPr vert="horz" wrap="square" lIns="0" tIns="141351" rIns="0" bIns="0" rtlCol="0">
            <a:spAutoFit/>
          </a:bodyPr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800" b="1" dirty="0">
                <a:solidFill>
                  <a:srgbClr val="0000CA"/>
                </a:solidFill>
                <a:latin typeface="Pfizer Tomorrow" panose="020B0604020202020204" charset="0"/>
              </a:rPr>
              <a:t>Conceitos</a:t>
            </a:r>
            <a:r>
              <a:rPr lang="pt-BR" sz="2800" b="1" spc="-5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800" b="1" dirty="0">
                <a:solidFill>
                  <a:srgbClr val="0000CA"/>
                </a:solidFill>
                <a:latin typeface="Pfizer Tomorrow" panose="020B0604020202020204" charset="0"/>
              </a:rPr>
              <a:t>e</a:t>
            </a:r>
            <a:r>
              <a:rPr lang="pt-BR" sz="2800" b="1" spc="-1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800" b="1" dirty="0">
                <a:solidFill>
                  <a:srgbClr val="0000CA"/>
                </a:solidFill>
                <a:latin typeface="Pfizer Tomorrow" panose="020B0604020202020204" charset="0"/>
              </a:rPr>
              <a:t>finalidades</a:t>
            </a:r>
            <a:r>
              <a:rPr lang="pt-BR" sz="2800" b="1" spc="-3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800" b="1" dirty="0">
                <a:solidFill>
                  <a:srgbClr val="0000CA"/>
                </a:solidFill>
                <a:latin typeface="Pfizer Tomorrow" panose="020B0604020202020204" charset="0"/>
              </a:rPr>
              <a:t>das</a:t>
            </a:r>
            <a:r>
              <a:rPr lang="pt-BR" sz="2800" b="1" spc="-3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800" b="1" spc="-20" dirty="0">
                <a:solidFill>
                  <a:srgbClr val="0000CA"/>
                </a:solidFill>
                <a:latin typeface="Pfizer Tomorrow" panose="020B0604020202020204" charset="0"/>
              </a:rPr>
              <a:t>AVAQ¹</a:t>
            </a:r>
            <a:endParaRPr lang="pt-BR" sz="2800" b="1" dirty="0">
              <a:solidFill>
                <a:srgbClr val="0000CA"/>
              </a:solidFill>
              <a:latin typeface="Pfizer Tomorrow" panose="020B0604020202020204" charset="0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A16E5D4A-1878-578F-8987-B2483BD8301A}"/>
              </a:ext>
            </a:extLst>
          </p:cNvPr>
          <p:cNvSpPr txBox="1"/>
          <p:nvPr/>
        </p:nvSpPr>
        <p:spPr>
          <a:xfrm>
            <a:off x="471587" y="1003427"/>
            <a:ext cx="83902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Microsoft Sans Serif"/>
                <a:cs typeface="Microsoft Sans Serif"/>
              </a:rPr>
              <a:t>O</a:t>
            </a:r>
            <a:r>
              <a:rPr sz="1800" b="1" spc="-5" dirty="0">
                <a:latin typeface="Microsoft Sans Serif"/>
                <a:cs typeface="Microsoft Sans Serif"/>
              </a:rPr>
              <a:t> </a:t>
            </a:r>
            <a:r>
              <a:rPr sz="1800" b="1" dirty="0">
                <a:latin typeface="Microsoft Sans Serif"/>
                <a:cs typeface="Microsoft Sans Serif"/>
              </a:rPr>
              <a:t>que</a:t>
            </a:r>
            <a:r>
              <a:rPr sz="1800" b="1" spc="-10" dirty="0">
                <a:latin typeface="Microsoft Sans Serif"/>
                <a:cs typeface="Microsoft Sans Serif"/>
              </a:rPr>
              <a:t> </a:t>
            </a:r>
            <a:r>
              <a:rPr sz="1800" b="1" dirty="0">
                <a:latin typeface="Microsoft Sans Serif"/>
                <a:cs typeface="Microsoft Sans Serif"/>
              </a:rPr>
              <a:t>são</a:t>
            </a:r>
            <a:r>
              <a:rPr sz="1800" b="1" spc="-25" dirty="0">
                <a:latin typeface="Microsoft Sans Serif"/>
                <a:cs typeface="Microsoft Sans Serif"/>
              </a:rPr>
              <a:t> </a:t>
            </a:r>
            <a:r>
              <a:rPr sz="1800" b="1" dirty="0">
                <a:latin typeface="Microsoft Sans Serif"/>
                <a:cs typeface="Microsoft Sans Serif"/>
              </a:rPr>
              <a:t>as</a:t>
            </a:r>
            <a:r>
              <a:rPr sz="1800" b="1" spc="-5" dirty="0">
                <a:latin typeface="Microsoft Sans Serif"/>
                <a:cs typeface="Microsoft Sans Serif"/>
              </a:rPr>
              <a:t> </a:t>
            </a:r>
            <a:r>
              <a:rPr sz="1800" b="1" spc="-10" dirty="0">
                <a:latin typeface="Microsoft Sans Serif"/>
                <a:cs typeface="Microsoft Sans Serif"/>
              </a:rPr>
              <a:t>AVAQ?</a:t>
            </a:r>
            <a:endParaRPr sz="1800" b="1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Microsoft Sans Serif"/>
                <a:cs typeface="Microsoft Sans Serif"/>
              </a:rPr>
              <a:t>Ações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planejadas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executadas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de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forma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eficaz</a:t>
            </a:r>
            <a:r>
              <a:rPr sz="1800" b="1" dirty="0">
                <a:solidFill>
                  <a:srgbClr val="781F6D"/>
                </a:solidFill>
                <a:latin typeface="Microsoft Sans Serif"/>
                <a:cs typeface="Microsoft Sans Serif"/>
              </a:rPr>
              <a:t>,</a:t>
            </a:r>
            <a:r>
              <a:rPr sz="1800" b="1" spc="-70" dirty="0">
                <a:solidFill>
                  <a:srgbClr val="781F6D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homogênea,</a:t>
            </a:r>
            <a:r>
              <a:rPr sz="1800" b="1" spc="-6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oportuna</a:t>
            </a:r>
            <a:r>
              <a:rPr sz="1800" b="1" spc="-7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e</a:t>
            </a:r>
            <a:r>
              <a:rPr sz="1800" b="1" spc="-3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eficiente</a:t>
            </a:r>
            <a:r>
              <a:rPr sz="1800" spc="-10" dirty="0">
                <a:latin typeface="Microsoft Sans Serif"/>
                <a:cs typeface="Microsoft Sans Serif"/>
              </a:rPr>
              <a:t>,</a:t>
            </a: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EFA45939-DC75-C318-550E-6EBADC79D0D3}"/>
              </a:ext>
            </a:extLst>
          </p:cNvPr>
          <p:cNvSpPr txBox="1"/>
          <p:nvPr/>
        </p:nvSpPr>
        <p:spPr>
          <a:xfrm>
            <a:off x="623986" y="4060931"/>
            <a:ext cx="10877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Microsoft Sans Serif"/>
                <a:cs typeface="Microsoft Sans Serif"/>
              </a:rPr>
              <a:t>Finalidade</a:t>
            </a:r>
            <a:endParaRPr sz="1800" b="1" dirty="0">
              <a:latin typeface="Microsoft Sans Serif"/>
              <a:cs typeface="Microsoft Sans Serif"/>
            </a:endParaRPr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536CCAEB-6179-D373-1109-9C0B64E5273C}"/>
              </a:ext>
            </a:extLst>
          </p:cNvPr>
          <p:cNvSpPr txBox="1"/>
          <p:nvPr/>
        </p:nvSpPr>
        <p:spPr>
          <a:xfrm>
            <a:off x="471587" y="4437854"/>
            <a:ext cx="8748613" cy="15023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 algn="just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99085" algn="l"/>
              </a:tabLst>
            </a:pPr>
            <a:r>
              <a:rPr sz="1600" dirty="0">
                <a:latin typeface="Microsoft Sans Serif"/>
                <a:cs typeface="Microsoft Sans Serif"/>
              </a:rPr>
              <a:t>Fortalecer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a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vacinação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a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partir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da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gestão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local</a:t>
            </a:r>
            <a:endParaRPr sz="1600" dirty="0">
              <a:latin typeface="Microsoft Sans Serif"/>
              <a:cs typeface="Microsoft Sans Serif"/>
            </a:endParaRPr>
          </a:p>
          <a:p>
            <a:pPr marL="299085" marR="5080" indent="-287020" algn="just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600" dirty="0">
                <a:latin typeface="Microsoft Sans Serif"/>
                <a:cs typeface="Microsoft Sans Serif"/>
              </a:rPr>
              <a:t>Assegurar</a:t>
            </a:r>
            <a:r>
              <a:rPr sz="1600" spc="-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que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toda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a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população</a:t>
            </a:r>
            <a:r>
              <a:rPr sz="1600" spc="-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tenha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acesso</a:t>
            </a:r>
            <a:r>
              <a:rPr sz="1600" spc="-50" dirty="0">
                <a:latin typeface="Microsoft Sans Serif"/>
                <a:cs typeface="Microsoft Sans Serif"/>
              </a:rPr>
              <a:t> à </a:t>
            </a:r>
            <a:r>
              <a:rPr sz="1600" spc="-10" dirty="0">
                <a:latin typeface="Microsoft Sans Serif"/>
                <a:cs typeface="Microsoft Sans Serif"/>
              </a:rPr>
              <a:t>vacinação</a:t>
            </a:r>
            <a:endParaRPr sz="1600" dirty="0">
              <a:latin typeface="Microsoft Sans Serif"/>
              <a:cs typeface="Microsoft Sans Serif"/>
            </a:endParaRPr>
          </a:p>
          <a:p>
            <a:pPr marL="299085" indent="-286385" algn="just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600" dirty="0">
                <a:latin typeface="Microsoft Sans Serif"/>
                <a:cs typeface="Microsoft Sans Serif"/>
              </a:rPr>
              <a:t>Promover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alcance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de</a:t>
            </a:r>
            <a:r>
              <a:rPr sz="1600" spc="-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metas,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dirty="0" err="1">
                <a:latin typeface="Microsoft Sans Serif"/>
                <a:cs typeface="Microsoft Sans Serif"/>
              </a:rPr>
              <a:t>como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b="1" spc="-10" dirty="0" err="1">
                <a:solidFill>
                  <a:srgbClr val="0000CA"/>
                </a:solidFill>
                <a:latin typeface="Microsoft Sans Serif"/>
                <a:cs typeface="Microsoft Sans Serif"/>
              </a:rPr>
              <a:t>coberturas</a:t>
            </a:r>
            <a:r>
              <a:rPr lang="pt-BR" sz="1600" b="1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dirty="0" err="1">
                <a:solidFill>
                  <a:srgbClr val="0000CA"/>
                </a:solidFill>
                <a:latin typeface="Microsoft Sans Serif"/>
                <a:cs typeface="Microsoft Sans Serif"/>
              </a:rPr>
              <a:t>vacinais</a:t>
            </a:r>
            <a:r>
              <a:rPr sz="1600" b="1" spc="-3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20" dirty="0">
                <a:solidFill>
                  <a:srgbClr val="0000CA"/>
                </a:solidFill>
                <a:latin typeface="Microsoft Sans Serif"/>
                <a:cs typeface="Microsoft Sans Serif"/>
              </a:rPr>
              <a:t>≥95%</a:t>
            </a:r>
            <a:endParaRPr sz="1600" b="1" dirty="0">
              <a:solidFill>
                <a:srgbClr val="0000CA"/>
              </a:solidFill>
              <a:latin typeface="Microsoft Sans Serif"/>
              <a:cs typeface="Microsoft Sans Serif"/>
            </a:endParaRPr>
          </a:p>
          <a:p>
            <a:pPr algn="just">
              <a:lnSpc>
                <a:spcPct val="100000"/>
              </a:lnSpc>
              <a:spcBef>
                <a:spcPts val="105"/>
              </a:spcBef>
            </a:pPr>
            <a:endParaRPr sz="1600" dirty="0">
              <a:latin typeface="Microsoft Sans Serif"/>
              <a:cs typeface="Microsoft Sans Serif"/>
            </a:endParaRPr>
          </a:p>
          <a:p>
            <a:pPr marL="299085" marR="283845" indent="-287020" algn="just">
              <a:lnSpc>
                <a:spcPct val="100000"/>
              </a:lnSpc>
              <a:buFont typeface="Courier New"/>
              <a:buChar char="o"/>
              <a:tabLst>
                <a:tab pos="299085" algn="l"/>
              </a:tabLst>
            </a:pPr>
            <a:r>
              <a:rPr sz="1600" dirty="0">
                <a:latin typeface="Microsoft Sans Serif"/>
                <a:cs typeface="Microsoft Sans Serif"/>
              </a:rPr>
              <a:t>As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AVAQ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são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realizadas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a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partir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do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MP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local, </a:t>
            </a:r>
            <a:r>
              <a:rPr sz="1600" dirty="0">
                <a:latin typeface="Microsoft Sans Serif"/>
                <a:cs typeface="Microsoft Sans Serif"/>
              </a:rPr>
              <a:t>utilizando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os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próprios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recursos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do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serviço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de </a:t>
            </a:r>
            <a:r>
              <a:rPr sz="1600" dirty="0" err="1">
                <a:latin typeface="Microsoft Sans Serif"/>
                <a:cs typeface="Microsoft Sans Serif"/>
              </a:rPr>
              <a:t>saúde</a:t>
            </a:r>
            <a:r>
              <a:rPr sz="1600" dirty="0">
                <a:latin typeface="Microsoft Sans Serif"/>
                <a:cs typeface="Microsoft Sans Serif"/>
              </a:rPr>
              <a:t>: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simples,</a:t>
            </a:r>
            <a:r>
              <a:rPr sz="1600" b="1" spc="-4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barato</a:t>
            </a:r>
            <a:r>
              <a:rPr sz="1600" b="1" spc="-5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e</a:t>
            </a:r>
            <a:r>
              <a:rPr sz="1600" b="1" spc="-1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sustentável</a:t>
            </a:r>
            <a:r>
              <a:rPr sz="1600" b="1" spc="-10" dirty="0">
                <a:solidFill>
                  <a:srgbClr val="501649"/>
                </a:solidFill>
                <a:latin typeface="Microsoft Sans Serif"/>
                <a:cs typeface="Microsoft Sans Serif"/>
              </a:rPr>
              <a:t>.</a:t>
            </a:r>
            <a:endParaRPr sz="1600" b="1" dirty="0">
              <a:latin typeface="Microsoft Sans Serif"/>
              <a:cs typeface="Microsoft Sans Serif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D8BAC11-3EFB-1976-BB1C-7A486AA62CCA}"/>
              </a:ext>
            </a:extLst>
          </p:cNvPr>
          <p:cNvSpPr txBox="1"/>
          <p:nvPr/>
        </p:nvSpPr>
        <p:spPr>
          <a:xfrm>
            <a:off x="1528587" y="6467126"/>
            <a:ext cx="7887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  <a:p>
            <a:endParaRPr lang="pt-BR" sz="6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ECDF256-A580-1234-E3C4-9E5DD0101CC0}"/>
              </a:ext>
            </a:extLst>
          </p:cNvPr>
          <p:cNvSpPr txBox="1"/>
          <p:nvPr/>
        </p:nvSpPr>
        <p:spPr>
          <a:xfrm>
            <a:off x="424295" y="6016756"/>
            <a:ext cx="39360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1" dirty="0">
                <a:latin typeface="Microsoft Sans Serif"/>
                <a:cs typeface="Microsoft Sans Serif"/>
              </a:rPr>
              <a:t>AVAQ: </a:t>
            </a:r>
            <a:r>
              <a:rPr lang="pt-BR" sz="800" dirty="0"/>
              <a:t>atividades de vacinação de alta qualidade; </a:t>
            </a:r>
            <a:r>
              <a:rPr lang="pt-BR" sz="800" b="1" dirty="0"/>
              <a:t>MP: </a:t>
            </a:r>
            <a:r>
              <a:rPr lang="pt-BR" sz="800" dirty="0"/>
              <a:t>Microplanejamento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8E19988-507E-F3C6-DC53-6721EEAFEB9D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800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CB7F2815-F9FB-FF43-55F6-89D5C315B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D43EEE5-3655-B947-08F1-7766F92B6F6A}"/>
              </a:ext>
            </a:extLst>
          </p:cNvPr>
          <p:cNvSpPr txBox="1">
            <a:spLocks/>
          </p:cNvSpPr>
          <p:nvPr/>
        </p:nvSpPr>
        <p:spPr>
          <a:xfrm>
            <a:off x="379685" y="0"/>
            <a:ext cx="9516745" cy="573619"/>
          </a:xfrm>
          <a:prstGeom prst="rect">
            <a:avLst/>
          </a:prstGeom>
        </p:spPr>
        <p:txBody>
          <a:bodyPr vert="horz" wrap="square" lIns="0" tIns="141351" rIns="0" bIns="0" rtlCol="0">
            <a:spAutoFit/>
          </a:bodyPr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800" b="1" dirty="0">
                <a:solidFill>
                  <a:srgbClr val="0000CA"/>
                </a:solidFill>
                <a:latin typeface="Pfizer Tomorrow" panose="020B0604020202020204" charset="0"/>
              </a:rPr>
              <a:t>Conceitos</a:t>
            </a:r>
            <a:r>
              <a:rPr lang="pt-BR" sz="2800" b="1" spc="-5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800" b="1" dirty="0">
                <a:solidFill>
                  <a:srgbClr val="0000CA"/>
                </a:solidFill>
                <a:latin typeface="Pfizer Tomorrow" panose="020B0604020202020204" charset="0"/>
              </a:rPr>
              <a:t>e</a:t>
            </a:r>
            <a:r>
              <a:rPr lang="pt-BR" sz="2800" b="1" spc="-1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800" b="1" dirty="0">
                <a:solidFill>
                  <a:srgbClr val="0000CA"/>
                </a:solidFill>
                <a:latin typeface="Pfizer Tomorrow" panose="020B0604020202020204" charset="0"/>
              </a:rPr>
              <a:t>finalidades</a:t>
            </a:r>
            <a:r>
              <a:rPr lang="pt-BR" sz="2800" b="1" spc="-3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800" b="1" dirty="0">
                <a:solidFill>
                  <a:srgbClr val="0000CA"/>
                </a:solidFill>
                <a:latin typeface="Pfizer Tomorrow" panose="020B0604020202020204" charset="0"/>
              </a:rPr>
              <a:t>das</a:t>
            </a:r>
            <a:r>
              <a:rPr lang="pt-BR" sz="2800" b="1" spc="-3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800" b="1" spc="-20" dirty="0">
                <a:solidFill>
                  <a:srgbClr val="0000CA"/>
                </a:solidFill>
                <a:latin typeface="Pfizer Tomorrow" panose="020B0604020202020204" charset="0"/>
              </a:rPr>
              <a:t>AVAQ¹</a:t>
            </a:r>
            <a:endParaRPr lang="pt-BR" sz="2800" b="1" dirty="0">
              <a:solidFill>
                <a:srgbClr val="0000CA"/>
              </a:solidFill>
              <a:latin typeface="Pfizer Tomorrow" panose="020B0604020202020204" charset="0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932D0C25-0DB1-8FB5-FBE5-30681ECA73DA}"/>
              </a:ext>
            </a:extLst>
          </p:cNvPr>
          <p:cNvSpPr txBox="1"/>
          <p:nvPr/>
        </p:nvSpPr>
        <p:spPr>
          <a:xfrm>
            <a:off x="635908" y="1136197"/>
            <a:ext cx="4578350" cy="39292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Pfizer Diatype" panose="020B0604020202020204" charset="0"/>
                <a:cs typeface="Microsoft Sans Serif"/>
              </a:rPr>
              <a:t>Por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que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as</a:t>
            </a:r>
            <a:r>
              <a:rPr sz="18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AVAQ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são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estratégicas?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algn="just">
              <a:lnSpc>
                <a:spcPct val="100000"/>
              </a:lnSpc>
              <a:spcBef>
                <a:spcPts val="120"/>
              </a:spcBef>
            </a:pP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7815" marR="5080" indent="-285750" algn="just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Tornam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os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programas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de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imunização</a:t>
            </a:r>
            <a:r>
              <a:rPr sz="1800" dirty="0">
                <a:latin typeface="Pfizer Diatype" panose="020B0604020202020204" charset="0"/>
                <a:cs typeface="Microsoft Sans Serif"/>
              </a:rPr>
              <a:t> 	mais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resilientes</a:t>
            </a:r>
            <a:r>
              <a:rPr sz="1800" b="1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sz="1800" b="1" spc="-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capazes</a:t>
            </a:r>
            <a:r>
              <a:rPr sz="1800" b="1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sz="1800" b="1" spc="-1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responder</a:t>
            </a:r>
            <a:r>
              <a:rPr sz="1800" b="1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spc="-5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 	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desafios</a:t>
            </a:r>
            <a:r>
              <a:rPr sz="1800" b="1" spc="-5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(queda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de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cobertura,</a:t>
            </a:r>
            <a:r>
              <a:rPr sz="18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hesitação 	</a:t>
            </a:r>
            <a:r>
              <a:rPr sz="1800" dirty="0">
                <a:latin typeface="Pfizer Diatype" panose="020B0604020202020204" charset="0"/>
                <a:cs typeface="Microsoft Sans Serif"/>
              </a:rPr>
              <a:t>vacinal,</a:t>
            </a:r>
            <a:r>
              <a:rPr sz="1800" spc="-6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sazonalidade)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algn="just">
              <a:lnSpc>
                <a:spcPct val="100000"/>
              </a:lnSpc>
              <a:spcBef>
                <a:spcPts val="125"/>
              </a:spcBef>
              <a:buFont typeface="Wingdings"/>
              <a:buChar char=""/>
            </a:pP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7815" marR="262255" indent="-285750" algn="just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Integram</a:t>
            </a:r>
            <a:r>
              <a:rPr sz="1800" b="1" spc="-8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Vigilância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Atenção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Primária, 	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articulando</a:t>
            </a:r>
            <a:r>
              <a:rPr sz="1800" spc="-10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planejamento,</a:t>
            </a:r>
            <a:r>
              <a:rPr sz="1800" spc="-9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logística, 	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comunicação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</a:t>
            </a:r>
            <a:r>
              <a:rPr sz="18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monitoramento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algn="just">
              <a:lnSpc>
                <a:spcPct val="100000"/>
              </a:lnSpc>
              <a:spcBef>
                <a:spcPts val="125"/>
              </a:spcBef>
              <a:buFont typeface="Wingdings"/>
              <a:buChar char=""/>
            </a:pP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7815" marR="101600" indent="-285750" algn="just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Fortalecem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base</a:t>
            </a:r>
            <a:r>
              <a:rPr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operacional</a:t>
            </a:r>
            <a:r>
              <a:rPr sz="18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do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PNI, 	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promovendo</a:t>
            </a:r>
            <a:r>
              <a:rPr sz="1800" b="1" spc="-4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ações</a:t>
            </a:r>
            <a:r>
              <a:rPr sz="1800" b="1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coordenadas</a:t>
            </a:r>
            <a:r>
              <a:rPr sz="1800" b="1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do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nível 	</a:t>
            </a:r>
            <a:r>
              <a:rPr sz="1800" dirty="0">
                <a:latin typeface="Pfizer Diatype" panose="020B0604020202020204" charset="0"/>
                <a:cs typeface="Microsoft Sans Serif"/>
              </a:rPr>
              <a:t>local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ao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nacional.</a:t>
            </a:r>
            <a:endParaRPr sz="1800" dirty="0"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F9CB622-0073-12FC-2EFA-7BF3D4EDFA8B}"/>
              </a:ext>
            </a:extLst>
          </p:cNvPr>
          <p:cNvSpPr/>
          <p:nvPr/>
        </p:nvSpPr>
        <p:spPr>
          <a:xfrm>
            <a:off x="7113800" y="1342563"/>
            <a:ext cx="3630118" cy="3722915"/>
          </a:xfrm>
          <a:prstGeom prst="roundRect">
            <a:avLst>
              <a:gd name="adj" fmla="val 9357"/>
            </a:avLst>
          </a:prstGeom>
          <a:solidFill>
            <a:schemeClr val="bg1"/>
          </a:solidFill>
          <a:ln>
            <a:solidFill>
              <a:srgbClr val="0000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Compromisso</a:t>
            </a:r>
            <a:r>
              <a:rPr lang="pt-BR" sz="1400" spc="-4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prioridade</a:t>
            </a:r>
            <a:r>
              <a:rPr lang="pt-BR" sz="1400" spc="-6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política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Orçamento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Organização</a:t>
            </a:r>
            <a:r>
              <a:rPr lang="pt-BR" sz="1400" spc="-4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1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gestão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locais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Logística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1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rede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1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frio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Planejamento</a:t>
            </a:r>
            <a:r>
              <a:rPr lang="pt-BR" sz="1400" spc="-6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adequado</a:t>
            </a:r>
            <a:r>
              <a:rPr lang="pt-BR" sz="1400" spc="-6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1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oportuno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Definição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estratégias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ações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vacinação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Comunicação</a:t>
            </a:r>
            <a:r>
              <a:rPr lang="pt-BR" sz="1400" spc="-6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1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mobilização</a:t>
            </a:r>
            <a:r>
              <a:rPr lang="pt-BR" sz="1400" spc="-6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social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Sistema</a:t>
            </a:r>
            <a:r>
              <a:rPr lang="pt-BR" sz="1400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informação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Vacinação</a:t>
            </a:r>
            <a:r>
              <a:rPr lang="pt-BR" sz="1400" spc="-6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segura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184150" indent="-171450">
              <a:lnSpc>
                <a:spcPct val="100000"/>
              </a:lnSpc>
              <a:spcBef>
                <a:spcPts val="5"/>
              </a:spcBef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Vigilância</a:t>
            </a:r>
            <a:r>
              <a:rPr lang="pt-BR" sz="1400" spc="-6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epidemiológica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Formação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Supervisão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Monitoramento</a:t>
            </a:r>
            <a:r>
              <a:rPr lang="pt-BR" sz="1400" spc="-5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avaliação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8574E20-79B6-854F-0C67-0748D29A92BE}"/>
              </a:ext>
            </a:extLst>
          </p:cNvPr>
          <p:cNvSpPr/>
          <p:nvPr/>
        </p:nvSpPr>
        <p:spPr>
          <a:xfrm>
            <a:off x="7184572" y="791870"/>
            <a:ext cx="3488574" cy="717987"/>
          </a:xfrm>
          <a:prstGeom prst="round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Componentes das AVAQ</a:t>
            </a:r>
            <a:endParaRPr lang="pt-BR" sz="2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B2C987E-2754-83F9-D8BB-F347CEA7A8F4}"/>
              </a:ext>
            </a:extLst>
          </p:cNvPr>
          <p:cNvSpPr txBox="1"/>
          <p:nvPr/>
        </p:nvSpPr>
        <p:spPr>
          <a:xfrm>
            <a:off x="1346680" y="6484324"/>
            <a:ext cx="7735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  <a:p>
            <a:endParaRPr lang="pt-BR" sz="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77722A3-74DB-47A5-06B7-EBD9440BD45F}"/>
              </a:ext>
            </a:extLst>
          </p:cNvPr>
          <p:cNvSpPr txBox="1"/>
          <p:nvPr/>
        </p:nvSpPr>
        <p:spPr>
          <a:xfrm>
            <a:off x="424294" y="6016756"/>
            <a:ext cx="51891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1" dirty="0">
                <a:latin typeface="Microsoft Sans Serif"/>
                <a:cs typeface="Microsoft Sans Serif"/>
              </a:rPr>
              <a:t>AVAQ: </a:t>
            </a:r>
            <a:r>
              <a:rPr lang="pt-BR" sz="800" dirty="0"/>
              <a:t>atividades de vacinação de alta qualidade; </a:t>
            </a:r>
            <a:r>
              <a:rPr lang="pt-BR" sz="800" b="1" dirty="0"/>
              <a:t>PNI: </a:t>
            </a:r>
            <a:r>
              <a:rPr lang="pt-BR" sz="800" dirty="0"/>
              <a:t>Programa Nacional de Imunizações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7CADCCF-240B-0FDC-32F3-BD6808147B02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0A27896-5375-96E8-22FE-D6EBF6BB7202}"/>
              </a:ext>
            </a:extLst>
          </p:cNvPr>
          <p:cNvSpPr txBox="1"/>
          <p:nvPr/>
        </p:nvSpPr>
        <p:spPr>
          <a:xfrm>
            <a:off x="7184572" y="5156019"/>
            <a:ext cx="355934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1" dirty="0"/>
              <a:t>Adaptado de: </a:t>
            </a:r>
            <a:r>
              <a:rPr lang="pt-BR" sz="5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https://www.gov.br/saude/pt-br/centrais-de-conteudo/publicacoes/guias-e-manuais/2025/manual-de-microplanejamento-para-atividades-de-vacinacao-municipios-e-ubs.pdf/view</a:t>
            </a:r>
          </a:p>
          <a:p>
            <a:endParaRPr lang="pt-BR" sz="500" dirty="0"/>
          </a:p>
        </p:txBody>
      </p:sp>
    </p:spTree>
    <p:extLst>
      <p:ext uri="{BB962C8B-B14F-4D97-AF65-F5344CB8AC3E}">
        <p14:creationId xmlns:p14="http://schemas.microsoft.com/office/powerpoint/2010/main" val="1956285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FC6711B-4F41-1166-BB9B-EBBBB1BA93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2A03EAB7-5D23-0E62-1E16-8592D20BBD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831" y="-137423"/>
            <a:ext cx="9516745" cy="573619"/>
          </a:xfrm>
          <a:prstGeom prst="rect">
            <a:avLst/>
          </a:prstGeom>
        </p:spPr>
        <p:txBody>
          <a:bodyPr vert="horz" wrap="square" lIns="0" tIns="14135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800" dirty="0"/>
              <a:t>Fase</a:t>
            </a:r>
            <a:r>
              <a:rPr lang="pt-BR" sz="2800" spc="-45" dirty="0"/>
              <a:t> </a:t>
            </a:r>
            <a:r>
              <a:rPr lang="pt-BR" sz="2800" dirty="0"/>
              <a:t>de</a:t>
            </a:r>
            <a:r>
              <a:rPr lang="pt-BR" sz="2800" spc="-25" dirty="0"/>
              <a:t> </a:t>
            </a:r>
            <a:r>
              <a:rPr lang="pt-BR" sz="2800" spc="-10" dirty="0"/>
              <a:t>preparação¹</a:t>
            </a:r>
            <a:endParaRPr lang="pt-BR" sz="2800" dirty="0"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E9FE6B20-A07E-2D5A-35EC-B722EA6DADE9}"/>
              </a:ext>
            </a:extLst>
          </p:cNvPr>
          <p:cNvSpPr txBox="1"/>
          <p:nvPr/>
        </p:nvSpPr>
        <p:spPr>
          <a:xfrm>
            <a:off x="256831" y="533704"/>
            <a:ext cx="1167391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>
              <a:buFont typeface="Wingdings"/>
              <a:buChar char=""/>
              <a:tabLst>
                <a:tab pos="299085" algn="l"/>
              </a:tabLst>
            </a:pPr>
            <a:r>
              <a:rPr lang="pt-BR" sz="1800" dirty="0">
                <a:latin typeface="Microsoft Sans Serif"/>
                <a:cs typeface="Microsoft Sans Serif"/>
              </a:rPr>
              <a:t>Antecede</a:t>
            </a:r>
            <a:r>
              <a:rPr lang="pt-BR" sz="1800" spc="-20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as</a:t>
            </a:r>
            <a:r>
              <a:rPr lang="pt-BR" sz="1800" spc="-20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etapas</a:t>
            </a:r>
            <a:r>
              <a:rPr lang="pt-BR" sz="1800" spc="-25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do</a:t>
            </a:r>
            <a:r>
              <a:rPr lang="pt-BR" sz="1800" spc="-50" dirty="0">
                <a:latin typeface="Microsoft Sans Serif"/>
                <a:cs typeface="Microsoft Sans Serif"/>
              </a:rPr>
              <a:t> </a:t>
            </a:r>
            <a:r>
              <a:rPr lang="pt-BR" sz="1800" spc="-10" dirty="0">
                <a:latin typeface="Microsoft Sans Serif"/>
                <a:cs typeface="Microsoft Sans Serif"/>
              </a:rPr>
              <a:t>Microplanejamento</a:t>
            </a:r>
            <a:r>
              <a:rPr lang="pt-BR" sz="1800" spc="-15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e</a:t>
            </a:r>
            <a:r>
              <a:rPr lang="pt-BR" sz="1800" spc="-20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reúnem</a:t>
            </a:r>
            <a:r>
              <a:rPr lang="pt-BR" sz="1800" spc="-20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as</a:t>
            </a:r>
            <a:r>
              <a:rPr lang="pt-BR" sz="1800" spc="-20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atividades</a:t>
            </a:r>
            <a:r>
              <a:rPr lang="pt-BR" sz="1800" spc="-20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fundamentais </a:t>
            </a:r>
            <a:r>
              <a:rPr lang="pt-BR" sz="1800" spc="-20" dirty="0">
                <a:latin typeface="Microsoft Sans Serif"/>
                <a:cs typeface="Microsoft Sans Serif"/>
              </a:rPr>
              <a:t>para 	</a:t>
            </a:r>
            <a:r>
              <a:rPr lang="pt-BR" sz="1800" dirty="0">
                <a:latin typeface="Microsoft Sans Serif"/>
                <a:cs typeface="Microsoft Sans Serif"/>
              </a:rPr>
              <a:t>dar</a:t>
            </a:r>
            <a:r>
              <a:rPr lang="pt-BR" sz="1800" spc="-25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início</a:t>
            </a:r>
            <a:r>
              <a:rPr lang="pt-BR" sz="1800" spc="-5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ao</a:t>
            </a:r>
            <a:r>
              <a:rPr lang="pt-BR" sz="1800" spc="-20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planejamento</a:t>
            </a:r>
            <a:r>
              <a:rPr lang="pt-BR" sz="1800" spc="5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Pfizer Diatype" panose="020B0604020202020204" charset="0"/>
                <a:cs typeface="Microsoft Sans Serif"/>
              </a:rPr>
              <a:t>das</a:t>
            </a:r>
            <a:r>
              <a:rPr lang="pt-BR" sz="1800" spc="-20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AVAQ,</a:t>
            </a:r>
            <a:r>
              <a:rPr lang="pt-BR" sz="1800" spc="-30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são</a:t>
            </a:r>
            <a:r>
              <a:rPr lang="pt-BR" sz="1800" spc="-25" dirty="0">
                <a:latin typeface="Microsoft Sans Serif"/>
                <a:cs typeface="Microsoft Sans Serif"/>
              </a:rPr>
              <a:t> </a:t>
            </a:r>
            <a:r>
              <a:rPr lang="pt-BR" sz="1800" spc="-10" dirty="0">
                <a:latin typeface="Microsoft Sans Serif"/>
                <a:cs typeface="Microsoft Sans Serif"/>
              </a:rPr>
              <a:t>elas: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299CEFA7-9DE2-7730-657D-FE63D5A4A773}"/>
              </a:ext>
            </a:extLst>
          </p:cNvPr>
          <p:cNvSpPr txBox="1"/>
          <p:nvPr/>
        </p:nvSpPr>
        <p:spPr>
          <a:xfrm>
            <a:off x="287572" y="1888280"/>
            <a:ext cx="5923526" cy="42934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endParaRPr lang="pt-BR" sz="1300" dirty="0">
              <a:latin typeface="Pfizer Diatype" panose="020B060402020202020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pt-BR" sz="1300" dirty="0">
                <a:latin typeface="Pfizer Diatype" panose="020B0604020202020204" charset="0"/>
              </a:rPr>
              <a:t>Forma o comitê de coordenação municipal/local de MP e vacinação  de alta qualidade.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pt-BR" sz="1300" dirty="0">
                <a:latin typeface="Pfizer Diatype" panose="020B0604020202020204" charset="0"/>
              </a:rPr>
              <a:t>Delimita, caracteriza e estima a população da área de abrangência  da unidade de saúde, bem como das áreas com vazios assistenciais.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pt-BR" sz="1300" dirty="0">
                <a:latin typeface="Pfizer Diatype" panose="020B0604020202020204" charset="0"/>
              </a:rPr>
              <a:t>Planeja e executa, em conjunto com as referências técnicas dos Distritos 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pt-BR" sz="1300" dirty="0">
                <a:latin typeface="Pfizer Diatype" panose="020B0604020202020204" charset="0"/>
              </a:rPr>
              <a:t>Sanitários Especiais Indígenas (</a:t>
            </a:r>
            <a:r>
              <a:rPr lang="pt-BR" sz="1300" dirty="0" err="1">
                <a:latin typeface="Pfizer Diatype" panose="020B0604020202020204" charset="0"/>
              </a:rPr>
              <a:t>Dsei</a:t>
            </a:r>
            <a:r>
              <a:rPr lang="pt-BR" sz="1300" dirty="0">
                <a:latin typeface="Pfizer Diatype" panose="020B0604020202020204" charset="0"/>
              </a:rPr>
              <a:t>), o MP para as áreas de populações indígena aldeadas, quando se aplica. 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pt-BR" sz="1300" dirty="0">
                <a:latin typeface="Pfizer Diatype" panose="020B0604020202020204" charset="0"/>
              </a:rPr>
              <a:t> Realiza o diagnóstico e a análise situacional dos territórios.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pt-BR" sz="1300" dirty="0">
                <a:latin typeface="Pfizer Diatype" panose="020B0604020202020204" charset="0"/>
              </a:rPr>
              <a:t>Estabelece prioridades implementando o processo de MP de acordo  com a oportunidade e a eficiência.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pt-BR" sz="1300" dirty="0">
                <a:latin typeface="Pfizer Diatype" panose="020B0604020202020204" charset="0"/>
              </a:rPr>
              <a:t> Supervisiona e avalia as etapas do MP, identificando as ações de vacinação </a:t>
            </a:r>
            <a:r>
              <a:rPr lang="pt-BR" sz="1300" dirty="0" err="1">
                <a:latin typeface="Pfizer Diatype" panose="020B0604020202020204" charset="0"/>
              </a:rPr>
              <a:t>intra</a:t>
            </a:r>
            <a:r>
              <a:rPr lang="pt-BR" sz="1300" dirty="0">
                <a:latin typeface="Pfizer Diatype" panose="020B0604020202020204" charset="0"/>
              </a:rPr>
              <a:t> e extramuros, analisando e calculando os recursos e a logística necessários.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pt-BR" sz="1300" dirty="0">
                <a:latin typeface="Pfizer Diatype" panose="020B0604020202020204" charset="0"/>
              </a:rPr>
              <a:t>Acompanha o progresso diário e semanal do cumprimento das metas, identificando a população não vacinada e estabelecendo parcerias estratégicas.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pt-BR" sz="1300" dirty="0">
                <a:latin typeface="Pfizer Diatype" panose="020B0604020202020204" charset="0"/>
              </a:rPr>
              <a:t> Planeja e disponibiliza os recursos necessários para a realização de ações de vacinação.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pt-BR" sz="1300" dirty="0">
                <a:latin typeface="Pfizer Diatype" panose="020B0604020202020204" charset="0"/>
              </a:rPr>
              <a:t> Executa e avalia ações de vacinação de acordo com as normas de vacinação seguras no contexto da prevenção de doenças imunopreveníveis.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8452319E-8E6B-7ADE-9A64-09E5742FC922}"/>
              </a:ext>
            </a:extLst>
          </p:cNvPr>
          <p:cNvSpPr txBox="1"/>
          <p:nvPr/>
        </p:nvSpPr>
        <p:spPr>
          <a:xfrm>
            <a:off x="6481184" y="1926575"/>
            <a:ext cx="5473367" cy="17697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pt-BR" sz="1200" dirty="0">
              <a:latin typeface="Pfizer Diatype" panose="020B060402020202020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latin typeface="Pfizer Diatype" panose="020B0604020202020204" charset="0"/>
              </a:rPr>
              <a:t>Formação do comitê de coordenação estadual de MP e vacinação  de alta qualidade.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latin typeface="Pfizer Diatype" panose="020B0604020202020204" charset="0"/>
              </a:rPr>
              <a:t>Planeja e oferta a formação em MP para seus respectivos municípios.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latin typeface="Pfizer Diatype" panose="020B0604020202020204" charset="0"/>
              </a:rPr>
              <a:t> Facilita o fornecimento de recursos, vacinas, materiais e insumos.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latin typeface="Pfizer Diatype" panose="020B0604020202020204" charset="0"/>
              </a:rPr>
              <a:t> Apoia o processo de MP e a execução das ações de vacinação dos municípios.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latin typeface="Pfizer Diatype" panose="020B0604020202020204" charset="0"/>
              </a:rPr>
              <a:t> </a:t>
            </a:r>
            <a:r>
              <a:rPr lang="pt-BR" sz="1300" dirty="0">
                <a:latin typeface="Pfizer Diatype" panose="020B0604020202020204" charset="0"/>
              </a:rPr>
              <a:t>Consolida</a:t>
            </a:r>
            <a:r>
              <a:rPr lang="pt-BR" sz="1200" dirty="0">
                <a:latin typeface="Pfizer Diatype" panose="020B0604020202020204" charset="0"/>
              </a:rPr>
              <a:t> os resultados do MP dos municípios e elabora o relatório final do estado.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38790B2C-8B73-ABFF-D702-AFFC3C8D1B4B}"/>
              </a:ext>
            </a:extLst>
          </p:cNvPr>
          <p:cNvSpPr txBox="1"/>
          <p:nvPr/>
        </p:nvSpPr>
        <p:spPr>
          <a:xfrm>
            <a:off x="6481184" y="4446827"/>
            <a:ext cx="5478032" cy="12926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pt-BR" sz="1300" dirty="0">
              <a:latin typeface="Pfizer Diatype" panose="020B060402020202020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300" dirty="0">
                <a:latin typeface="Pfizer Diatype" panose="020B0604020202020204" charset="0"/>
              </a:rPr>
              <a:t>Estabelece as prioridades e linhas de ação.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300" dirty="0">
                <a:latin typeface="Pfizer Diatype" panose="020B0604020202020204" charset="0"/>
              </a:rPr>
              <a:t>Define diretrizes, objetivos e metas.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300" dirty="0">
                <a:latin typeface="Pfizer Diatype" panose="020B0604020202020204" charset="0"/>
              </a:rPr>
              <a:t>Promove a formação de facilitadores nacionais em MP.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300" dirty="0">
                <a:latin typeface="Pfizer Diatype" panose="020B0604020202020204" charset="0"/>
              </a:rPr>
              <a:t> Apoia as equipes de MP estaduais na formação das equipes municipais vinculadas à imunização (gestores e técnicos).</a:t>
            </a:r>
          </a:p>
        </p:txBody>
      </p:sp>
      <p:sp>
        <p:nvSpPr>
          <p:cNvPr id="49" name="Google Shape;305;p64">
            <a:extLst>
              <a:ext uri="{FF2B5EF4-FFF2-40B4-BE49-F238E27FC236}">
                <a16:creationId xmlns:a16="http://schemas.microsoft.com/office/drawing/2014/main" id="{FF027C7F-E777-5CF4-1719-0F6AD375EAB8}"/>
              </a:ext>
            </a:extLst>
          </p:cNvPr>
          <p:cNvSpPr/>
          <p:nvPr/>
        </p:nvSpPr>
        <p:spPr>
          <a:xfrm>
            <a:off x="6481184" y="1448081"/>
            <a:ext cx="1993296" cy="631189"/>
          </a:xfrm>
          <a:prstGeom prst="roundRect">
            <a:avLst>
              <a:gd name="adj" fmla="val 14255"/>
            </a:avLst>
          </a:prstGeom>
          <a:solidFill>
            <a:srgbClr val="0000CA"/>
          </a:solidFill>
          <a:ln w="28575"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609433">
              <a:lnSpc>
                <a:spcPts val="1400"/>
              </a:lnSpc>
              <a:buClr>
                <a:srgbClr val="FFFFFF"/>
              </a:buClr>
              <a:buSzPts val="1800"/>
              <a:defRPr/>
            </a:pPr>
            <a:r>
              <a:rPr lang="en-US" sz="1800" b="1" kern="0" dirty="0">
                <a:solidFill>
                  <a:schemeClr val="bg1"/>
                </a:solidFill>
                <a:latin typeface="Pfizer Tomorrow" panose="02010503040201060303" pitchFamily="2" charset="77"/>
                <a:ea typeface="Red Hat Display Black" panose="02010303040201060303" pitchFamily="2" charset="0"/>
                <a:cs typeface="Red Hat Display Black" panose="02010303040201060303" pitchFamily="2" charset="0"/>
                <a:sym typeface="Century Gothic"/>
              </a:rPr>
              <a:t>Estadual                  </a:t>
            </a:r>
            <a:r>
              <a:rPr lang="en-US" sz="1400" b="1" kern="0" dirty="0">
                <a:solidFill>
                  <a:schemeClr val="bg1"/>
                </a:solidFill>
                <a:latin typeface="Pfizer Tomorrow" panose="02010503040201060303" pitchFamily="2" charset="77"/>
                <a:ea typeface="Red Hat Display Black" panose="02010303040201060303" pitchFamily="2" charset="0"/>
                <a:cs typeface="Red Hat Display Black" panose="02010303040201060303" pitchFamily="2" charset="0"/>
                <a:sym typeface="Century Gothic"/>
              </a:rPr>
              <a:t>            </a:t>
            </a:r>
            <a:endParaRPr lang="en-US" sz="1200" b="1" kern="0" dirty="0">
              <a:solidFill>
                <a:schemeClr val="bg1"/>
              </a:solidFill>
              <a:latin typeface="Pfizer Tomorrow" panose="02010503040201060303" pitchFamily="2" charset="77"/>
              <a:ea typeface="Red Hat Display Medium" panose="02010303040201060303" pitchFamily="2" charset="0"/>
              <a:cs typeface="Red Hat Display Medium" panose="02010303040201060303" pitchFamily="2" charset="0"/>
              <a:sym typeface="Arial"/>
            </a:endParaRPr>
          </a:p>
        </p:txBody>
      </p:sp>
      <p:sp>
        <p:nvSpPr>
          <p:cNvPr id="51" name="Google Shape;305;p64">
            <a:extLst>
              <a:ext uri="{FF2B5EF4-FFF2-40B4-BE49-F238E27FC236}">
                <a16:creationId xmlns:a16="http://schemas.microsoft.com/office/drawing/2014/main" id="{1025E70F-627E-08F3-71D4-79C77EEC87E3}"/>
              </a:ext>
            </a:extLst>
          </p:cNvPr>
          <p:cNvSpPr/>
          <p:nvPr/>
        </p:nvSpPr>
        <p:spPr>
          <a:xfrm>
            <a:off x="6481184" y="4017962"/>
            <a:ext cx="1302620" cy="640519"/>
          </a:xfrm>
          <a:prstGeom prst="roundRect">
            <a:avLst>
              <a:gd name="adj" fmla="val 14255"/>
            </a:avLst>
          </a:prstGeom>
          <a:solidFill>
            <a:srgbClr val="0000CA"/>
          </a:solidFill>
          <a:ln w="28575"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609433">
              <a:lnSpc>
                <a:spcPts val="1400"/>
              </a:lnSpc>
              <a:buClr>
                <a:srgbClr val="FFFFFF"/>
              </a:buClr>
              <a:buSzPts val="1800"/>
              <a:defRPr/>
            </a:pPr>
            <a:r>
              <a:rPr lang="en-US" sz="1800" b="1" kern="0" dirty="0">
                <a:solidFill>
                  <a:schemeClr val="bg1"/>
                </a:solidFill>
                <a:latin typeface="Pfizer Diatype" panose="020B0604020202020204" charset="0"/>
                <a:ea typeface="Red Hat Display Black" panose="02010303040201060303" pitchFamily="2" charset="0"/>
                <a:cs typeface="Red Hat Display Black" panose="02010303040201060303" pitchFamily="2" charset="0"/>
                <a:sym typeface="Century Gothic"/>
              </a:rPr>
              <a:t>Federal   </a:t>
            </a:r>
            <a:r>
              <a:rPr lang="en-US" sz="1400" b="1" kern="0" dirty="0">
                <a:solidFill>
                  <a:schemeClr val="bg1"/>
                </a:solidFill>
                <a:latin typeface="Pfizer Diatype" panose="020B0604020202020204" charset="0"/>
                <a:ea typeface="Red Hat Display Black" panose="02010303040201060303" pitchFamily="2" charset="0"/>
                <a:cs typeface="Red Hat Display Black" panose="02010303040201060303" pitchFamily="2" charset="0"/>
                <a:sym typeface="Century Gothic"/>
              </a:rPr>
              <a:t>                           </a:t>
            </a:r>
            <a:endParaRPr lang="en-US" sz="1200" b="1" kern="0" dirty="0">
              <a:solidFill>
                <a:schemeClr val="bg1"/>
              </a:solidFill>
              <a:latin typeface="Pfizer Diatype" panose="020B0604020202020204" charset="0"/>
              <a:ea typeface="Red Hat Display Medium" panose="02010303040201060303" pitchFamily="2" charset="0"/>
              <a:cs typeface="Red Hat Display Medium" panose="02010303040201060303" pitchFamily="2" charset="0"/>
              <a:sym typeface="Arial"/>
            </a:endParaRPr>
          </a:p>
        </p:txBody>
      </p:sp>
      <p:sp>
        <p:nvSpPr>
          <p:cNvPr id="52" name="Google Shape;305;p64">
            <a:extLst>
              <a:ext uri="{FF2B5EF4-FFF2-40B4-BE49-F238E27FC236}">
                <a16:creationId xmlns:a16="http://schemas.microsoft.com/office/drawing/2014/main" id="{08E049F4-E18B-A2F0-6FC6-AE7DC6E4DC3F}"/>
              </a:ext>
            </a:extLst>
          </p:cNvPr>
          <p:cNvSpPr/>
          <p:nvPr/>
        </p:nvSpPr>
        <p:spPr>
          <a:xfrm>
            <a:off x="358511" y="1464537"/>
            <a:ext cx="4093429" cy="631189"/>
          </a:xfrm>
          <a:prstGeom prst="roundRect">
            <a:avLst>
              <a:gd name="adj" fmla="val 14255"/>
            </a:avLst>
          </a:prstGeom>
          <a:solidFill>
            <a:srgbClr val="0000CA"/>
          </a:solidFill>
          <a:ln w="28575"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609433">
              <a:lnSpc>
                <a:spcPts val="1400"/>
              </a:lnSpc>
              <a:buClr>
                <a:srgbClr val="FFFFFF"/>
              </a:buClr>
              <a:buSzPts val="1800"/>
              <a:defRPr/>
            </a:pPr>
            <a:r>
              <a:rPr lang="en-US" sz="1800" b="1" kern="0" dirty="0">
                <a:solidFill>
                  <a:schemeClr val="bg1"/>
                </a:solidFill>
                <a:latin typeface="Pfizer Tomorrow" panose="02010503040201060303" pitchFamily="2" charset="77"/>
                <a:ea typeface="Red Hat Display Black" panose="02010303040201060303" pitchFamily="2" charset="0"/>
                <a:cs typeface="Red Hat Display Black" panose="02010303040201060303" pitchFamily="2" charset="0"/>
                <a:sym typeface="Century Gothic"/>
              </a:rPr>
              <a:t>Local/Municipal                              </a:t>
            </a:r>
            <a:endParaRPr lang="en-US" sz="1800" b="1" kern="0" dirty="0">
              <a:solidFill>
                <a:schemeClr val="bg1"/>
              </a:solidFill>
              <a:latin typeface="Pfizer Tomorrow" panose="02010503040201060303" pitchFamily="2" charset="77"/>
              <a:ea typeface="Red Hat Display Medium" panose="02010303040201060303" pitchFamily="2" charset="0"/>
              <a:cs typeface="Red Hat Display Medium" panose="02010303040201060303" pitchFamily="2" charset="0"/>
              <a:sym typeface="Arial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20C07FD1-B1BE-5B0D-3FDF-650893BC3B32}"/>
              </a:ext>
            </a:extLst>
          </p:cNvPr>
          <p:cNvSpPr txBox="1"/>
          <p:nvPr/>
        </p:nvSpPr>
        <p:spPr>
          <a:xfrm>
            <a:off x="1430616" y="6515101"/>
            <a:ext cx="7789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  <a:p>
            <a:endParaRPr lang="pt-BR" sz="600" dirty="0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19102B9C-BF5A-0A52-2C8D-57F1208F42C7}"/>
              </a:ext>
            </a:extLst>
          </p:cNvPr>
          <p:cNvSpPr txBox="1"/>
          <p:nvPr/>
        </p:nvSpPr>
        <p:spPr>
          <a:xfrm>
            <a:off x="87709" y="992764"/>
            <a:ext cx="14883701" cy="455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5465" marR="2820670" lvl="1" indent="-285750">
              <a:lnSpc>
                <a:spcPct val="150000"/>
              </a:lnSpc>
              <a:spcBef>
                <a:spcPts val="1165"/>
              </a:spcBef>
              <a:buFont typeface="Wingdings"/>
              <a:buChar char=""/>
              <a:tabLst>
                <a:tab pos="546735" algn="l"/>
              </a:tabLst>
            </a:pPr>
            <a:r>
              <a:rPr lang="pt-BR" sz="1800" dirty="0">
                <a:latin typeface="Microsoft Sans Serif"/>
                <a:cs typeface="Microsoft Sans Serif"/>
              </a:rPr>
              <a:t>Responsabilidades no</a:t>
            </a:r>
            <a:r>
              <a:rPr lang="pt-BR" sz="1800" spc="-35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processo</a:t>
            </a:r>
            <a:r>
              <a:rPr lang="pt-BR" sz="1800" spc="-40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de</a:t>
            </a:r>
            <a:r>
              <a:rPr lang="pt-BR" sz="1800" spc="-45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MP</a:t>
            </a:r>
            <a:r>
              <a:rPr lang="pt-BR" sz="1800" spc="-45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dos</a:t>
            </a:r>
            <a:r>
              <a:rPr lang="pt-BR" sz="1800" spc="-25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níveis</a:t>
            </a:r>
            <a:r>
              <a:rPr lang="pt-BR" sz="1800" spc="-25" dirty="0">
                <a:latin typeface="Microsoft Sans Serif"/>
                <a:cs typeface="Microsoft Sans Serif"/>
              </a:rPr>
              <a:t> </a:t>
            </a:r>
            <a:r>
              <a:rPr lang="pt-BR" sz="1800" spc="-10" dirty="0">
                <a:latin typeface="Microsoft Sans Serif"/>
                <a:cs typeface="Microsoft Sans Serif"/>
              </a:rPr>
              <a:t>local, </a:t>
            </a:r>
            <a:r>
              <a:rPr lang="pt-BR" sz="1800" dirty="0">
                <a:latin typeface="Microsoft Sans Serif"/>
                <a:cs typeface="Microsoft Sans Serif"/>
              </a:rPr>
              <a:t>municipal,</a:t>
            </a:r>
            <a:r>
              <a:rPr lang="pt-BR" sz="1800" spc="-20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estadual</a:t>
            </a:r>
            <a:r>
              <a:rPr lang="pt-BR" sz="1800" spc="-45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e</a:t>
            </a:r>
            <a:r>
              <a:rPr lang="pt-BR" sz="1800" spc="-40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federal</a:t>
            </a:r>
            <a:r>
              <a:rPr lang="pt-BR" sz="1800" spc="-40" dirty="0">
                <a:latin typeface="Microsoft Sans Serif"/>
                <a:cs typeface="Microsoft Sans Serif"/>
              </a:rPr>
              <a:t> </a:t>
            </a:r>
            <a:r>
              <a:rPr lang="pt-BR" sz="1800" dirty="0">
                <a:latin typeface="Microsoft Sans Serif"/>
                <a:cs typeface="Microsoft Sans Serif"/>
              </a:rPr>
              <a:t>já</a:t>
            </a:r>
            <a:r>
              <a:rPr lang="pt-BR" sz="1800" spc="-50" dirty="0">
                <a:latin typeface="Microsoft Sans Serif"/>
                <a:cs typeface="Microsoft Sans Serif"/>
              </a:rPr>
              <a:t> </a:t>
            </a:r>
            <a:r>
              <a:rPr lang="pt-BR" sz="1800" spc="-10" dirty="0">
                <a:latin typeface="Microsoft Sans Serif"/>
                <a:cs typeface="Microsoft Sans Serif"/>
              </a:rPr>
              <a:t>estabelecido</a:t>
            </a:r>
            <a:endParaRPr lang="pt-BR" sz="1800" dirty="0">
              <a:latin typeface="Microsoft Sans Serif"/>
              <a:cs typeface="Microsoft Sans Serif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CC02F53-1622-BD74-AA69-B929D689CA0C}"/>
              </a:ext>
            </a:extLst>
          </p:cNvPr>
          <p:cNvSpPr txBox="1"/>
          <p:nvPr/>
        </p:nvSpPr>
        <p:spPr>
          <a:xfrm>
            <a:off x="358511" y="6216574"/>
            <a:ext cx="39360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1" dirty="0">
                <a:latin typeface="Microsoft Sans Serif"/>
                <a:cs typeface="Microsoft Sans Serif"/>
              </a:rPr>
              <a:t>AVAQ: </a:t>
            </a:r>
            <a:r>
              <a:rPr lang="pt-BR" sz="800" dirty="0"/>
              <a:t>atividades de vacinação de alta qualidade; </a:t>
            </a:r>
            <a:r>
              <a:rPr lang="pt-BR" sz="800" b="1" dirty="0"/>
              <a:t>MP: </a:t>
            </a:r>
            <a:r>
              <a:rPr lang="pt-BR" sz="800" dirty="0"/>
              <a:t>Microplanejamento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E00B3D1-61E6-451A-B35F-DE43FFA9E3A8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964D9E-48C1-AF19-06BD-6D687F1638A7}"/>
              </a:ext>
            </a:extLst>
          </p:cNvPr>
          <p:cNvSpPr txBox="1"/>
          <p:nvPr/>
        </p:nvSpPr>
        <p:spPr>
          <a:xfrm>
            <a:off x="6433321" y="5822572"/>
            <a:ext cx="5521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1" dirty="0"/>
              <a:t>Adaptado de: </a:t>
            </a:r>
            <a:r>
              <a:rPr lang="pt-BR" sz="5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https://www.gov.br/saude/pt-br/centrais-de-conteudo/publicacoes/guias-e-manuais/2025/manual-de-microplanejamento-para-atividades-de-vacinacao-municipios-e-ubs.pdf/view</a:t>
            </a:r>
          </a:p>
          <a:p>
            <a:endParaRPr lang="pt-BR" sz="500" dirty="0"/>
          </a:p>
        </p:txBody>
      </p:sp>
    </p:spTree>
    <p:extLst>
      <p:ext uri="{BB962C8B-B14F-4D97-AF65-F5344CB8AC3E}">
        <p14:creationId xmlns:p14="http://schemas.microsoft.com/office/powerpoint/2010/main" val="39542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 animBg="1"/>
      <p:bldP spid="48" grpId="0" animBg="1"/>
      <p:bldP spid="49" grpId="0" animBg="1"/>
      <p:bldP spid="51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CF67840-9ED4-A0BF-AA50-150DC3F34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670AF4-D084-83E3-7DB9-E5AFF32F761B}"/>
              </a:ext>
            </a:extLst>
          </p:cNvPr>
          <p:cNvSpPr txBox="1"/>
          <p:nvPr/>
        </p:nvSpPr>
        <p:spPr>
          <a:xfrm>
            <a:off x="489857" y="869046"/>
            <a:ext cx="6096000" cy="787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  <a:tabLst>
                <a:tab pos="298450" algn="l"/>
              </a:tabLst>
            </a:pPr>
            <a:r>
              <a:rPr lang="pt-BR" sz="1800" b="1" dirty="0">
                <a:latin typeface="Pfizer Diatype" panose="020B0604020202020204" charset="0"/>
                <a:cs typeface="Microsoft Sans Serif"/>
              </a:rPr>
              <a:t>Compromisso</a:t>
            </a:r>
            <a:r>
              <a:rPr lang="pt-BR" sz="1800" b="1" spc="-6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800" b="1" dirty="0">
                <a:latin typeface="Pfizer Diatype" panose="020B0604020202020204" charset="0"/>
                <a:cs typeface="Microsoft Sans Serif"/>
              </a:rPr>
              <a:t>e</a:t>
            </a:r>
            <a:r>
              <a:rPr lang="pt-BR" sz="1800" b="1" spc="-7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800" b="1" dirty="0">
                <a:latin typeface="Pfizer Diatype" panose="020B0604020202020204" charset="0"/>
                <a:cs typeface="Microsoft Sans Serif"/>
              </a:rPr>
              <a:t>prioridade</a:t>
            </a:r>
            <a:r>
              <a:rPr lang="pt-BR" sz="1800" b="1" spc="-5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800" b="1" spc="-10" dirty="0">
                <a:latin typeface="Pfizer Diatype" panose="020B0604020202020204" charset="0"/>
                <a:cs typeface="Microsoft Sans Serif"/>
              </a:rPr>
              <a:t>política</a:t>
            </a:r>
            <a:endParaRPr lang="pt-BR" sz="1800" dirty="0">
              <a:latin typeface="Microsoft Sans Serif"/>
              <a:cs typeface="Microsoft Sans Serif"/>
            </a:endParaRPr>
          </a:p>
          <a:p>
            <a:pPr marL="755650" lvl="1" indent="-285750">
              <a:lnSpc>
                <a:spcPct val="100000"/>
              </a:lnSpc>
              <a:spcBef>
                <a:spcPts val="1080"/>
              </a:spcBef>
              <a:buFont typeface="Wingdings"/>
              <a:buChar char=""/>
              <a:tabLst>
                <a:tab pos="755650" algn="l"/>
              </a:tabLst>
            </a:pPr>
            <a:r>
              <a:rPr lang="pt-BR" sz="1800" dirty="0">
                <a:latin typeface="Pfizer Diatype" panose="020B0604020202020204" charset="0"/>
                <a:cs typeface="Microsoft Sans Serif"/>
              </a:rPr>
              <a:t>Formação</a:t>
            </a:r>
            <a:r>
              <a:rPr lang="pt-BR" sz="18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800" dirty="0">
                <a:latin typeface="Pfizer Diatype" panose="020B0604020202020204" charset="0"/>
                <a:cs typeface="Microsoft Sans Serif"/>
              </a:rPr>
              <a:t>do</a:t>
            </a:r>
            <a:r>
              <a:rPr lang="pt-BR"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800" dirty="0">
                <a:latin typeface="Pfizer Diatype" panose="020B0604020202020204" charset="0"/>
                <a:cs typeface="Microsoft Sans Serif"/>
              </a:rPr>
              <a:t>Comitê</a:t>
            </a:r>
            <a:r>
              <a:rPr lang="pt-BR"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800" dirty="0"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8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800" dirty="0">
                <a:latin typeface="Pfizer Diatype" panose="020B0604020202020204" charset="0"/>
                <a:cs typeface="Microsoft Sans Serif"/>
              </a:rPr>
              <a:t>Coordenação</a:t>
            </a:r>
            <a:r>
              <a:rPr lang="pt-BR"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800" spc="-10" dirty="0">
                <a:latin typeface="Pfizer Diatype" panose="020B0604020202020204" charset="0"/>
                <a:cs typeface="Microsoft Sans Serif"/>
              </a:rPr>
              <a:t>Municipal</a:t>
            </a:r>
            <a:endParaRPr lang="pt-BR" sz="1800" dirty="0"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90BA6AF3-A4DF-821C-70FA-B6F353E7D278}"/>
              </a:ext>
            </a:extLst>
          </p:cNvPr>
          <p:cNvSpPr txBox="1">
            <a:spLocks/>
          </p:cNvSpPr>
          <p:nvPr/>
        </p:nvSpPr>
        <p:spPr>
          <a:xfrm>
            <a:off x="235059" y="-104766"/>
            <a:ext cx="9516745" cy="573619"/>
          </a:xfrm>
          <a:prstGeom prst="rect">
            <a:avLst/>
          </a:prstGeom>
        </p:spPr>
        <p:txBody>
          <a:bodyPr vert="horz" wrap="square" lIns="0" tIns="141351" rIns="0" bIns="0" rtlCol="0">
            <a:spAutoFit/>
          </a:bodyPr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800" b="1" dirty="0">
                <a:solidFill>
                  <a:srgbClr val="0000CA"/>
                </a:solidFill>
                <a:latin typeface="Pfizer Tomorrow" panose="020B0604020202020204" charset="0"/>
              </a:rPr>
              <a:t>Fase</a:t>
            </a:r>
            <a:r>
              <a:rPr lang="pt-BR" sz="2800" b="1" spc="-4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800" b="1" dirty="0">
                <a:solidFill>
                  <a:srgbClr val="0000CA"/>
                </a:solidFill>
                <a:latin typeface="Pfizer Tomorrow" panose="020B0604020202020204" charset="0"/>
              </a:rPr>
              <a:t>de</a:t>
            </a:r>
            <a:r>
              <a:rPr lang="pt-BR" sz="2800" b="1" spc="-2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800" b="1" spc="-10" dirty="0">
                <a:solidFill>
                  <a:srgbClr val="0000CA"/>
                </a:solidFill>
                <a:latin typeface="Pfizer Tomorrow" panose="020B0604020202020204" charset="0"/>
              </a:rPr>
              <a:t>preparação¹</a:t>
            </a:r>
            <a:endParaRPr lang="pt-BR" sz="2800" b="1" dirty="0">
              <a:solidFill>
                <a:srgbClr val="0000CA"/>
              </a:solidFill>
              <a:latin typeface="Pfizer Tomorrow" panose="020B060402020202020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5CEDADF-2E90-3DD6-EED1-FB2E8E1EEAD0}"/>
              </a:ext>
            </a:extLst>
          </p:cNvPr>
          <p:cNvSpPr txBox="1"/>
          <p:nvPr/>
        </p:nvSpPr>
        <p:spPr>
          <a:xfrm>
            <a:off x="1099428" y="1813246"/>
            <a:ext cx="6096000" cy="390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sz="1800" dirty="0">
                <a:solidFill>
                  <a:schemeClr val="accent1"/>
                </a:solidFill>
                <a:latin typeface="Pfizer Diatype" panose="020B0604020202020204" charset="0"/>
              </a:rPr>
              <a:t>Imunização, Atenção Primária e Saúde Indígena. </a:t>
            </a:r>
          </a:p>
          <a:p>
            <a:pPr>
              <a:lnSpc>
                <a:spcPct val="200000"/>
              </a:lnSpc>
            </a:pPr>
            <a:r>
              <a:rPr lang="pt-BR" sz="1800" dirty="0">
                <a:solidFill>
                  <a:schemeClr val="accent1"/>
                </a:solidFill>
                <a:latin typeface="Pfizer Diatype" panose="020B0604020202020204" charset="0"/>
              </a:rPr>
              <a:t>Comunicação.</a:t>
            </a:r>
          </a:p>
          <a:p>
            <a:pPr>
              <a:lnSpc>
                <a:spcPct val="200000"/>
              </a:lnSpc>
            </a:pPr>
            <a:r>
              <a:rPr lang="pt-BR" sz="1800" dirty="0">
                <a:solidFill>
                  <a:schemeClr val="accent1"/>
                </a:solidFill>
                <a:latin typeface="Pfizer Diatype" panose="020B0604020202020204" charset="0"/>
              </a:rPr>
              <a:t>Financeiro.</a:t>
            </a:r>
          </a:p>
          <a:p>
            <a:pPr>
              <a:lnSpc>
                <a:spcPct val="200000"/>
              </a:lnSpc>
            </a:pPr>
            <a:r>
              <a:rPr lang="pt-BR" sz="1800" dirty="0">
                <a:solidFill>
                  <a:schemeClr val="accent1"/>
                </a:solidFill>
                <a:latin typeface="Pfizer Diatype" panose="020B0604020202020204" charset="0"/>
              </a:rPr>
              <a:t>Educação.</a:t>
            </a:r>
          </a:p>
          <a:p>
            <a:pPr>
              <a:lnSpc>
                <a:spcPct val="200000"/>
              </a:lnSpc>
            </a:pPr>
            <a:r>
              <a:rPr lang="pt-BR" sz="1800" dirty="0">
                <a:solidFill>
                  <a:schemeClr val="accent1"/>
                </a:solidFill>
                <a:latin typeface="Pfizer Diatype" panose="020B0604020202020204" charset="0"/>
              </a:rPr>
              <a:t>Assistência Social.</a:t>
            </a:r>
          </a:p>
          <a:p>
            <a:pPr>
              <a:lnSpc>
                <a:spcPct val="200000"/>
              </a:lnSpc>
            </a:pPr>
            <a:r>
              <a:rPr lang="pt-BR" sz="1800" dirty="0">
                <a:solidFill>
                  <a:schemeClr val="accent1"/>
                </a:solidFill>
                <a:latin typeface="Pfizer Diatype" panose="020B0604020202020204" charset="0"/>
              </a:rPr>
              <a:t>Conselho Municipal de Saúde.</a:t>
            </a:r>
          </a:p>
          <a:p>
            <a:pPr>
              <a:lnSpc>
                <a:spcPct val="200000"/>
              </a:lnSpc>
            </a:pPr>
            <a:r>
              <a:rPr lang="pt-BR" sz="1800" dirty="0">
                <a:solidFill>
                  <a:schemeClr val="accent1"/>
                </a:solidFill>
                <a:latin typeface="Pfizer Diatype" panose="020B0604020202020204" charset="0"/>
              </a:rPr>
              <a:t>Líderes comunitários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0659E70-3BB5-BC4D-1D51-87C4AFEDC32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25123" y="3000834"/>
            <a:ext cx="2241933" cy="2241933"/>
          </a:xfrm>
          <a:prstGeom prst="rect">
            <a:avLst/>
          </a:prstGeom>
        </p:spPr>
      </p:pic>
      <p:pic>
        <p:nvPicPr>
          <p:cNvPr id="3074" name="Picture 2" descr="Syringe">
            <a:extLst>
              <a:ext uri="{FF2B5EF4-FFF2-40B4-BE49-F238E27FC236}">
                <a16:creationId xmlns:a16="http://schemas.microsoft.com/office/drawing/2014/main" id="{FEACE40F-FD5E-E157-A6DC-64E02A64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62909" y="2056634"/>
            <a:ext cx="416327" cy="39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motion ">
            <a:extLst>
              <a:ext uri="{FF2B5EF4-FFF2-40B4-BE49-F238E27FC236}">
                <a16:creationId xmlns:a16="http://schemas.microsoft.com/office/drawing/2014/main" id="{63D962BC-695B-31B0-2F3F-35C1FF345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8" y="2533701"/>
            <a:ext cx="416327" cy="41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ney bag">
            <a:extLst>
              <a:ext uri="{FF2B5EF4-FFF2-40B4-BE49-F238E27FC236}">
                <a16:creationId xmlns:a16="http://schemas.microsoft.com/office/drawing/2014/main" id="{0C8AC5F0-E202-ADFC-44A1-6607A3F3F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7" y="3000834"/>
            <a:ext cx="395899" cy="39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raduation cap ">
            <a:extLst>
              <a:ext uri="{FF2B5EF4-FFF2-40B4-BE49-F238E27FC236}">
                <a16:creationId xmlns:a16="http://schemas.microsoft.com/office/drawing/2014/main" id="{7677DCDA-9362-CDEB-D7B7-95D8F41FB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" y="3573789"/>
            <a:ext cx="432581" cy="43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andshake">
            <a:extLst>
              <a:ext uri="{FF2B5EF4-FFF2-40B4-BE49-F238E27FC236}">
                <a16:creationId xmlns:a16="http://schemas.microsoft.com/office/drawing/2014/main" id="{41DCA7F5-3CE9-5D2D-F6EA-145B645F6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7" y="4122657"/>
            <a:ext cx="359057" cy="35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ouse ">
            <a:extLst>
              <a:ext uri="{FF2B5EF4-FFF2-40B4-BE49-F238E27FC236}">
                <a16:creationId xmlns:a16="http://schemas.microsoft.com/office/drawing/2014/main" id="{3A6F42AE-5DD4-5FA1-2D17-4D66601B7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13" y="5144042"/>
            <a:ext cx="540182" cy="5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Board meeting ">
            <a:extLst>
              <a:ext uri="{FF2B5EF4-FFF2-40B4-BE49-F238E27FC236}">
                <a16:creationId xmlns:a16="http://schemas.microsoft.com/office/drawing/2014/main" id="{67A2D949-C68E-4B0B-74BF-9A8E6DDA8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5" y="4586171"/>
            <a:ext cx="489857" cy="4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4AAED42-CB8E-28D8-023F-15DAE67CFF48}"/>
              </a:ext>
            </a:extLst>
          </p:cNvPr>
          <p:cNvSpPr txBox="1"/>
          <p:nvPr/>
        </p:nvSpPr>
        <p:spPr>
          <a:xfrm>
            <a:off x="1495930" y="6424237"/>
            <a:ext cx="764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  <a:p>
            <a:endParaRPr lang="pt-BR" sz="6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896F23C-4671-6AF6-8AC3-02B93F576D28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47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086FCBF-AE69-95B5-E126-997FC68955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31F8B9F-47F7-73B2-CE2D-C6EC6FDD0347}"/>
              </a:ext>
            </a:extLst>
          </p:cNvPr>
          <p:cNvSpPr txBox="1"/>
          <p:nvPr/>
        </p:nvSpPr>
        <p:spPr>
          <a:xfrm>
            <a:off x="315687" y="5329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1800" dirty="0">
                <a:latin typeface="Pfizer Diatype" panose="020B0604020202020204" charset="0"/>
              </a:rPr>
              <a:t>Educação permanente em saúde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BAA6296-2AC2-B9F4-109B-CD0A30D53E66}"/>
              </a:ext>
            </a:extLst>
          </p:cNvPr>
          <p:cNvSpPr txBox="1"/>
          <p:nvPr/>
        </p:nvSpPr>
        <p:spPr>
          <a:xfrm>
            <a:off x="500730" y="902252"/>
            <a:ext cx="4702658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accent1"/>
                </a:solidFill>
              </a:rPr>
              <a:t>Bases imunológicas</a:t>
            </a:r>
            <a:r>
              <a:rPr lang="pt-BR" sz="1600" dirty="0">
                <a:solidFill>
                  <a:schemeClr val="accent1"/>
                </a:solidFill>
              </a:rPr>
              <a:t>.</a:t>
            </a:r>
          </a:p>
          <a:p>
            <a:pPr algn="just"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accent1"/>
                </a:solidFill>
              </a:rPr>
              <a:t>Doenças imunopreveníveis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b="1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accent1"/>
                </a:solidFill>
              </a:rPr>
              <a:t>Calendário vacinal e atualizações.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b="1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accent1"/>
                </a:solidFill>
              </a:rPr>
              <a:t>Vacinas e imunobiológicos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b="1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accent1"/>
                </a:solidFill>
              </a:rPr>
              <a:t>Sistema de informação em saúde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b="1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accent1"/>
                </a:solidFill>
              </a:rPr>
              <a:t>Vacinação segura</a:t>
            </a:r>
          </a:p>
          <a:p>
            <a:pPr algn="just"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accent1"/>
                </a:solidFill>
              </a:rPr>
              <a:t>Cadeia de frio: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1"/>
                </a:solidFill>
              </a:rPr>
              <a:t>Organização e manutenção da sala de vacinas.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1"/>
                </a:solidFill>
              </a:rPr>
              <a:t>Limpeza das câmaras refrigeradas.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1"/>
                </a:solidFill>
              </a:rPr>
              <a:t>Transporte e distribuição das vacinas.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1"/>
                </a:solidFill>
              </a:rPr>
              <a:t>Plano de contingência da UBS e manejo de desvios de qualidade.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600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accent1"/>
                </a:solidFill>
              </a:rPr>
              <a:t>ESAVI:</a:t>
            </a:r>
            <a:r>
              <a:rPr lang="pt-BR" sz="1600" dirty="0">
                <a:solidFill>
                  <a:schemeClr val="accent1"/>
                </a:solidFill>
              </a:rPr>
              <a:t> notificação, manejo, registro e erros de imunização.</a:t>
            </a:r>
          </a:p>
          <a:p>
            <a:pPr algn="just"/>
            <a:endParaRPr lang="pt-BR" sz="1600" dirty="0">
              <a:solidFill>
                <a:schemeClr val="accent1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17ABF2C-BFFF-DF80-EFA5-32C815B9B710}"/>
              </a:ext>
            </a:extLst>
          </p:cNvPr>
          <p:cNvSpPr txBox="1"/>
          <p:nvPr/>
        </p:nvSpPr>
        <p:spPr>
          <a:xfrm>
            <a:off x="5975691" y="532920"/>
            <a:ext cx="453934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1600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accent1"/>
                </a:solidFill>
              </a:rPr>
              <a:t>Biossegurança:</a:t>
            </a:r>
            <a:r>
              <a:rPr lang="pt-BR" sz="1600" dirty="0">
                <a:solidFill>
                  <a:schemeClr val="accent1"/>
                </a:solidFill>
              </a:rPr>
              <a:t> cuidados com resíduos da sala de vacina.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6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accent1"/>
                </a:solidFill>
              </a:rPr>
              <a:t>Comunicação e mobilização social:</a:t>
            </a:r>
            <a:endParaRPr lang="pt-BR" sz="16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1"/>
                </a:solidFill>
              </a:rPr>
              <a:t>Desinformação e fake </a:t>
            </a:r>
            <a:r>
              <a:rPr lang="pt-BR" sz="1600" dirty="0" err="1">
                <a:solidFill>
                  <a:schemeClr val="accent1"/>
                </a:solidFill>
              </a:rPr>
              <a:t>news</a:t>
            </a:r>
            <a:r>
              <a:rPr lang="pt-BR" sz="1600" dirty="0">
                <a:solidFill>
                  <a:schemeClr val="accent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1"/>
                </a:solidFill>
              </a:rPr>
              <a:t>Movimento antivacina.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6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accent1"/>
                </a:solidFill>
              </a:rPr>
              <a:t>Vigilância das coberturas vacinais:</a:t>
            </a:r>
            <a:endParaRPr lang="pt-BR" sz="16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1"/>
                </a:solidFill>
              </a:rPr>
              <a:t>Metas e indicadores.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1"/>
                </a:solidFill>
              </a:rPr>
              <a:t>Monitoramento das estratégias.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1"/>
                </a:solidFill>
              </a:rPr>
              <a:t>Vigilância das DPV.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1"/>
                </a:solidFill>
              </a:rPr>
              <a:t>Metas mensais.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1"/>
                </a:solidFill>
              </a:rPr>
              <a:t>Busca ativa e resgate de não vacinados.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6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accent1"/>
                </a:solidFill>
              </a:rPr>
              <a:t>Centros de Referência de Imunobiológicos Especiais (CRIE).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6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accent1"/>
                </a:solidFill>
              </a:rPr>
              <a:t>Busca ativa de faltosos.</a:t>
            </a:r>
            <a:endParaRPr lang="pt-BR" sz="1600" dirty="0">
              <a:solidFill>
                <a:schemeClr val="accent1"/>
              </a:solidFill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29FDA59-B1D0-4BBF-7F86-869F76E0DAEC}"/>
              </a:ext>
            </a:extLst>
          </p:cNvPr>
          <p:cNvSpPr txBox="1"/>
          <p:nvPr/>
        </p:nvSpPr>
        <p:spPr>
          <a:xfrm>
            <a:off x="1495931" y="6424237"/>
            <a:ext cx="77024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</p:txBody>
      </p:sp>
      <p:pic>
        <p:nvPicPr>
          <p:cNvPr id="4098" name="Picture 2" descr="Teachings ">
            <a:extLst>
              <a:ext uri="{FF2B5EF4-FFF2-40B4-BE49-F238E27FC236}">
                <a16:creationId xmlns:a16="http://schemas.microsoft.com/office/drawing/2014/main" id="{278031EB-21A7-193F-C31B-5499E1797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307" y="464464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ject 2">
            <a:extLst>
              <a:ext uri="{FF2B5EF4-FFF2-40B4-BE49-F238E27FC236}">
                <a16:creationId xmlns:a16="http://schemas.microsoft.com/office/drawing/2014/main" id="{F32E66D5-FD81-1443-7810-CCF43A38EF94}"/>
              </a:ext>
            </a:extLst>
          </p:cNvPr>
          <p:cNvSpPr txBox="1">
            <a:spLocks/>
          </p:cNvSpPr>
          <p:nvPr/>
        </p:nvSpPr>
        <p:spPr>
          <a:xfrm>
            <a:off x="315687" y="-171483"/>
            <a:ext cx="9516745" cy="573619"/>
          </a:xfrm>
          <a:prstGeom prst="rect">
            <a:avLst/>
          </a:prstGeom>
        </p:spPr>
        <p:txBody>
          <a:bodyPr vert="horz" wrap="square" lIns="0" tIns="141351" rIns="0" bIns="0" rtlCol="0">
            <a:spAutoFit/>
          </a:bodyPr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800" b="1" dirty="0">
                <a:solidFill>
                  <a:srgbClr val="0000CA"/>
                </a:solidFill>
                <a:latin typeface="Pfizer Tomorrow" panose="020B0604020202020204" charset="0"/>
              </a:rPr>
              <a:t>Fase</a:t>
            </a:r>
            <a:r>
              <a:rPr lang="pt-BR" sz="2800" b="1" spc="-4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800" b="1" dirty="0">
                <a:solidFill>
                  <a:srgbClr val="0000CA"/>
                </a:solidFill>
                <a:latin typeface="Pfizer Tomorrow" panose="020B0604020202020204" charset="0"/>
              </a:rPr>
              <a:t>de</a:t>
            </a:r>
            <a:r>
              <a:rPr lang="pt-BR" sz="2800" b="1" spc="-2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800" b="1" spc="-10" dirty="0">
                <a:solidFill>
                  <a:srgbClr val="0000CA"/>
                </a:solidFill>
                <a:latin typeface="Pfizer Tomorrow" panose="020B0604020202020204" charset="0"/>
              </a:rPr>
              <a:t>preparação¹</a:t>
            </a:r>
            <a:endParaRPr lang="pt-BR" sz="2800" b="1" dirty="0">
              <a:solidFill>
                <a:srgbClr val="0000CA"/>
              </a:solidFill>
              <a:latin typeface="Pfizer Tomorrow" panose="020B060402020202020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F00A8C6-34BD-B87E-6A09-1E34F085671E}"/>
              </a:ext>
            </a:extLst>
          </p:cNvPr>
          <p:cNvSpPr txBox="1"/>
          <p:nvPr/>
        </p:nvSpPr>
        <p:spPr>
          <a:xfrm>
            <a:off x="6096000" y="6085683"/>
            <a:ext cx="5086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1" dirty="0">
                <a:latin typeface="Microsoft Sans Serif"/>
                <a:cs typeface="Microsoft Sans Serif"/>
              </a:rPr>
              <a:t>UBS: </a:t>
            </a:r>
            <a:r>
              <a:rPr lang="pt-BR" sz="800" dirty="0"/>
              <a:t>Unidade Básica de Saúde; </a:t>
            </a:r>
            <a:r>
              <a:rPr lang="pt-BR" sz="800" b="1" dirty="0"/>
              <a:t>ESAVI: </a:t>
            </a:r>
            <a:r>
              <a:rPr lang="pt-BR" sz="800" dirty="0"/>
              <a:t>Eventos Supostamente Atribuíveis à Vacinação ou Imunização; </a:t>
            </a:r>
            <a:r>
              <a:rPr lang="pt-BR" sz="800" b="1" dirty="0"/>
              <a:t>DPV: </a:t>
            </a:r>
            <a:r>
              <a:rPr lang="pt-BR" sz="800" dirty="0"/>
              <a:t>Doenças Preveníveis por Vacinação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B89BD9D-D046-F9C4-B078-66DCA0E735DE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DBCC6E-2811-1126-E7B4-75915D9744B6}"/>
              </a:ext>
            </a:extLst>
          </p:cNvPr>
          <p:cNvSpPr txBox="1"/>
          <p:nvPr/>
        </p:nvSpPr>
        <p:spPr>
          <a:xfrm>
            <a:off x="5975691" y="5497711"/>
            <a:ext cx="355934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1" dirty="0"/>
              <a:t>Adaptado de: </a:t>
            </a:r>
            <a:r>
              <a:rPr lang="pt-BR" sz="5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https://www.gov.br/saude/pt-br/centrais-de-conteudo/publicacoes/guias-e-manuais/2025/manual-de-microplanejamento-para-atividades-de-vacinacao-municipios-e-ubs.pdf/view</a:t>
            </a:r>
          </a:p>
          <a:p>
            <a:endParaRPr lang="pt-BR" sz="500" dirty="0"/>
          </a:p>
        </p:txBody>
      </p:sp>
    </p:spTree>
    <p:extLst>
      <p:ext uri="{BB962C8B-B14F-4D97-AF65-F5344CB8AC3E}">
        <p14:creationId xmlns:p14="http://schemas.microsoft.com/office/powerpoint/2010/main" val="88064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204AAC4-6CC0-C64F-66E8-2301C6E751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F39C1656-B392-3755-76C2-567843012D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9487" y="46833"/>
            <a:ext cx="9516745" cy="558230"/>
          </a:xfrm>
          <a:prstGeom prst="rect">
            <a:avLst/>
          </a:prstGeom>
        </p:spPr>
        <p:txBody>
          <a:bodyPr vert="horz" wrap="square" lIns="0" tIns="14135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700" dirty="0"/>
              <a:t>Fase</a:t>
            </a:r>
            <a:r>
              <a:rPr sz="2700" spc="-45" dirty="0"/>
              <a:t> </a:t>
            </a:r>
            <a:r>
              <a:rPr sz="2700" dirty="0"/>
              <a:t>de</a:t>
            </a:r>
            <a:r>
              <a:rPr sz="2700" spc="-25" dirty="0"/>
              <a:t> </a:t>
            </a:r>
            <a:r>
              <a:rPr sz="2700" spc="-10" dirty="0"/>
              <a:t>preparação¹</a:t>
            </a:r>
            <a:endParaRPr sz="2700" dirty="0"/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4FC15A3B-5129-C30C-56DD-3839EC8D62C3}"/>
              </a:ext>
            </a:extLst>
          </p:cNvPr>
          <p:cNvSpPr txBox="1"/>
          <p:nvPr/>
        </p:nvSpPr>
        <p:spPr>
          <a:xfrm>
            <a:off x="547296" y="771150"/>
            <a:ext cx="90011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Microsoft Sans Serif"/>
                <a:cs typeface="Microsoft Sans Serif"/>
              </a:rPr>
              <a:t>Antecede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as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etapas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do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Microplanejamento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reúnem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as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atividades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fundamentais </a:t>
            </a:r>
            <a:r>
              <a:rPr sz="1800" spc="-20" dirty="0">
                <a:latin typeface="Microsoft Sans Serif"/>
                <a:cs typeface="Microsoft Sans Serif"/>
              </a:rPr>
              <a:t>para 	</a:t>
            </a:r>
            <a:r>
              <a:rPr sz="1800" dirty="0">
                <a:latin typeface="Microsoft Sans Serif"/>
                <a:cs typeface="Microsoft Sans Serif"/>
              </a:rPr>
              <a:t>dar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início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ao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planejamento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das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AVAQ,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são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elas:</a:t>
            </a:r>
            <a:endParaRPr sz="1800" dirty="0">
              <a:latin typeface="Microsoft Sans Serif"/>
              <a:cs typeface="Microsoft Sans Serif"/>
            </a:endParaRPr>
          </a:p>
        </p:txBody>
      </p:sp>
      <p:pic>
        <p:nvPicPr>
          <p:cNvPr id="20" name="object 14">
            <a:extLst>
              <a:ext uri="{FF2B5EF4-FFF2-40B4-BE49-F238E27FC236}">
                <a16:creationId xmlns:a16="http://schemas.microsoft.com/office/drawing/2014/main" id="{EB378FD7-1E95-6DC4-A5AB-656334C5EF1C}"/>
              </a:ext>
            </a:extLst>
          </p:cNvPr>
          <p:cNvPicPr/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3192" y="4114315"/>
            <a:ext cx="1341143" cy="1392667"/>
          </a:xfrm>
          <a:prstGeom prst="rect">
            <a:avLst/>
          </a:prstGeom>
        </p:spPr>
      </p:pic>
      <p:grpSp>
        <p:nvGrpSpPr>
          <p:cNvPr id="21" name="object 15">
            <a:extLst>
              <a:ext uri="{FF2B5EF4-FFF2-40B4-BE49-F238E27FC236}">
                <a16:creationId xmlns:a16="http://schemas.microsoft.com/office/drawing/2014/main" id="{8C99657D-2C84-CC4B-4CF1-BB22ED8D4ABF}"/>
              </a:ext>
            </a:extLst>
          </p:cNvPr>
          <p:cNvGrpSpPr/>
          <p:nvPr/>
        </p:nvGrpSpPr>
        <p:grpSpPr>
          <a:xfrm>
            <a:off x="3103320" y="2751934"/>
            <a:ext cx="1303655" cy="1334770"/>
            <a:chOff x="4030189" y="3677777"/>
            <a:chExt cx="1303655" cy="1334770"/>
          </a:xfrm>
        </p:grpSpPr>
        <p:pic>
          <p:nvPicPr>
            <p:cNvPr id="22" name="object 16">
              <a:extLst>
                <a:ext uri="{FF2B5EF4-FFF2-40B4-BE49-F238E27FC236}">
                  <a16:creationId xmlns:a16="http://schemas.microsoft.com/office/drawing/2014/main" id="{D9926EE3-E44F-7CE2-01F0-39B694D1F9D3}"/>
                </a:ext>
              </a:extLst>
            </p:cNvPr>
            <p:cNvPicPr/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30189" y="3677777"/>
              <a:ext cx="1303415" cy="1334292"/>
            </a:xfrm>
            <a:prstGeom prst="rect">
              <a:avLst/>
            </a:prstGeom>
          </p:spPr>
        </p:pic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97D9CB65-FC74-F741-47C7-26D876C22B05}"/>
                </a:ext>
              </a:extLst>
            </p:cNvPr>
            <p:cNvSpPr/>
            <p:nvPr/>
          </p:nvSpPr>
          <p:spPr>
            <a:xfrm>
              <a:off x="4085081" y="3746754"/>
              <a:ext cx="300355" cy="287020"/>
            </a:xfrm>
            <a:custGeom>
              <a:avLst/>
              <a:gdLst/>
              <a:ahLst/>
              <a:cxnLst/>
              <a:rect l="l" t="t" r="r" b="b"/>
              <a:pathLst>
                <a:path w="300354" h="287020">
                  <a:moveTo>
                    <a:pt x="150113" y="0"/>
                  </a:moveTo>
                  <a:lnTo>
                    <a:pt x="102656" y="7303"/>
                  </a:lnTo>
                  <a:lnTo>
                    <a:pt x="61447" y="27639"/>
                  </a:lnTo>
                  <a:lnTo>
                    <a:pt x="28955" y="58649"/>
                  </a:lnTo>
                  <a:lnTo>
                    <a:pt x="7650" y="97974"/>
                  </a:lnTo>
                  <a:lnTo>
                    <a:pt x="0" y="143256"/>
                  </a:lnTo>
                  <a:lnTo>
                    <a:pt x="7650" y="188537"/>
                  </a:lnTo>
                  <a:lnTo>
                    <a:pt x="28955" y="227862"/>
                  </a:lnTo>
                  <a:lnTo>
                    <a:pt x="61447" y="258872"/>
                  </a:lnTo>
                  <a:lnTo>
                    <a:pt x="102656" y="279208"/>
                  </a:lnTo>
                  <a:lnTo>
                    <a:pt x="150113" y="286512"/>
                  </a:lnTo>
                  <a:lnTo>
                    <a:pt x="197571" y="279208"/>
                  </a:lnTo>
                  <a:lnTo>
                    <a:pt x="238780" y="258872"/>
                  </a:lnTo>
                  <a:lnTo>
                    <a:pt x="271272" y="227862"/>
                  </a:lnTo>
                  <a:lnTo>
                    <a:pt x="292577" y="188537"/>
                  </a:lnTo>
                  <a:lnTo>
                    <a:pt x="300227" y="143256"/>
                  </a:lnTo>
                  <a:lnTo>
                    <a:pt x="292577" y="97974"/>
                  </a:lnTo>
                  <a:lnTo>
                    <a:pt x="271272" y="58649"/>
                  </a:lnTo>
                  <a:lnTo>
                    <a:pt x="238780" y="27639"/>
                  </a:lnTo>
                  <a:lnTo>
                    <a:pt x="197571" y="7303"/>
                  </a:lnTo>
                  <a:lnTo>
                    <a:pt x="1501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E258ACA3-CCFA-B0BA-4E81-2F0CFDD2B793}"/>
                </a:ext>
              </a:extLst>
            </p:cNvPr>
            <p:cNvSpPr/>
            <p:nvPr/>
          </p:nvSpPr>
          <p:spPr>
            <a:xfrm>
              <a:off x="4085081" y="3746754"/>
              <a:ext cx="300355" cy="287020"/>
            </a:xfrm>
            <a:custGeom>
              <a:avLst/>
              <a:gdLst/>
              <a:ahLst/>
              <a:cxnLst/>
              <a:rect l="l" t="t" r="r" b="b"/>
              <a:pathLst>
                <a:path w="300354" h="287020">
                  <a:moveTo>
                    <a:pt x="0" y="143256"/>
                  </a:moveTo>
                  <a:lnTo>
                    <a:pt x="7650" y="97974"/>
                  </a:lnTo>
                  <a:lnTo>
                    <a:pt x="28955" y="58649"/>
                  </a:lnTo>
                  <a:lnTo>
                    <a:pt x="61447" y="27639"/>
                  </a:lnTo>
                  <a:lnTo>
                    <a:pt x="102656" y="7303"/>
                  </a:lnTo>
                  <a:lnTo>
                    <a:pt x="150113" y="0"/>
                  </a:lnTo>
                  <a:lnTo>
                    <a:pt x="197571" y="7303"/>
                  </a:lnTo>
                  <a:lnTo>
                    <a:pt x="238780" y="27639"/>
                  </a:lnTo>
                  <a:lnTo>
                    <a:pt x="271272" y="58649"/>
                  </a:lnTo>
                  <a:lnTo>
                    <a:pt x="292577" y="97974"/>
                  </a:lnTo>
                  <a:lnTo>
                    <a:pt x="300227" y="143256"/>
                  </a:lnTo>
                  <a:lnTo>
                    <a:pt x="292577" y="188537"/>
                  </a:lnTo>
                  <a:lnTo>
                    <a:pt x="271272" y="227862"/>
                  </a:lnTo>
                  <a:lnTo>
                    <a:pt x="238780" y="258872"/>
                  </a:lnTo>
                  <a:lnTo>
                    <a:pt x="197571" y="279208"/>
                  </a:lnTo>
                  <a:lnTo>
                    <a:pt x="150113" y="286512"/>
                  </a:lnTo>
                  <a:lnTo>
                    <a:pt x="102656" y="279208"/>
                  </a:lnTo>
                  <a:lnTo>
                    <a:pt x="61447" y="258872"/>
                  </a:lnTo>
                  <a:lnTo>
                    <a:pt x="28955" y="227862"/>
                  </a:lnTo>
                  <a:lnTo>
                    <a:pt x="7650" y="188537"/>
                  </a:lnTo>
                  <a:lnTo>
                    <a:pt x="0" y="143256"/>
                  </a:lnTo>
                  <a:close/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19">
              <a:extLst>
                <a:ext uri="{FF2B5EF4-FFF2-40B4-BE49-F238E27FC236}">
                  <a16:creationId xmlns:a16="http://schemas.microsoft.com/office/drawing/2014/main" id="{26A95E48-FE6E-F78C-1B63-130376948D87}"/>
                </a:ext>
              </a:extLst>
            </p:cNvPr>
            <p:cNvPicPr/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163567" y="3785616"/>
              <a:ext cx="170687" cy="193548"/>
            </a:xfrm>
            <a:prstGeom prst="rect">
              <a:avLst/>
            </a:prstGeom>
          </p:spPr>
        </p:pic>
      </p:grpSp>
      <p:pic>
        <p:nvPicPr>
          <p:cNvPr id="26" name="object 20">
            <a:extLst>
              <a:ext uri="{FF2B5EF4-FFF2-40B4-BE49-F238E27FC236}">
                <a16:creationId xmlns:a16="http://schemas.microsoft.com/office/drawing/2014/main" id="{B4D44BD9-65EF-2F2B-F364-CFCA068BEB34}"/>
              </a:ext>
            </a:extLst>
          </p:cNvPr>
          <p:cNvPicPr/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2413" y="1679931"/>
            <a:ext cx="1416016" cy="1524533"/>
          </a:xfrm>
          <a:prstGeom prst="rect">
            <a:avLst/>
          </a:prstGeom>
        </p:spPr>
      </p:pic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83D43105-FF15-2D91-03B9-444C20DAE8B5}"/>
              </a:ext>
            </a:extLst>
          </p:cNvPr>
          <p:cNvSpPr/>
          <p:nvPr/>
        </p:nvSpPr>
        <p:spPr>
          <a:xfrm>
            <a:off x="6531428" y="2751934"/>
            <a:ext cx="4953000" cy="16305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pt-BR" altLang="pt-BR" sz="1400" b="1" dirty="0">
                <a:solidFill>
                  <a:schemeClr val="tx1"/>
                </a:solidFill>
                <a:latin typeface="Pfizer Diatype" panose="020B0604020202020204" charset="0"/>
              </a:rPr>
              <a:t>Formulário 1 (F.1):</a:t>
            </a:r>
            <a:r>
              <a:rPr lang="pt-BR" altLang="pt-BR" sz="1400" dirty="0">
                <a:solidFill>
                  <a:schemeClr val="tx1"/>
                </a:solidFill>
                <a:latin typeface="Pfizer Diatype" panose="020B0604020202020204" charset="0"/>
              </a:rPr>
              <a:t> organiza as informações para a formação do Comitê de Coordenação Municipal.</a:t>
            </a:r>
          </a:p>
          <a:p>
            <a:pPr marL="285750" lvl="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pt-BR" altLang="pt-BR" sz="1400" dirty="0">
              <a:solidFill>
                <a:schemeClr val="tx1"/>
              </a:solidFill>
              <a:latin typeface="Pfizer Diatype" panose="020B0604020202020204" charset="0"/>
            </a:endParaRPr>
          </a:p>
          <a:p>
            <a:pPr marL="285750" lvl="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pt-BR" altLang="pt-BR" sz="1400" b="1" dirty="0">
                <a:solidFill>
                  <a:schemeClr val="tx1"/>
                </a:solidFill>
                <a:latin typeface="Pfizer Diatype" panose="020B0604020202020204" charset="0"/>
              </a:rPr>
              <a:t>Formulário 2 (F.2):</a:t>
            </a:r>
            <a:r>
              <a:rPr lang="pt-BR" altLang="pt-BR" sz="1400" dirty="0">
                <a:solidFill>
                  <a:schemeClr val="tx1"/>
                </a:solidFill>
                <a:latin typeface="Pfizer Diatype" panose="020B0604020202020204" charset="0"/>
              </a:rPr>
              <a:t> orienta o planejamento das capacitações em nível municipal, em articulação com a equipe de recursos humanos.</a:t>
            </a:r>
          </a:p>
        </p:txBody>
      </p:sp>
      <p:pic>
        <p:nvPicPr>
          <p:cNvPr id="33" name="Imagem 32" descr="Gráfico de dispersão, Código QR&#10;&#10;O conteúdo gerado por IA pode estar incorreto.">
            <a:extLst>
              <a:ext uri="{FF2B5EF4-FFF2-40B4-BE49-F238E27FC236}">
                <a16:creationId xmlns:a16="http://schemas.microsoft.com/office/drawing/2014/main" id="{0B145EF4-EC9B-7122-7E0A-304654F99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648" y="2960386"/>
            <a:ext cx="1303415" cy="1303415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B22A141D-3986-A78C-5953-84E88C0EBB64}"/>
              </a:ext>
            </a:extLst>
          </p:cNvPr>
          <p:cNvSpPr txBox="1"/>
          <p:nvPr/>
        </p:nvSpPr>
        <p:spPr>
          <a:xfrm>
            <a:off x="1317548" y="6391991"/>
            <a:ext cx="769620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/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u="sng" dirty="0"/>
          </a:p>
          <a:p>
            <a:r>
              <a:rPr lang="pt-BR" sz="600" b="1" dirty="0"/>
              <a:t>2. </a:t>
            </a:r>
            <a:r>
              <a:rPr lang="pt-BR" sz="600" dirty="0"/>
              <a:t>BRASIL. Ministério da Saúde. </a:t>
            </a:r>
            <a:r>
              <a:rPr lang="pt-BR" sz="600" b="1" dirty="0"/>
              <a:t>Caderno de microplanejamento para as atividades de vacinação de alta qualidade</a:t>
            </a:r>
            <a:r>
              <a:rPr lang="pt-BR" sz="600" dirty="0"/>
              <a:t> [recurso eletrônico]. Brasília: Ministério da Saúde, [s.d.]. Disponível em: </a:t>
            </a:r>
            <a:r>
              <a:rPr lang="pt-BR" sz="600" u="sng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Caderno de microplanejamento para as atividades de vacinação de alta qualidade — Ministério da Saúde</a:t>
            </a:r>
            <a:endParaRPr lang="pt-BR" sz="600" dirty="0"/>
          </a:p>
          <a:p>
            <a:endParaRPr lang="pt-BR" dirty="0"/>
          </a:p>
          <a:p>
            <a:endParaRPr lang="pt-BR" sz="24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BBBBB14-2370-D850-0680-FC6D442282A3}"/>
              </a:ext>
            </a:extLst>
          </p:cNvPr>
          <p:cNvSpPr txBox="1"/>
          <p:nvPr/>
        </p:nvSpPr>
        <p:spPr>
          <a:xfrm>
            <a:off x="358511" y="6216574"/>
            <a:ext cx="39360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1" dirty="0">
                <a:latin typeface="Microsoft Sans Serif"/>
                <a:cs typeface="Microsoft Sans Serif"/>
              </a:rPr>
              <a:t>AVAQ: </a:t>
            </a:r>
            <a:r>
              <a:rPr lang="pt-BR" sz="800" dirty="0"/>
              <a:t>atividades de vacinação de alta qualidade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A0AA302-550E-F4E7-0312-7BE542453484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57412A6-C832-1E52-41FE-6929B3CB927C}"/>
              </a:ext>
            </a:extLst>
          </p:cNvPr>
          <p:cNvSpPr txBox="1"/>
          <p:nvPr/>
        </p:nvSpPr>
        <p:spPr>
          <a:xfrm>
            <a:off x="5177385" y="4411039"/>
            <a:ext cx="65489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" b="1" dirty="0"/>
              <a:t>QR </a:t>
            </a:r>
            <a:r>
              <a:rPr lang="pt-BR" sz="700" b="1" dirty="0" err="1"/>
              <a:t>Code</a:t>
            </a:r>
            <a:r>
              <a:rPr lang="pt-BR" sz="700" dirty="0"/>
              <a:t> para download dos Formulários F.1 (Comitê de Coordenação Municipal) e F.2 (Planejamento das capacitações). Link: </a:t>
            </a:r>
            <a:r>
              <a:rPr lang="pt-BR" sz="700" dirty="0">
                <a:hlinkClick r:id="rId8"/>
              </a:rPr>
              <a:t>Caderno de microplanejamento para as atividades de vacinação de alta qualidade — Ministério da Saúde</a:t>
            </a:r>
            <a:endParaRPr lang="pt-BR" sz="700" dirty="0"/>
          </a:p>
        </p:txBody>
      </p:sp>
    </p:spTree>
    <p:extLst>
      <p:ext uri="{BB962C8B-B14F-4D97-AF65-F5344CB8AC3E}">
        <p14:creationId xmlns:p14="http://schemas.microsoft.com/office/powerpoint/2010/main" val="2757997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04865FE-14C1-2C14-7197-928F082D66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63BA001-85D6-E1AA-43EC-2F86539FEE25}"/>
              </a:ext>
            </a:extLst>
          </p:cNvPr>
          <p:cNvSpPr txBox="1">
            <a:spLocks/>
          </p:cNvSpPr>
          <p:nvPr/>
        </p:nvSpPr>
        <p:spPr>
          <a:xfrm>
            <a:off x="497546" y="177738"/>
            <a:ext cx="11411425" cy="4275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pt-BR" dirty="0"/>
              <a:t>ETAPA</a:t>
            </a:r>
            <a:r>
              <a:rPr lang="pt-BR" spc="-35" dirty="0"/>
              <a:t> </a:t>
            </a:r>
            <a:r>
              <a:rPr lang="pt-BR" dirty="0"/>
              <a:t>1</a:t>
            </a:r>
            <a:r>
              <a:rPr lang="pt-BR" spc="-20" dirty="0"/>
              <a:t> </a:t>
            </a:r>
            <a:r>
              <a:rPr lang="pt-BR" dirty="0"/>
              <a:t>-</a:t>
            </a:r>
            <a:r>
              <a:rPr lang="pt-BR" spc="-35" dirty="0"/>
              <a:t> </a:t>
            </a:r>
            <a:r>
              <a:rPr lang="pt-BR" dirty="0"/>
              <a:t>Análise</a:t>
            </a:r>
            <a:r>
              <a:rPr lang="pt-BR" spc="-35" dirty="0"/>
              <a:t> </a:t>
            </a:r>
            <a:r>
              <a:rPr lang="pt-BR" dirty="0"/>
              <a:t>de</a:t>
            </a:r>
            <a:r>
              <a:rPr lang="pt-BR" spc="-30" dirty="0"/>
              <a:t> </a:t>
            </a:r>
            <a:r>
              <a:rPr lang="pt-BR" dirty="0"/>
              <a:t>Situação</a:t>
            </a:r>
            <a:r>
              <a:rPr lang="pt-BR" spc="-30" dirty="0"/>
              <a:t> </a:t>
            </a:r>
            <a:r>
              <a:rPr lang="pt-BR" dirty="0"/>
              <a:t>de</a:t>
            </a:r>
            <a:r>
              <a:rPr lang="pt-BR" spc="-35" dirty="0"/>
              <a:t> </a:t>
            </a:r>
            <a:r>
              <a:rPr lang="pt-BR" dirty="0"/>
              <a:t>Saúde</a:t>
            </a:r>
            <a:r>
              <a:rPr lang="pt-BR" spc="-35" dirty="0"/>
              <a:t> </a:t>
            </a:r>
            <a:r>
              <a:rPr lang="pt-BR" dirty="0"/>
              <a:t>(Asis):</a:t>
            </a:r>
            <a:r>
              <a:rPr lang="pt-BR" spc="-45" dirty="0"/>
              <a:t> </a:t>
            </a:r>
            <a:r>
              <a:rPr lang="pt-BR" dirty="0"/>
              <a:t>O</a:t>
            </a:r>
            <a:r>
              <a:rPr lang="pt-BR" spc="-35" dirty="0"/>
              <a:t> </a:t>
            </a:r>
            <a:r>
              <a:rPr lang="pt-BR" dirty="0"/>
              <a:t>ponto</a:t>
            </a:r>
            <a:r>
              <a:rPr lang="pt-BR" spc="-35" dirty="0"/>
              <a:t> </a:t>
            </a:r>
            <a:r>
              <a:rPr lang="pt-BR" dirty="0"/>
              <a:t>de partida</a:t>
            </a:r>
            <a:r>
              <a:rPr lang="pt-BR" spc="-60" dirty="0"/>
              <a:t> </a:t>
            </a:r>
            <a:r>
              <a:rPr lang="pt-BR" dirty="0"/>
              <a:t>das</a:t>
            </a:r>
            <a:r>
              <a:rPr lang="pt-BR" spc="-50" dirty="0"/>
              <a:t> </a:t>
            </a:r>
            <a:r>
              <a:rPr lang="pt-BR" spc="-20" dirty="0"/>
              <a:t>AVAQ¹</a:t>
            </a:r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2D778F68-652C-2802-C2DF-D5D178F96D48}"/>
              </a:ext>
            </a:extLst>
          </p:cNvPr>
          <p:cNvSpPr txBox="1"/>
          <p:nvPr/>
        </p:nvSpPr>
        <p:spPr>
          <a:xfrm>
            <a:off x="595518" y="1322142"/>
            <a:ext cx="90087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A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análise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de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situação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em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 err="1">
                <a:latin typeface="Microsoft Sans Serif"/>
                <a:cs typeface="Microsoft Sans Serif"/>
              </a:rPr>
              <a:t>saúde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revela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chemeClr val="accent1"/>
                </a:solidFill>
                <a:latin typeface="Microsoft Sans Serif"/>
                <a:cs typeface="Microsoft Sans Serif"/>
              </a:rPr>
              <a:t>onde</a:t>
            </a:r>
            <a:r>
              <a:rPr sz="1800" b="1" spc="-50" dirty="0">
                <a:solidFill>
                  <a:schemeClr val="accent1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chemeClr val="accent1"/>
                </a:solidFill>
                <a:latin typeface="Microsoft Sans Serif"/>
                <a:cs typeface="Microsoft Sans Serif"/>
              </a:rPr>
              <a:t>estamos</a:t>
            </a:r>
            <a:r>
              <a:rPr sz="1800" b="1" spc="-60" dirty="0">
                <a:solidFill>
                  <a:schemeClr val="accent1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chemeClr val="accent1"/>
                </a:solidFill>
                <a:latin typeface="Microsoft Sans Serif"/>
                <a:cs typeface="Microsoft Sans Serif"/>
              </a:rPr>
              <a:t>e</a:t>
            </a:r>
            <a:r>
              <a:rPr sz="1800" b="1" spc="-25" dirty="0">
                <a:solidFill>
                  <a:schemeClr val="accent1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chemeClr val="accent1"/>
                </a:solidFill>
                <a:latin typeface="Microsoft Sans Serif"/>
                <a:cs typeface="Microsoft Sans Serif"/>
              </a:rPr>
              <a:t>o</a:t>
            </a:r>
            <a:r>
              <a:rPr sz="1800" b="1" spc="-25" dirty="0">
                <a:solidFill>
                  <a:schemeClr val="accent1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chemeClr val="accent1"/>
                </a:solidFill>
                <a:latin typeface="Microsoft Sans Serif"/>
                <a:cs typeface="Microsoft Sans Serif"/>
              </a:rPr>
              <a:t>que</a:t>
            </a:r>
            <a:r>
              <a:rPr sz="1800" b="1" spc="-35" dirty="0">
                <a:solidFill>
                  <a:schemeClr val="accent1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chemeClr val="accent1"/>
                </a:solidFill>
                <a:latin typeface="Microsoft Sans Serif"/>
                <a:cs typeface="Microsoft Sans Serif"/>
              </a:rPr>
              <a:t>precisamos</a:t>
            </a:r>
            <a:r>
              <a:rPr sz="1800" b="1" spc="-60" dirty="0">
                <a:solidFill>
                  <a:schemeClr val="accent1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chemeClr val="accent1"/>
                </a:solidFill>
                <a:latin typeface="Microsoft Sans Serif"/>
                <a:cs typeface="Microsoft Sans Serif"/>
              </a:rPr>
              <a:t>fortalecer </a:t>
            </a:r>
            <a:r>
              <a:rPr sz="1800" spc="-20" dirty="0">
                <a:latin typeface="Microsoft Sans Serif"/>
                <a:cs typeface="Microsoft Sans Serif"/>
              </a:rPr>
              <a:t>para</a:t>
            </a:r>
            <a:endParaRPr sz="18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Microsoft Sans Serif"/>
                <a:cs typeface="Microsoft Sans Serif"/>
              </a:rPr>
              <a:t>garantir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coberturas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vacinais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equitativas.</a:t>
            </a:r>
            <a:endParaRPr sz="1800" dirty="0">
              <a:latin typeface="Microsoft Sans Serif"/>
              <a:cs typeface="Microsoft Sans Serif"/>
            </a:endParaRPr>
          </a:p>
        </p:txBody>
      </p:sp>
      <p:pic>
        <p:nvPicPr>
          <p:cNvPr id="8" name="object 17">
            <a:extLst>
              <a:ext uri="{FF2B5EF4-FFF2-40B4-BE49-F238E27FC236}">
                <a16:creationId xmlns:a16="http://schemas.microsoft.com/office/drawing/2014/main" id="{CD70B044-29A4-8377-9887-68B7D9747225}"/>
              </a:ext>
            </a:extLst>
          </p:cNvPr>
          <p:cNvPicPr/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88795" y="2377032"/>
            <a:ext cx="4218054" cy="2185949"/>
          </a:xfrm>
          <a:prstGeom prst="rect">
            <a:avLst/>
          </a:prstGeom>
        </p:spPr>
      </p:pic>
      <p:grpSp>
        <p:nvGrpSpPr>
          <p:cNvPr id="9" name="object 18">
            <a:extLst>
              <a:ext uri="{FF2B5EF4-FFF2-40B4-BE49-F238E27FC236}">
                <a16:creationId xmlns:a16="http://schemas.microsoft.com/office/drawing/2014/main" id="{F091FCCF-D800-4CC7-630D-EF2E3911E188}"/>
              </a:ext>
            </a:extLst>
          </p:cNvPr>
          <p:cNvGrpSpPr/>
          <p:nvPr/>
        </p:nvGrpSpPr>
        <p:grpSpPr>
          <a:xfrm>
            <a:off x="4183204" y="3288139"/>
            <a:ext cx="1277620" cy="645160"/>
            <a:chOff x="5105400" y="4158996"/>
            <a:chExt cx="1277620" cy="645160"/>
          </a:xfrm>
          <a:solidFill>
            <a:srgbClr val="0000CA"/>
          </a:solidFill>
        </p:grpSpPr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16D59168-E17D-087D-0EBD-4F20BDA70B69}"/>
                </a:ext>
              </a:extLst>
            </p:cNvPr>
            <p:cNvSpPr/>
            <p:nvPr/>
          </p:nvSpPr>
          <p:spPr>
            <a:xfrm>
              <a:off x="5115305" y="4168902"/>
              <a:ext cx="1257300" cy="624840"/>
            </a:xfrm>
            <a:custGeom>
              <a:avLst/>
              <a:gdLst/>
              <a:ahLst/>
              <a:cxnLst/>
              <a:rect l="l" t="t" r="r" b="b"/>
              <a:pathLst>
                <a:path w="1257300" h="624839">
                  <a:moveTo>
                    <a:pt x="944880" y="0"/>
                  </a:moveTo>
                  <a:lnTo>
                    <a:pt x="944880" y="156210"/>
                  </a:lnTo>
                  <a:lnTo>
                    <a:pt x="0" y="156210"/>
                  </a:lnTo>
                  <a:lnTo>
                    <a:pt x="0" y="468630"/>
                  </a:lnTo>
                  <a:lnTo>
                    <a:pt x="944880" y="468630"/>
                  </a:lnTo>
                  <a:lnTo>
                    <a:pt x="944880" y="624840"/>
                  </a:lnTo>
                  <a:lnTo>
                    <a:pt x="1257300" y="312420"/>
                  </a:lnTo>
                  <a:lnTo>
                    <a:pt x="944880" y="0"/>
                  </a:lnTo>
                  <a:close/>
                </a:path>
              </a:pathLst>
            </a:custGeom>
            <a:grpFill/>
            <a:ln>
              <a:solidFill>
                <a:srgbClr val="0000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0">
              <a:extLst>
                <a:ext uri="{FF2B5EF4-FFF2-40B4-BE49-F238E27FC236}">
                  <a16:creationId xmlns:a16="http://schemas.microsoft.com/office/drawing/2014/main" id="{A562BB08-A656-AE1A-D4E0-FD506338729E}"/>
                </a:ext>
              </a:extLst>
            </p:cNvPr>
            <p:cNvSpPr/>
            <p:nvPr/>
          </p:nvSpPr>
          <p:spPr>
            <a:xfrm>
              <a:off x="5115305" y="4168902"/>
              <a:ext cx="1257300" cy="624840"/>
            </a:xfrm>
            <a:custGeom>
              <a:avLst/>
              <a:gdLst/>
              <a:ahLst/>
              <a:cxnLst/>
              <a:rect l="l" t="t" r="r" b="b"/>
              <a:pathLst>
                <a:path w="1257300" h="624839">
                  <a:moveTo>
                    <a:pt x="0" y="156210"/>
                  </a:moveTo>
                  <a:lnTo>
                    <a:pt x="944880" y="156210"/>
                  </a:lnTo>
                  <a:lnTo>
                    <a:pt x="944880" y="0"/>
                  </a:lnTo>
                  <a:lnTo>
                    <a:pt x="1257300" y="312420"/>
                  </a:lnTo>
                  <a:lnTo>
                    <a:pt x="944880" y="624840"/>
                  </a:lnTo>
                  <a:lnTo>
                    <a:pt x="944880" y="468630"/>
                  </a:lnTo>
                  <a:lnTo>
                    <a:pt x="0" y="468630"/>
                  </a:lnTo>
                  <a:lnTo>
                    <a:pt x="0" y="156210"/>
                  </a:lnTo>
                  <a:close/>
                </a:path>
              </a:pathLst>
            </a:custGeom>
            <a:grpFill/>
            <a:ln w="19812">
              <a:solidFill>
                <a:srgbClr val="0000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21">
            <a:extLst>
              <a:ext uri="{FF2B5EF4-FFF2-40B4-BE49-F238E27FC236}">
                <a16:creationId xmlns:a16="http://schemas.microsoft.com/office/drawing/2014/main" id="{46570532-5791-A145-06A3-581988B16416}"/>
              </a:ext>
            </a:extLst>
          </p:cNvPr>
          <p:cNvSpPr txBox="1"/>
          <p:nvPr/>
        </p:nvSpPr>
        <p:spPr>
          <a:xfrm>
            <a:off x="869520" y="2490833"/>
            <a:ext cx="4230370" cy="2332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Microsoft Sans Serif"/>
                <a:cs typeface="Microsoft Sans Serif"/>
              </a:rPr>
              <a:t>entender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suas</a:t>
            </a:r>
            <a:r>
              <a:rPr sz="1800" spc="-10" dirty="0">
                <a:latin typeface="Microsoft Sans Serif"/>
                <a:cs typeface="Microsoft Sans Serif"/>
              </a:rPr>
              <a:t> realidades</a:t>
            </a:r>
            <a:endParaRPr sz="1800" dirty="0"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Microsoft Sans Serif"/>
                <a:cs typeface="Microsoft Sans Serif"/>
              </a:rPr>
              <a:t>reconhecer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seus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desafios;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50" dirty="0">
                <a:latin typeface="Microsoft Sans Serif"/>
                <a:cs typeface="Microsoft Sans Serif"/>
              </a:rPr>
              <a:t>e</a:t>
            </a:r>
            <a:endParaRPr sz="1800" dirty="0">
              <a:latin typeface="Microsoft Sans Serif"/>
              <a:cs typeface="Microsoft Sans Serif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Microsoft Sans Serif"/>
                <a:cs typeface="Microsoft Sans Serif"/>
              </a:rPr>
              <a:t>traçar </a:t>
            </a:r>
            <a:r>
              <a:rPr sz="1800" spc="-10" dirty="0">
                <a:latin typeface="Microsoft Sans Serif"/>
                <a:cs typeface="Microsoft Sans Serif"/>
              </a:rPr>
              <a:t>prioridades</a:t>
            </a:r>
            <a:endParaRPr sz="1800" dirty="0">
              <a:latin typeface="Microsoft Sans Serif"/>
              <a:cs typeface="Microsoft Sans Serif"/>
            </a:endParaRPr>
          </a:p>
          <a:p>
            <a:pPr marR="5080" algn="r">
              <a:lnSpc>
                <a:spcPts val="2135"/>
              </a:lnSpc>
              <a:spcBef>
                <a:spcPts val="935"/>
              </a:spcBef>
            </a:pPr>
            <a:r>
              <a:rPr sz="1800" b="1" spc="-10" dirty="0">
                <a:solidFill>
                  <a:srgbClr val="FFFFFF"/>
                </a:solidFill>
                <a:latin typeface="Courier New"/>
                <a:cs typeface="Courier New"/>
              </a:rPr>
              <a:t>FLUXO</a:t>
            </a:r>
            <a:endParaRPr sz="1800" dirty="0">
              <a:latin typeface="Courier New"/>
              <a:cs typeface="Courier New"/>
            </a:endParaRPr>
          </a:p>
          <a:p>
            <a:pPr marL="83820">
              <a:lnSpc>
                <a:spcPts val="2130"/>
              </a:lnSpc>
            </a:pPr>
            <a:r>
              <a:rPr sz="1800" dirty="0">
                <a:solidFill>
                  <a:srgbClr val="501649"/>
                </a:solidFill>
                <a:latin typeface="Microsoft Sans Serif"/>
                <a:cs typeface="Microsoft Sans Serif"/>
              </a:rPr>
              <a:t>Cada</a:t>
            </a:r>
            <a:r>
              <a:rPr sz="1800" spc="-35" dirty="0">
                <a:solidFill>
                  <a:srgbClr val="501649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501649"/>
                </a:solidFill>
                <a:latin typeface="Microsoft Sans Serif"/>
                <a:cs typeface="Microsoft Sans Serif"/>
              </a:rPr>
              <a:t>informação</a:t>
            </a:r>
            <a:r>
              <a:rPr sz="1800" spc="-50" dirty="0">
                <a:solidFill>
                  <a:srgbClr val="501649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501649"/>
                </a:solidFill>
                <a:latin typeface="Microsoft Sans Serif"/>
                <a:cs typeface="Microsoft Sans Serif"/>
              </a:rPr>
              <a:t>registrada:</a:t>
            </a:r>
            <a:endParaRPr sz="1800" dirty="0">
              <a:latin typeface="Microsoft Sans Serif"/>
              <a:cs typeface="Microsoft Sans Serif"/>
            </a:endParaRPr>
          </a:p>
          <a:p>
            <a:pPr marL="369570" lvl="1" indent="-285750">
              <a:lnSpc>
                <a:spcPct val="100000"/>
              </a:lnSpc>
              <a:buFont typeface="Wingdings"/>
              <a:buChar char=""/>
              <a:tabLst>
                <a:tab pos="369570" algn="l"/>
              </a:tabLst>
            </a:pPr>
            <a:r>
              <a:rPr sz="1800" dirty="0">
                <a:latin typeface="Microsoft Sans Serif"/>
                <a:cs typeface="Microsoft Sans Serif"/>
              </a:rPr>
              <a:t>mostra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onde</a:t>
            </a:r>
            <a:r>
              <a:rPr sz="1800" spc="-20" dirty="0">
                <a:latin typeface="Microsoft Sans Serif"/>
                <a:cs typeface="Microsoft Sans Serif"/>
              </a:rPr>
              <a:t> agir</a:t>
            </a:r>
            <a:endParaRPr sz="1800" dirty="0">
              <a:latin typeface="Microsoft Sans Serif"/>
              <a:cs typeface="Microsoft Sans Serif"/>
            </a:endParaRPr>
          </a:p>
          <a:p>
            <a:pPr marL="369570" lvl="1" indent="-285750">
              <a:lnSpc>
                <a:spcPct val="100000"/>
              </a:lnSpc>
              <a:buFont typeface="Wingdings"/>
              <a:buChar char=""/>
              <a:tabLst>
                <a:tab pos="369570" algn="l"/>
              </a:tabLst>
            </a:pPr>
            <a:r>
              <a:rPr sz="1800" dirty="0">
                <a:latin typeface="Microsoft Sans Serif"/>
                <a:cs typeface="Microsoft Sans Serif"/>
              </a:rPr>
              <a:t>quem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priorizar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50" dirty="0">
                <a:latin typeface="Microsoft Sans Serif"/>
                <a:cs typeface="Microsoft Sans Serif"/>
              </a:rPr>
              <a:t>e</a:t>
            </a:r>
            <a:endParaRPr sz="1800" dirty="0">
              <a:latin typeface="Microsoft Sans Serif"/>
              <a:cs typeface="Microsoft Sans Serif"/>
            </a:endParaRPr>
          </a:p>
          <a:p>
            <a:pPr marL="369570" lvl="1" indent="-285750">
              <a:lnSpc>
                <a:spcPct val="100000"/>
              </a:lnSpc>
              <a:buFont typeface="Wingdings"/>
              <a:buChar char=""/>
              <a:tabLst>
                <a:tab pos="369570" algn="l"/>
              </a:tabLst>
            </a:pPr>
            <a:r>
              <a:rPr sz="1800" dirty="0">
                <a:latin typeface="Microsoft Sans Serif"/>
                <a:cs typeface="Microsoft Sans Serif"/>
              </a:rPr>
              <a:t>quais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estratégias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fortalecer</a:t>
            </a: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3A7DB12-2A08-BC62-450E-590A070FF7E4}"/>
              </a:ext>
            </a:extLst>
          </p:cNvPr>
          <p:cNvSpPr txBox="1"/>
          <p:nvPr/>
        </p:nvSpPr>
        <p:spPr>
          <a:xfrm>
            <a:off x="1495930" y="6424237"/>
            <a:ext cx="7735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  <a:p>
            <a:endParaRPr lang="pt-BR" sz="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4A9F0C5-3F89-918F-D3DB-D9F79C70F5E1}"/>
              </a:ext>
            </a:extLst>
          </p:cNvPr>
          <p:cNvSpPr txBox="1"/>
          <p:nvPr/>
        </p:nvSpPr>
        <p:spPr>
          <a:xfrm>
            <a:off x="358511" y="6216574"/>
            <a:ext cx="39360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1" dirty="0">
                <a:latin typeface="Microsoft Sans Serif"/>
                <a:cs typeface="Microsoft Sans Serif"/>
              </a:rPr>
              <a:t>AVAQ: </a:t>
            </a:r>
            <a:r>
              <a:rPr lang="pt-BR" sz="800" dirty="0"/>
              <a:t>atividades de vacinação de alta qualidade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874ACE2-AB96-F209-EEEB-484B9B1E9C97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249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C413097-5E98-E720-2E8F-9E86962189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2ED6BC31-2498-EA1F-A790-59B135CCFE17}"/>
              </a:ext>
            </a:extLst>
          </p:cNvPr>
          <p:cNvSpPr txBox="1">
            <a:spLocks/>
          </p:cNvSpPr>
          <p:nvPr/>
        </p:nvSpPr>
        <p:spPr>
          <a:xfrm>
            <a:off x="605173" y="168121"/>
            <a:ext cx="11510627" cy="4275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pt-BR" dirty="0"/>
              <a:t>ETAPA</a:t>
            </a:r>
            <a:r>
              <a:rPr lang="pt-BR" spc="-35" dirty="0"/>
              <a:t> </a:t>
            </a:r>
            <a:r>
              <a:rPr lang="pt-BR" dirty="0"/>
              <a:t>1 -</a:t>
            </a:r>
            <a:r>
              <a:rPr lang="pt-BR" spc="-30" dirty="0"/>
              <a:t> </a:t>
            </a:r>
            <a:r>
              <a:rPr lang="pt-BR" dirty="0"/>
              <a:t>Análise</a:t>
            </a:r>
            <a:r>
              <a:rPr lang="pt-BR" spc="-40" dirty="0"/>
              <a:t> </a:t>
            </a:r>
            <a:r>
              <a:rPr lang="pt-BR" dirty="0"/>
              <a:t>de</a:t>
            </a:r>
            <a:r>
              <a:rPr lang="pt-BR" spc="-30" dirty="0"/>
              <a:t> </a:t>
            </a:r>
            <a:r>
              <a:rPr lang="pt-BR" dirty="0"/>
              <a:t>Situação</a:t>
            </a:r>
            <a:r>
              <a:rPr lang="pt-BR" spc="-35" dirty="0"/>
              <a:t> </a:t>
            </a:r>
            <a:r>
              <a:rPr lang="pt-BR" dirty="0"/>
              <a:t>de</a:t>
            </a:r>
            <a:r>
              <a:rPr lang="pt-BR" spc="-30" dirty="0"/>
              <a:t> </a:t>
            </a:r>
            <a:r>
              <a:rPr lang="pt-BR" dirty="0"/>
              <a:t>Saúde</a:t>
            </a:r>
            <a:r>
              <a:rPr lang="pt-BR" spc="-40" dirty="0"/>
              <a:t> </a:t>
            </a:r>
            <a:r>
              <a:rPr lang="pt-BR" dirty="0"/>
              <a:t>(Asis):</a:t>
            </a:r>
            <a:r>
              <a:rPr lang="pt-BR" spc="-45" dirty="0"/>
              <a:t> </a:t>
            </a:r>
            <a:r>
              <a:rPr lang="pt-BR" dirty="0"/>
              <a:t>Por</a:t>
            </a:r>
            <a:r>
              <a:rPr lang="pt-BR" spc="-35" dirty="0"/>
              <a:t> </a:t>
            </a:r>
            <a:r>
              <a:rPr lang="pt-BR" spc="-20" dirty="0"/>
              <a:t>onde </a:t>
            </a:r>
            <a:r>
              <a:rPr lang="pt-BR" spc="-10" dirty="0"/>
              <a:t>começamos?¹</a:t>
            </a:r>
          </a:p>
        </p:txBody>
      </p:sp>
      <p:pic>
        <p:nvPicPr>
          <p:cNvPr id="7" name="object 16">
            <a:extLst>
              <a:ext uri="{FF2B5EF4-FFF2-40B4-BE49-F238E27FC236}">
                <a16:creationId xmlns:a16="http://schemas.microsoft.com/office/drawing/2014/main" id="{97C02544-FDD6-A366-1614-81B79A31F558}"/>
              </a:ext>
            </a:extLst>
          </p:cNvPr>
          <p:cNvPicPr/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93878" y="1745340"/>
            <a:ext cx="4201795" cy="1602824"/>
          </a:xfrm>
          <a:prstGeom prst="rect">
            <a:avLst/>
          </a:prstGeom>
        </p:spPr>
      </p:pic>
      <p:sp>
        <p:nvSpPr>
          <p:cNvPr id="8" name="object 17">
            <a:extLst>
              <a:ext uri="{FF2B5EF4-FFF2-40B4-BE49-F238E27FC236}">
                <a16:creationId xmlns:a16="http://schemas.microsoft.com/office/drawing/2014/main" id="{A74A96C7-0150-A211-95DA-8E278DCD1C2E}"/>
              </a:ext>
            </a:extLst>
          </p:cNvPr>
          <p:cNvSpPr txBox="1"/>
          <p:nvPr/>
        </p:nvSpPr>
        <p:spPr>
          <a:xfrm>
            <a:off x="714030" y="1430277"/>
            <a:ext cx="42017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Pfizer Diatype" panose="020B0604020202020204" charset="0"/>
                <a:cs typeface="Microsoft Sans Serif"/>
              </a:rPr>
              <a:t>É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papel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do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Ministério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da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Saúde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fornecer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sistemas</a:t>
            </a:r>
            <a:r>
              <a:rPr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50" dirty="0">
                <a:latin typeface="Pfizer Diatype" panose="020B0604020202020204" charset="0"/>
                <a:cs typeface="Microsoft Sans Serif"/>
              </a:rPr>
              <a:t>e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mecanismos</a:t>
            </a:r>
            <a:r>
              <a:rPr sz="18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para</a:t>
            </a:r>
            <a:r>
              <a:rPr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consolidar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os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dados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9085">
              <a:lnSpc>
                <a:spcPct val="100000"/>
              </a:lnSpc>
            </a:pPr>
            <a:r>
              <a:rPr sz="1800" dirty="0">
                <a:latin typeface="Pfizer Diatype" panose="020B0604020202020204" charset="0"/>
                <a:cs typeface="Microsoft Sans Serif"/>
              </a:rPr>
              <a:t>gerados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nas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salas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de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vacina.</a:t>
            </a:r>
            <a:endParaRPr sz="1800" dirty="0"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0F92977D-2398-7A17-6EA3-BDE3D5B1EB0C}"/>
              </a:ext>
            </a:extLst>
          </p:cNvPr>
          <p:cNvSpPr txBox="1"/>
          <p:nvPr/>
        </p:nvSpPr>
        <p:spPr>
          <a:xfrm>
            <a:off x="848653" y="3388196"/>
            <a:ext cx="487807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Pfizer Diatype" panose="020B0604020202020204" charset="0"/>
                <a:cs typeface="Microsoft Sans Serif"/>
              </a:rPr>
              <a:t>É papel</a:t>
            </a:r>
            <a:r>
              <a:rPr sz="18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do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 município: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Executar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vacinação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e</a:t>
            </a:r>
            <a:r>
              <a:rPr sz="18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registrar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as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doses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nos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sistemas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oficiais,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7815" marR="5080" indent="-285750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gerando</a:t>
            </a:r>
            <a:r>
              <a:rPr sz="18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informações</a:t>
            </a:r>
            <a:r>
              <a:rPr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que</a:t>
            </a:r>
            <a:r>
              <a:rPr sz="1800" spc="-5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instrumentalizam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50" dirty="0">
                <a:latin typeface="Pfizer Diatype" panose="020B0604020202020204" charset="0"/>
                <a:cs typeface="Microsoft Sans Serif"/>
              </a:rPr>
              <a:t>o 	</a:t>
            </a:r>
            <a:r>
              <a:rPr sz="1800" dirty="0">
                <a:latin typeface="Pfizer Diatype" panose="020B0604020202020204" charset="0"/>
                <a:cs typeface="Microsoft Sans Serif"/>
              </a:rPr>
              <a:t>planejamento</a:t>
            </a:r>
            <a:r>
              <a:rPr sz="1800" spc="-6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local.</a:t>
            </a:r>
            <a:endParaRPr sz="1800" dirty="0">
              <a:latin typeface="Pfizer Diatype" panose="020B0604020202020204" charset="0"/>
              <a:cs typeface="Microsoft Sans Serif"/>
            </a:endParaRPr>
          </a:p>
        </p:txBody>
      </p:sp>
      <p:pic>
        <p:nvPicPr>
          <p:cNvPr id="14" name="object 20">
            <a:extLst>
              <a:ext uri="{FF2B5EF4-FFF2-40B4-BE49-F238E27FC236}">
                <a16:creationId xmlns:a16="http://schemas.microsoft.com/office/drawing/2014/main" id="{E5F49601-7172-E435-A562-0A59B92CD835}"/>
              </a:ext>
            </a:extLst>
          </p:cNvPr>
          <p:cNvPicPr/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94523" y="4285461"/>
            <a:ext cx="765048" cy="67208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570F4C66-D4DC-DDCA-9E76-D3CC63383012}"/>
              </a:ext>
            </a:extLst>
          </p:cNvPr>
          <p:cNvSpPr txBox="1"/>
          <p:nvPr/>
        </p:nvSpPr>
        <p:spPr>
          <a:xfrm>
            <a:off x="6693878" y="4159837"/>
            <a:ext cx="5160664" cy="923330"/>
          </a:xfrm>
          <a:prstGeom prst="rect">
            <a:avLst/>
          </a:prstGeom>
          <a:noFill/>
          <a:ln w="19050">
            <a:solidFill>
              <a:srgbClr val="0000CA"/>
            </a:solidFill>
          </a:ln>
        </p:spPr>
        <p:txBody>
          <a:bodyPr wrap="square">
            <a:spAutoFit/>
          </a:bodyPr>
          <a:lstStyle/>
          <a:p>
            <a:pPr marL="1022985" marR="131445" indent="-1905" algn="just">
              <a:lnSpc>
                <a:spcPct val="100000"/>
              </a:lnSpc>
              <a:spcBef>
                <a:spcPts val="1814"/>
              </a:spcBef>
            </a:pPr>
            <a:r>
              <a:rPr lang="pt-BR" sz="1800" dirty="0">
                <a:solidFill>
                  <a:srgbClr val="0033CC"/>
                </a:solidFill>
                <a:latin typeface="Pfizer Diatype" panose="020B0604020202020204" charset="0"/>
                <a:cs typeface="Microsoft Sans Serif"/>
              </a:rPr>
              <a:t>Os</a:t>
            </a:r>
            <a:r>
              <a:rPr lang="pt-BR" sz="1800" spc="-10" dirty="0">
                <a:solidFill>
                  <a:srgbClr val="0033CC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800" dirty="0">
                <a:solidFill>
                  <a:srgbClr val="0033CC"/>
                </a:solidFill>
                <a:latin typeface="Pfizer Diatype" panose="020B0604020202020204" charset="0"/>
                <a:cs typeface="Microsoft Sans Serif"/>
              </a:rPr>
              <a:t>dados</a:t>
            </a:r>
            <a:r>
              <a:rPr lang="pt-BR" sz="1800" spc="-25" dirty="0">
                <a:solidFill>
                  <a:srgbClr val="0033CC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800" spc="-10" dirty="0">
                <a:solidFill>
                  <a:srgbClr val="0033CC"/>
                </a:solidFill>
                <a:latin typeface="Pfizer Diatype" panose="020B0604020202020204" charset="0"/>
                <a:cs typeface="Microsoft Sans Serif"/>
              </a:rPr>
              <a:t>permitem </a:t>
            </a:r>
            <a:r>
              <a:rPr lang="pt-BR" sz="1800" dirty="0">
                <a:solidFill>
                  <a:srgbClr val="0033CC"/>
                </a:solidFill>
                <a:latin typeface="Pfizer Diatype" panose="020B0604020202020204" charset="0"/>
                <a:cs typeface="Microsoft Sans Serif"/>
              </a:rPr>
              <a:t>identificar</a:t>
            </a:r>
            <a:r>
              <a:rPr lang="pt-BR" sz="1800" spc="-45" dirty="0">
                <a:solidFill>
                  <a:srgbClr val="0033CC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800" spc="-10" dirty="0">
                <a:solidFill>
                  <a:srgbClr val="0033CC"/>
                </a:solidFill>
                <a:latin typeface="Pfizer Diatype" panose="020B0604020202020204" charset="0"/>
                <a:cs typeface="Microsoft Sans Serif"/>
              </a:rPr>
              <a:t>coberturas, </a:t>
            </a:r>
            <a:r>
              <a:rPr lang="pt-BR" sz="1800" dirty="0">
                <a:solidFill>
                  <a:srgbClr val="0033CC"/>
                </a:solidFill>
                <a:latin typeface="Pfizer Diatype" panose="020B0604020202020204" charset="0"/>
                <a:cs typeface="Microsoft Sans Serif"/>
              </a:rPr>
              <a:t>lacunas</a:t>
            </a:r>
            <a:r>
              <a:rPr lang="pt-BR" sz="1800" spc="-35" dirty="0">
                <a:solidFill>
                  <a:srgbClr val="0033CC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800" dirty="0">
                <a:solidFill>
                  <a:srgbClr val="0033CC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800" spc="5" dirty="0">
                <a:solidFill>
                  <a:srgbClr val="0033CC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800" dirty="0">
                <a:solidFill>
                  <a:srgbClr val="0033CC"/>
                </a:solidFill>
                <a:latin typeface="Pfizer Diatype" panose="020B0604020202020204" charset="0"/>
                <a:cs typeface="Microsoft Sans Serif"/>
              </a:rPr>
              <a:t>populações</a:t>
            </a:r>
            <a:r>
              <a:rPr lang="pt-BR" sz="1800" spc="-20" dirty="0">
                <a:solidFill>
                  <a:srgbClr val="0033CC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800" spc="-25" dirty="0">
                <a:solidFill>
                  <a:srgbClr val="0033CC"/>
                </a:solidFill>
                <a:latin typeface="Pfizer Diatype" panose="020B0604020202020204" charset="0"/>
                <a:cs typeface="Microsoft Sans Serif"/>
              </a:rPr>
              <a:t>não </a:t>
            </a:r>
            <a:r>
              <a:rPr lang="pt-BR" sz="1800" spc="-10" dirty="0">
                <a:solidFill>
                  <a:srgbClr val="0033CC"/>
                </a:solidFill>
                <a:latin typeface="Pfizer Diatype" panose="020B0604020202020204" charset="0"/>
                <a:cs typeface="Microsoft Sans Serif"/>
              </a:rPr>
              <a:t>vacinadas</a:t>
            </a:r>
            <a:endParaRPr lang="pt-BR" sz="1800" dirty="0">
              <a:solidFill>
                <a:srgbClr val="0033CC"/>
              </a:solidFill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67DCDF6-FFC1-D38F-A72A-A44FA15ADB1C}"/>
              </a:ext>
            </a:extLst>
          </p:cNvPr>
          <p:cNvSpPr txBox="1"/>
          <p:nvPr/>
        </p:nvSpPr>
        <p:spPr>
          <a:xfrm>
            <a:off x="1495931" y="6424237"/>
            <a:ext cx="7691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  <a:p>
            <a:endParaRPr lang="pt-BR" sz="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7CB98-708A-6919-A30D-2FA866E5042F}"/>
              </a:ext>
            </a:extLst>
          </p:cNvPr>
          <p:cNvSpPr txBox="1"/>
          <p:nvPr/>
        </p:nvSpPr>
        <p:spPr>
          <a:xfrm>
            <a:off x="358511" y="6148841"/>
            <a:ext cx="39360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1" dirty="0">
                <a:latin typeface="Microsoft Sans Serif"/>
                <a:cs typeface="Microsoft Sans Serif"/>
              </a:rPr>
              <a:t>APS: </a:t>
            </a:r>
            <a:r>
              <a:rPr lang="pt-BR" sz="800" dirty="0"/>
              <a:t>Atenção Primária à Saúde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49EE95D-F651-05BB-9A66-659688C1FC83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B6ED6C0-85C1-D018-F633-53B67A990780}"/>
              </a:ext>
            </a:extLst>
          </p:cNvPr>
          <p:cNvSpPr txBox="1"/>
          <p:nvPr/>
        </p:nvSpPr>
        <p:spPr>
          <a:xfrm>
            <a:off x="6591904" y="3433220"/>
            <a:ext cx="46814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1" dirty="0"/>
              <a:t>Figura adaptada:  </a:t>
            </a:r>
            <a:r>
              <a:rPr lang="pt-BR" sz="5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https://www.gov.br/saude/pt-br/centrais-de-conteudo/publicacoes/guias-e-manuais/2025/manual-de-microplanejamento-para-atividades-de-vacinacao-municipios-e-ubs.pdf/view</a:t>
            </a:r>
          </a:p>
          <a:p>
            <a:endParaRPr lang="pt-BR" sz="500" dirty="0"/>
          </a:p>
        </p:txBody>
      </p:sp>
    </p:spTree>
    <p:extLst>
      <p:ext uri="{BB962C8B-B14F-4D97-AF65-F5344CB8AC3E}">
        <p14:creationId xmlns:p14="http://schemas.microsoft.com/office/powerpoint/2010/main" val="4225596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6314B6-B1E3-CD35-820F-AF0CE8CBE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fld id="{2B39012A-6F33-204B-8224-A57BEFB0AAD0}" type="slidenum">
              <a:rPr lang="en-US">
                <a:solidFill>
                  <a:schemeClr val="bg1"/>
                </a:solidFill>
              </a:rPr>
              <a:pPr/>
              <a:t>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EE2553E-583B-BAE2-495C-C08F65272D9E}"/>
              </a:ext>
            </a:extLst>
          </p:cNvPr>
          <p:cNvSpPr txBox="1"/>
          <p:nvPr/>
        </p:nvSpPr>
        <p:spPr>
          <a:xfrm>
            <a:off x="897774" y="1490008"/>
            <a:ext cx="8077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chemeClr val="bg1"/>
                </a:solidFill>
              </a:rPr>
              <a:t>“</a:t>
            </a:r>
            <a:r>
              <a:rPr lang="pt-BR" sz="2400" b="1" dirty="0">
                <a:solidFill>
                  <a:schemeClr val="bg1"/>
                </a:solidFill>
              </a:rPr>
              <a:t>Planejar significa pensar antes de agir, pensar sistematicamente, com método; explicar cada uma das possibilidades e analisar suas respectivas vantagens e desvantagens; propor-se objetivos”</a:t>
            </a:r>
          </a:p>
          <a:p>
            <a:r>
              <a:rPr lang="pt-BR" sz="2400" i="1" dirty="0">
                <a:solidFill>
                  <a:schemeClr val="bg1"/>
                </a:solidFill>
              </a:rPr>
              <a:t>(Carlos Matus)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EA076B8-A298-F9D4-3C02-D5323F966995}"/>
              </a:ext>
            </a:extLst>
          </p:cNvPr>
          <p:cNvSpPr txBox="1"/>
          <p:nvPr/>
        </p:nvSpPr>
        <p:spPr>
          <a:xfrm>
            <a:off x="1584198" y="6283043"/>
            <a:ext cx="84559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" dirty="0">
                <a:solidFill>
                  <a:schemeClr val="bg1"/>
                </a:solidFill>
              </a:rPr>
              <a:t>MATUS, Carlos. Entrevista: O que é Planejamento? Disponível em: &lt;https://www.sigas.pe.gov.br/files/03012018113636-entrevista.o.que.e.planejamento.com.carlos.matus.pdf&gt;. Acesso em: 4 fev. 2026.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12E92AC-F435-6002-7C37-F7ECB97E23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81160" y="6455666"/>
            <a:ext cx="1923083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450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1DB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D9FB63E-582A-DA74-7535-331E50BF7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BA903B61-26C9-4D60-7CE8-4DBAF346BD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0095FE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6949" y="590093"/>
            <a:ext cx="9718101" cy="5292723"/>
          </a:xfrm>
          <a:prstGeom prst="rect">
            <a:avLst/>
          </a:prstGeom>
          <a:ln>
            <a:solidFill>
              <a:srgbClr val="0000CA"/>
            </a:solidFill>
          </a:ln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126B1357-57DA-87BE-6CB5-062DBFFFAE88}"/>
              </a:ext>
            </a:extLst>
          </p:cNvPr>
          <p:cNvSpPr txBox="1"/>
          <p:nvPr/>
        </p:nvSpPr>
        <p:spPr>
          <a:xfrm>
            <a:off x="1447799" y="6441435"/>
            <a:ext cx="87545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planejamento das atividades de vacinação. 2. ed. Brasília: Ministério da Saúde, [s.d.]. Disponível em: &lt;https://bvsms.saude.gov.br/</a:t>
            </a:r>
            <a:r>
              <a:rPr lang="pt-BR" sz="600" dirty="0" err="1"/>
              <a:t>bvs</a:t>
            </a:r>
            <a:r>
              <a:rPr lang="pt-BR" sz="600" dirty="0"/>
              <a:t>/</a:t>
            </a:r>
            <a:r>
              <a:rPr lang="pt-BR" sz="600" dirty="0" err="1"/>
              <a:t>publicacoes</a:t>
            </a:r>
            <a:r>
              <a:rPr lang="pt-BR" sz="600" dirty="0"/>
              <a:t>/manual_planejamento_atividades_vacinacao_2ed.pdf&gt;. Acesso em: 5 fev. 2026.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5651B47-62A8-136F-0EAF-5585A031B93A}"/>
              </a:ext>
            </a:extLst>
          </p:cNvPr>
          <p:cNvSpPr txBox="1"/>
          <p:nvPr/>
        </p:nvSpPr>
        <p:spPr>
          <a:xfrm>
            <a:off x="849085" y="13050"/>
            <a:ext cx="1049382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700" dirty="0">
                <a:solidFill>
                  <a:srgbClr val="0000CA"/>
                </a:solidFill>
                <a:latin typeface="Pfizer Tomorrow" panose="020B0604020202020204" charset="0"/>
              </a:rPr>
              <a:t>Operacionalização do Microplanejamento: análise da situação de saúde¹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7060BDF-F2E2-9D2C-8631-D70E58464E6A}"/>
              </a:ext>
            </a:extLst>
          </p:cNvPr>
          <p:cNvSpPr txBox="1"/>
          <p:nvPr/>
        </p:nvSpPr>
        <p:spPr>
          <a:xfrm>
            <a:off x="1160424" y="5917973"/>
            <a:ext cx="520651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" b="1" dirty="0">
                <a:latin typeface="Microsoft Sans Serif"/>
                <a:cs typeface="Microsoft Sans Serif"/>
              </a:rPr>
              <a:t>UBS: </a:t>
            </a:r>
            <a:r>
              <a:rPr lang="pt-BR" sz="700" dirty="0"/>
              <a:t>Unidade Básica de Saúde; </a:t>
            </a:r>
            <a:r>
              <a:rPr lang="pt-BR" sz="700" b="1" dirty="0">
                <a:latin typeface="Microsoft Sans Serif"/>
                <a:cs typeface="Microsoft Sans Serif"/>
              </a:rPr>
              <a:t>IBGE: </a:t>
            </a:r>
            <a:r>
              <a:rPr lang="pt-BR" sz="700" dirty="0"/>
              <a:t>Instituto Brasileiro de Geografia e Estatística; </a:t>
            </a:r>
            <a:r>
              <a:rPr lang="pt-BR" sz="700" b="1" dirty="0" err="1"/>
              <a:t>Sinasc</a:t>
            </a:r>
            <a:r>
              <a:rPr lang="pt-BR" sz="700" dirty="0" err="1"/>
              <a:t>:Sistema</a:t>
            </a:r>
            <a:r>
              <a:rPr lang="pt-BR" sz="700" dirty="0"/>
              <a:t> de Informações sobre Nascidos Vivos; </a:t>
            </a:r>
            <a:r>
              <a:rPr lang="pt-BR" sz="700" b="1" dirty="0"/>
              <a:t>SI‑PNI: </a:t>
            </a:r>
            <a:r>
              <a:rPr lang="pt-BR" sz="700" dirty="0"/>
              <a:t>Sistema de Informação do Programa Nacional de Imunizações; </a:t>
            </a:r>
            <a:r>
              <a:rPr lang="pt-BR" sz="700" b="1" dirty="0"/>
              <a:t>RNDS: </a:t>
            </a:r>
            <a:r>
              <a:rPr lang="pt-BR" sz="700" dirty="0"/>
              <a:t>Rede Nacional de Dados em Saúde; </a:t>
            </a:r>
            <a:r>
              <a:rPr lang="pt-BR" sz="700" b="1" dirty="0"/>
              <a:t>DPV: </a:t>
            </a:r>
            <a:r>
              <a:rPr lang="pt-BR" sz="700" dirty="0"/>
              <a:t>Doenças Preveníveis por Vacinação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EBA5E64-5CFE-D6A5-896E-D320C269642F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8470DBA-58D4-57E5-8B14-4F2B6F62B523}"/>
              </a:ext>
            </a:extLst>
          </p:cNvPr>
          <p:cNvSpPr txBox="1"/>
          <p:nvPr/>
        </p:nvSpPr>
        <p:spPr>
          <a:xfrm>
            <a:off x="6473370" y="5902342"/>
            <a:ext cx="46814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1" dirty="0"/>
              <a:t>Figura adaptada:  </a:t>
            </a:r>
            <a:r>
              <a:rPr lang="pt-BR" sz="500" dirty="0"/>
              <a:t> BRASIL. Ministério da Saúde. Manual de planejamento das atividades de vacinação. 2. ed. Brasília: Ministério da Saúde, [s.d.]. Disponível em: &lt;https://bvsms.saude.gov.br/</a:t>
            </a:r>
            <a:r>
              <a:rPr lang="pt-BR" sz="500" dirty="0" err="1"/>
              <a:t>bvs</a:t>
            </a:r>
            <a:r>
              <a:rPr lang="pt-BR" sz="500" dirty="0"/>
              <a:t>/</a:t>
            </a:r>
            <a:r>
              <a:rPr lang="pt-BR" sz="500" dirty="0" err="1"/>
              <a:t>publicacoes</a:t>
            </a:r>
            <a:r>
              <a:rPr lang="pt-BR" sz="500" dirty="0"/>
              <a:t>/manual_planejamento_atividades_vacinacao_2ed.pdf&gt;. Acesso em: 5 fev. 2026.</a:t>
            </a:r>
          </a:p>
        </p:txBody>
      </p:sp>
    </p:spTree>
    <p:extLst>
      <p:ext uri="{BB962C8B-B14F-4D97-AF65-F5344CB8AC3E}">
        <p14:creationId xmlns:p14="http://schemas.microsoft.com/office/powerpoint/2010/main" val="2986440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F59ACFF-BDB7-C02C-9078-8B2EE3AF12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12F8359F-5B83-5556-6A9A-650C7D5BAC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416" y="-129286"/>
            <a:ext cx="9516745" cy="878839"/>
          </a:xfrm>
          <a:prstGeom prst="rect">
            <a:avLst/>
          </a:prstGeom>
        </p:spPr>
        <p:txBody>
          <a:bodyPr vert="horz" wrap="square" lIns="0" tIns="4384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ETAPA</a:t>
            </a:r>
            <a:r>
              <a:rPr spc="-40" dirty="0"/>
              <a:t> </a:t>
            </a:r>
            <a:r>
              <a:rPr dirty="0"/>
              <a:t>1</a:t>
            </a:r>
            <a:r>
              <a:rPr spc="-2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Análise</a:t>
            </a:r>
            <a:r>
              <a:rPr spc="-35" dirty="0"/>
              <a:t> </a:t>
            </a:r>
            <a:r>
              <a:rPr dirty="0"/>
              <a:t>de</a:t>
            </a:r>
            <a:r>
              <a:rPr spc="-35" dirty="0"/>
              <a:t> </a:t>
            </a:r>
            <a:r>
              <a:rPr dirty="0"/>
              <a:t>Situação</a:t>
            </a:r>
            <a:r>
              <a:rPr spc="-35" dirty="0"/>
              <a:t> </a:t>
            </a:r>
            <a:r>
              <a:rPr dirty="0"/>
              <a:t>de</a:t>
            </a:r>
            <a:r>
              <a:rPr spc="-30" dirty="0"/>
              <a:t> </a:t>
            </a:r>
            <a:r>
              <a:rPr dirty="0"/>
              <a:t>Saúde</a:t>
            </a:r>
            <a:r>
              <a:rPr spc="-35" dirty="0"/>
              <a:t> </a:t>
            </a:r>
            <a:r>
              <a:rPr dirty="0"/>
              <a:t>(ASIS):</a:t>
            </a:r>
            <a:r>
              <a:rPr spc="-10" dirty="0"/>
              <a:t> </a:t>
            </a:r>
            <a:r>
              <a:rPr spc="-10" dirty="0">
                <a:solidFill>
                  <a:srgbClr val="0000CA"/>
                </a:solidFill>
              </a:rPr>
              <a:t>FONTES</a:t>
            </a:r>
            <a:r>
              <a:rPr spc="-10" baseline="30000" dirty="0">
                <a:solidFill>
                  <a:srgbClr val="0000CA"/>
                </a:solidFill>
              </a:rPr>
              <a:t>1-3</a:t>
            </a:r>
          </a:p>
        </p:txBody>
      </p:sp>
      <p:grpSp>
        <p:nvGrpSpPr>
          <p:cNvPr id="8" name="object 19">
            <a:extLst>
              <a:ext uri="{FF2B5EF4-FFF2-40B4-BE49-F238E27FC236}">
                <a16:creationId xmlns:a16="http://schemas.microsoft.com/office/drawing/2014/main" id="{471BDC7C-EA30-E77B-527A-D838CF64C13A}"/>
              </a:ext>
            </a:extLst>
          </p:cNvPr>
          <p:cNvGrpSpPr/>
          <p:nvPr/>
        </p:nvGrpSpPr>
        <p:grpSpPr>
          <a:xfrm>
            <a:off x="1246715" y="2315346"/>
            <a:ext cx="910266" cy="857336"/>
            <a:chOff x="1949195" y="3419855"/>
            <a:chExt cx="2240280" cy="2199640"/>
          </a:xfrm>
        </p:grpSpPr>
        <p:pic>
          <p:nvPicPr>
            <p:cNvPr id="9" name="object 20">
              <a:extLst>
                <a:ext uri="{FF2B5EF4-FFF2-40B4-BE49-F238E27FC236}">
                  <a16:creationId xmlns:a16="http://schemas.microsoft.com/office/drawing/2014/main" id="{E40B07FF-82F4-8293-1646-914882BAEE2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90021" y="3457955"/>
              <a:ext cx="2061354" cy="205445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0" name="object 21">
              <a:extLst>
                <a:ext uri="{FF2B5EF4-FFF2-40B4-BE49-F238E27FC236}">
                  <a16:creationId xmlns:a16="http://schemas.microsoft.com/office/drawing/2014/main" id="{FE707184-9BA2-CC19-C8F7-D282D4B4A675}"/>
                </a:ext>
              </a:extLst>
            </p:cNvPr>
            <p:cNvSpPr/>
            <p:nvPr/>
          </p:nvSpPr>
          <p:spPr>
            <a:xfrm>
              <a:off x="1968245" y="3438905"/>
              <a:ext cx="2202180" cy="2161540"/>
            </a:xfrm>
            <a:custGeom>
              <a:avLst/>
              <a:gdLst/>
              <a:ahLst/>
              <a:cxnLst/>
              <a:rect l="l" t="t" r="r" b="b"/>
              <a:pathLst>
                <a:path w="2202179" h="2161540">
                  <a:moveTo>
                    <a:pt x="0" y="2161032"/>
                  </a:moveTo>
                  <a:lnTo>
                    <a:pt x="2202180" y="2161032"/>
                  </a:lnTo>
                  <a:lnTo>
                    <a:pt x="2202180" y="0"/>
                  </a:lnTo>
                  <a:lnTo>
                    <a:pt x="0" y="0"/>
                  </a:lnTo>
                  <a:lnTo>
                    <a:pt x="0" y="2161032"/>
                  </a:lnTo>
                  <a:close/>
                </a:path>
              </a:pathLst>
            </a:custGeom>
            <a:ln w="381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5E0A1EC9-ED43-FE42-6ED2-4961281AB020}"/>
              </a:ext>
            </a:extLst>
          </p:cNvPr>
          <p:cNvSpPr/>
          <p:nvPr/>
        </p:nvSpPr>
        <p:spPr>
          <a:xfrm>
            <a:off x="2185942" y="1265432"/>
            <a:ext cx="5090340" cy="20365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98450" indent="-285750">
              <a:lnSpc>
                <a:spcPct val="100000"/>
              </a:lnSpc>
              <a:spcBef>
                <a:spcPts val="1175"/>
              </a:spcBef>
              <a:buFont typeface="Wingdings"/>
              <a:buChar char=""/>
              <a:tabLst>
                <a:tab pos="298450" algn="l"/>
              </a:tabLst>
            </a:pP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1175"/>
              </a:spcBef>
              <a:buFont typeface="Wingdings"/>
              <a:buChar char=""/>
              <a:tabLst>
                <a:tab pos="298450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Dados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populacionais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por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faixa</a:t>
            </a:r>
            <a:r>
              <a:rPr lang="pt-BR" sz="1400" spc="-5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etária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5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município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9085" indent="-286385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Projeções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estimativas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população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298450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Mapas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5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divisão</a:t>
            </a:r>
            <a:r>
              <a:rPr lang="pt-BR" sz="1400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territorial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298450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Indicadores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socioeconômicos</a:t>
            </a:r>
            <a:r>
              <a:rPr lang="pt-BR" sz="1400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acesso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serviços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9085" indent="-286385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Informações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sobre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áreas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urbanas,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rurais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4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fronteira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</p:txBody>
      </p:sp>
      <p:grpSp>
        <p:nvGrpSpPr>
          <p:cNvPr id="16" name="object 21">
            <a:extLst>
              <a:ext uri="{FF2B5EF4-FFF2-40B4-BE49-F238E27FC236}">
                <a16:creationId xmlns:a16="http://schemas.microsoft.com/office/drawing/2014/main" id="{47B49562-17DB-AFCE-4CD3-F683017113C9}"/>
              </a:ext>
            </a:extLst>
          </p:cNvPr>
          <p:cNvGrpSpPr/>
          <p:nvPr/>
        </p:nvGrpSpPr>
        <p:grpSpPr>
          <a:xfrm>
            <a:off x="1197172" y="4934203"/>
            <a:ext cx="925839" cy="872281"/>
            <a:chOff x="1924811" y="3395471"/>
            <a:chExt cx="2265045" cy="2223770"/>
          </a:xfrm>
        </p:grpSpPr>
        <p:pic>
          <p:nvPicPr>
            <p:cNvPr id="17" name="object 22">
              <a:extLst>
                <a:ext uri="{FF2B5EF4-FFF2-40B4-BE49-F238E27FC236}">
                  <a16:creationId xmlns:a16="http://schemas.microsoft.com/office/drawing/2014/main" id="{03C020C7-3C95-44AB-20F1-A5E4FD0976E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6018" y="3433571"/>
              <a:ext cx="2105357" cy="209882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B45986FB-B0A8-8B3F-B0EE-C90306D9F7D0}"/>
                </a:ext>
              </a:extLst>
            </p:cNvPr>
            <p:cNvSpPr/>
            <p:nvPr/>
          </p:nvSpPr>
          <p:spPr>
            <a:xfrm>
              <a:off x="1943861" y="3414521"/>
              <a:ext cx="2226945" cy="2185670"/>
            </a:xfrm>
            <a:custGeom>
              <a:avLst/>
              <a:gdLst/>
              <a:ahLst/>
              <a:cxnLst/>
              <a:rect l="l" t="t" r="r" b="b"/>
              <a:pathLst>
                <a:path w="2226945" h="2185670">
                  <a:moveTo>
                    <a:pt x="0" y="2185416"/>
                  </a:moveTo>
                  <a:lnTo>
                    <a:pt x="2226564" y="2185416"/>
                  </a:lnTo>
                  <a:lnTo>
                    <a:pt x="2226564" y="0"/>
                  </a:lnTo>
                  <a:lnTo>
                    <a:pt x="0" y="0"/>
                  </a:lnTo>
                  <a:lnTo>
                    <a:pt x="0" y="2185416"/>
                  </a:lnTo>
                  <a:close/>
                </a:path>
              </a:pathLst>
            </a:custGeom>
            <a:ln w="381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516E4950-6DBE-FAF5-E56A-C940843BB96D}"/>
              </a:ext>
            </a:extLst>
          </p:cNvPr>
          <p:cNvSpPr/>
          <p:nvPr/>
        </p:nvSpPr>
        <p:spPr>
          <a:xfrm>
            <a:off x="2185942" y="4240297"/>
            <a:ext cx="3524640" cy="17339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98450" indent="-285750">
              <a:lnSpc>
                <a:spcPct val="100000"/>
              </a:lnSpc>
              <a:spcBef>
                <a:spcPts val="1175"/>
              </a:spcBef>
              <a:buFont typeface="Wingdings"/>
              <a:buChar char=""/>
              <a:tabLst>
                <a:tab pos="298450" algn="l"/>
              </a:tabLst>
            </a:pPr>
            <a:endParaRPr lang="pt-BR" sz="1400" dirty="0">
              <a:solidFill>
                <a:srgbClr val="0000CA"/>
              </a:solidFill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1175"/>
              </a:spcBef>
              <a:buFont typeface="Wingdings"/>
              <a:buChar char=""/>
              <a:tabLst>
                <a:tab pos="298450" algn="l"/>
              </a:tabLst>
            </a:pPr>
            <a:r>
              <a:rPr lang="pt-BR" sz="1400" dirty="0">
                <a:solidFill>
                  <a:srgbClr val="0000CA"/>
                </a:solidFill>
                <a:latin typeface="Microsoft Sans Serif"/>
                <a:cs typeface="Microsoft Sans Serif"/>
              </a:rPr>
              <a:t>Indicadores</a:t>
            </a:r>
            <a:r>
              <a:rPr lang="pt-BR" sz="1400" spc="-2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Microsoft Sans Serif"/>
                <a:cs typeface="Microsoft Sans Serif"/>
              </a:rPr>
              <a:t>de</a:t>
            </a:r>
            <a:r>
              <a:rPr lang="pt-BR" sz="1400" spc="-5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Saúde</a:t>
            </a:r>
            <a:endParaRPr lang="pt-BR" sz="1400" dirty="0">
              <a:solidFill>
                <a:srgbClr val="0000CA"/>
              </a:solidFill>
              <a:latin typeface="Microsoft Sans Serif"/>
              <a:cs typeface="Microsoft Sans Serif"/>
            </a:endParaRPr>
          </a:p>
          <a:p>
            <a:pPr marL="299085" indent="-286385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Microsoft Sans Serif"/>
                <a:cs typeface="Microsoft Sans Serif"/>
              </a:rPr>
              <a:t>Dados</a:t>
            </a:r>
            <a:r>
              <a:rPr lang="pt-BR" sz="1400" spc="-4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Microsoft Sans Serif"/>
                <a:cs typeface="Microsoft Sans Serif"/>
              </a:rPr>
              <a:t>de</a:t>
            </a:r>
            <a:r>
              <a:rPr lang="pt-BR" sz="1400" spc="-4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Microsoft Sans Serif"/>
                <a:cs typeface="Microsoft Sans Serif"/>
              </a:rPr>
              <a:t>vacinações</a:t>
            </a:r>
            <a:r>
              <a:rPr lang="pt-BR" sz="1400" spc="-1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(1994-2022)</a:t>
            </a:r>
            <a:endParaRPr lang="pt-BR" sz="1400" dirty="0">
              <a:solidFill>
                <a:srgbClr val="0000CA"/>
              </a:solidFill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298450" algn="l"/>
              </a:tabLst>
            </a:pPr>
            <a:r>
              <a:rPr lang="pt-BR" sz="1400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Epidemiológicos</a:t>
            </a:r>
            <a:r>
              <a:rPr lang="pt-BR" sz="1400" spc="2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Microsoft Sans Serif"/>
                <a:cs typeface="Microsoft Sans Serif"/>
              </a:rPr>
              <a:t>e</a:t>
            </a:r>
            <a:r>
              <a:rPr lang="pt-BR" sz="1400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 Morbidade</a:t>
            </a:r>
            <a:endParaRPr lang="pt-BR" sz="1400" dirty="0">
              <a:solidFill>
                <a:srgbClr val="0000CA"/>
              </a:solidFill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298450" algn="l"/>
              </a:tabLst>
            </a:pPr>
            <a:r>
              <a:rPr lang="pt-BR" sz="1400" dirty="0">
                <a:solidFill>
                  <a:srgbClr val="0000CA"/>
                </a:solidFill>
                <a:latin typeface="Microsoft Sans Serif"/>
                <a:cs typeface="Microsoft Sans Serif"/>
              </a:rPr>
              <a:t>Estatísticas</a:t>
            </a:r>
            <a:r>
              <a:rPr lang="pt-BR" sz="1400" spc="-9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Vitais</a:t>
            </a:r>
            <a:endParaRPr lang="pt-BR" sz="1400" dirty="0">
              <a:solidFill>
                <a:srgbClr val="0000CA"/>
              </a:solidFill>
              <a:latin typeface="Microsoft Sans Serif"/>
              <a:cs typeface="Microsoft Sans Serif"/>
            </a:endParaRP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48081BA4-8AE4-0F61-0A91-F69CBA6C571F}"/>
              </a:ext>
            </a:extLst>
          </p:cNvPr>
          <p:cNvSpPr/>
          <p:nvPr/>
        </p:nvSpPr>
        <p:spPr>
          <a:xfrm>
            <a:off x="7582925" y="3096626"/>
            <a:ext cx="4424075" cy="27852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99085" indent="-286385">
              <a:lnSpc>
                <a:spcPct val="100000"/>
              </a:lnSpc>
              <a:spcBef>
                <a:spcPts val="1185"/>
              </a:spcBef>
              <a:buFont typeface="Wingdings"/>
              <a:buChar char=""/>
              <a:tabLst>
                <a:tab pos="299085" algn="l"/>
              </a:tabLst>
            </a:pPr>
            <a:endParaRPr lang="pt-BR" sz="1400" dirty="0">
              <a:latin typeface="Pfizer Diatype" panose="020B0604020202020204" charset="0"/>
              <a:cs typeface="Microsoft Sans Serif"/>
            </a:endParaRPr>
          </a:p>
          <a:p>
            <a:pPr marL="299085" indent="-286385">
              <a:lnSpc>
                <a:spcPct val="100000"/>
              </a:lnSpc>
              <a:spcBef>
                <a:spcPts val="1185"/>
              </a:spcBef>
              <a:buFont typeface="Wingdings"/>
              <a:buChar char="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Dados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vacinações</a:t>
            </a:r>
            <a:r>
              <a:rPr lang="pt-BR" sz="1400" spc="-1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(2023-presente)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755650" lvl="1" indent="-285750">
              <a:lnSpc>
                <a:spcPct val="100000"/>
              </a:lnSpc>
              <a:spcBef>
                <a:spcPts val="1085"/>
              </a:spcBef>
              <a:buFont typeface="Wingdings"/>
              <a:buChar char=""/>
              <a:tabLst>
                <a:tab pos="755650" algn="l"/>
              </a:tabLst>
            </a:pP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Distribuição</a:t>
            </a:r>
            <a:r>
              <a:rPr lang="pt-BR" sz="1400" spc="-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Vacinas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755650" lvl="1" indent="-285750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755650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Doses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aplicadas</a:t>
            </a:r>
            <a:r>
              <a:rPr lang="pt-BR" sz="1400" spc="-1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cobertura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Vacinal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755650" lvl="1" indent="-285750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755650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Coorte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Vacinados</a:t>
            </a:r>
            <a:r>
              <a:rPr lang="pt-BR" sz="1400" spc="-1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–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HPV e FA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298450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Campanhas</a:t>
            </a:r>
            <a:r>
              <a:rPr lang="pt-BR" sz="1400" spc="-1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Vacinação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298450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Macrorregiões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regiões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4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Saúde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298450" algn="l"/>
              </a:tabLst>
            </a:pP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Outros.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284AA2BF-3C96-5965-73CB-14678AE3E893}"/>
              </a:ext>
            </a:extLst>
          </p:cNvPr>
          <p:cNvSpPr/>
          <p:nvPr/>
        </p:nvSpPr>
        <p:spPr>
          <a:xfrm>
            <a:off x="2420316" y="937399"/>
            <a:ext cx="1314840" cy="458661"/>
          </a:xfrm>
          <a:prstGeom prst="roundRect">
            <a:avLst/>
          </a:prstGeom>
          <a:ln>
            <a:solidFill>
              <a:srgbClr val="0000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175"/>
              </a:spcBef>
              <a:tabLst>
                <a:tab pos="298450" algn="l"/>
              </a:tabLst>
            </a:pPr>
            <a:r>
              <a:rPr lang="pt-BR" sz="1400" b="1" dirty="0">
                <a:latin typeface="Microsoft Sans Serif"/>
                <a:cs typeface="Microsoft Sans Serif"/>
              </a:rPr>
              <a:t>IBGE</a:t>
            </a:r>
            <a:r>
              <a:rPr lang="pt-BR" sz="1400" b="1" baseline="30000" dirty="0">
                <a:latin typeface="Microsoft Sans Serif"/>
                <a:cs typeface="Microsoft Sans Serif"/>
              </a:rPr>
              <a:t>1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B411ED41-4FEE-1911-5863-0A474C34D885}"/>
              </a:ext>
            </a:extLst>
          </p:cNvPr>
          <p:cNvSpPr/>
          <p:nvPr/>
        </p:nvSpPr>
        <p:spPr>
          <a:xfrm>
            <a:off x="2535641" y="3959461"/>
            <a:ext cx="1314840" cy="458661"/>
          </a:xfrm>
          <a:prstGeom prst="roundRect">
            <a:avLst/>
          </a:prstGeom>
          <a:ln>
            <a:solidFill>
              <a:srgbClr val="0000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175"/>
              </a:spcBef>
              <a:tabLst>
                <a:tab pos="298450" algn="l"/>
              </a:tabLst>
            </a:pPr>
            <a:r>
              <a:rPr lang="pt-BR" sz="1400" b="1" dirty="0">
                <a:latin typeface="Microsoft Sans Serif"/>
                <a:cs typeface="Microsoft Sans Serif"/>
              </a:rPr>
              <a:t>TABNET</a:t>
            </a:r>
            <a:r>
              <a:rPr lang="pt-BR" sz="1400" b="1" baseline="30000" dirty="0">
                <a:latin typeface="Microsoft Sans Serif"/>
                <a:cs typeface="Microsoft Sans Serif"/>
              </a:rPr>
              <a:t>2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81DE4CDD-C98A-7558-C32E-106D94F2817B}"/>
              </a:ext>
            </a:extLst>
          </p:cNvPr>
          <p:cNvSpPr/>
          <p:nvPr/>
        </p:nvSpPr>
        <p:spPr>
          <a:xfrm>
            <a:off x="8061407" y="2767139"/>
            <a:ext cx="1702513" cy="458661"/>
          </a:xfrm>
          <a:prstGeom prst="roundRect">
            <a:avLst/>
          </a:prstGeom>
          <a:ln>
            <a:solidFill>
              <a:srgbClr val="0000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175"/>
              </a:spcBef>
              <a:tabLst>
                <a:tab pos="298450" algn="l"/>
              </a:tabLst>
            </a:pPr>
            <a:r>
              <a:rPr lang="pt-BR" sz="1400" b="1" dirty="0">
                <a:latin typeface="Microsoft Sans Serif"/>
                <a:cs typeface="Microsoft Sans Serif"/>
              </a:rPr>
              <a:t>LOCALIZASUS</a:t>
            </a:r>
            <a:r>
              <a:rPr lang="pt-BR" sz="1400" b="1" baseline="30000" dirty="0">
                <a:latin typeface="Microsoft Sans Serif"/>
                <a:cs typeface="Microsoft Sans Serif"/>
              </a:rPr>
              <a:t>3</a:t>
            </a:r>
          </a:p>
        </p:txBody>
      </p:sp>
      <p:grpSp>
        <p:nvGrpSpPr>
          <p:cNvPr id="27" name="object 21">
            <a:extLst>
              <a:ext uri="{FF2B5EF4-FFF2-40B4-BE49-F238E27FC236}">
                <a16:creationId xmlns:a16="http://schemas.microsoft.com/office/drawing/2014/main" id="{FB123947-082A-046E-3A90-566B3BFCEB31}"/>
              </a:ext>
            </a:extLst>
          </p:cNvPr>
          <p:cNvGrpSpPr/>
          <p:nvPr/>
        </p:nvGrpSpPr>
        <p:grpSpPr>
          <a:xfrm>
            <a:off x="6558744" y="4844029"/>
            <a:ext cx="870859" cy="878839"/>
            <a:chOff x="1924811" y="3407664"/>
            <a:chExt cx="2265045" cy="2223770"/>
          </a:xfrm>
        </p:grpSpPr>
        <p:pic>
          <p:nvPicPr>
            <p:cNvPr id="28" name="object 22">
              <a:extLst>
                <a:ext uri="{FF2B5EF4-FFF2-40B4-BE49-F238E27FC236}">
                  <a16:creationId xmlns:a16="http://schemas.microsoft.com/office/drawing/2014/main" id="{A22034C1-2BF9-71B1-568F-4F4F23C3440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6018" y="3445764"/>
              <a:ext cx="2105357" cy="209882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9" name="object 23">
              <a:extLst>
                <a:ext uri="{FF2B5EF4-FFF2-40B4-BE49-F238E27FC236}">
                  <a16:creationId xmlns:a16="http://schemas.microsoft.com/office/drawing/2014/main" id="{D6BC3E0D-4DE4-1012-C69C-700694379EAE}"/>
                </a:ext>
              </a:extLst>
            </p:cNvPr>
            <p:cNvSpPr/>
            <p:nvPr/>
          </p:nvSpPr>
          <p:spPr>
            <a:xfrm>
              <a:off x="1943861" y="3426714"/>
              <a:ext cx="2226945" cy="2185670"/>
            </a:xfrm>
            <a:custGeom>
              <a:avLst/>
              <a:gdLst/>
              <a:ahLst/>
              <a:cxnLst/>
              <a:rect l="l" t="t" r="r" b="b"/>
              <a:pathLst>
                <a:path w="2226945" h="2185670">
                  <a:moveTo>
                    <a:pt x="0" y="2185416"/>
                  </a:moveTo>
                  <a:lnTo>
                    <a:pt x="2226564" y="2185416"/>
                  </a:lnTo>
                  <a:lnTo>
                    <a:pt x="2226564" y="0"/>
                  </a:lnTo>
                  <a:lnTo>
                    <a:pt x="0" y="0"/>
                  </a:lnTo>
                  <a:lnTo>
                    <a:pt x="0" y="2185416"/>
                  </a:lnTo>
                  <a:close/>
                </a:path>
              </a:pathLst>
            </a:custGeom>
            <a:ln w="381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7B71C3F-AD90-B168-E1D3-BF5D0D6FBEAC}"/>
              </a:ext>
            </a:extLst>
          </p:cNvPr>
          <p:cNvSpPr txBox="1"/>
          <p:nvPr/>
        </p:nvSpPr>
        <p:spPr>
          <a:xfrm>
            <a:off x="1501838" y="6358431"/>
            <a:ext cx="75819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pt-BR" sz="600" dirty="0"/>
              <a:t>BRASIL. Instituto Brasileiro de Geografia e Estatística (IBGE). Página inicial. Disponível em: &lt;https://www.ibge.gov.br/&gt;. Acesso em: 5 fev. 2026.</a:t>
            </a:r>
          </a:p>
          <a:p>
            <a:pPr marL="228600" indent="-228600">
              <a:buAutoNum type="arabicPeriod"/>
            </a:pPr>
            <a:r>
              <a:rPr lang="pt-BR" sz="600" b="1" dirty="0"/>
              <a:t>BRASIL. Ministério da Saúde.</a:t>
            </a:r>
            <a:r>
              <a:rPr lang="pt-BR" sz="600" dirty="0"/>
              <a:t> </a:t>
            </a:r>
            <a:r>
              <a:rPr lang="pt-BR" sz="600" i="1" dirty="0"/>
              <a:t>Informações de Saúde – TABNET</a:t>
            </a:r>
            <a:r>
              <a:rPr lang="pt-BR" sz="600" dirty="0"/>
              <a:t>. Brasília: Ministério da Saúde, [s.d.]. Disponível em: </a:t>
            </a:r>
            <a:r>
              <a:rPr lang="pt-BR" sz="6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https://datasus.saude.gov.br/</a:t>
            </a:r>
            <a:r>
              <a:rPr lang="pt-BR" sz="600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informacoes</a:t>
            </a:r>
            <a:r>
              <a:rPr lang="pt-BR" sz="6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-de-</a:t>
            </a:r>
            <a:r>
              <a:rPr lang="pt-BR" sz="600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saude</a:t>
            </a:r>
            <a:r>
              <a:rPr lang="pt-BR" sz="6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pt-BR" sz="600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tabnet</a:t>
            </a:r>
            <a:r>
              <a:rPr lang="pt-BR" sz="600" dirty="0">
                <a:solidFill>
                  <a:srgbClr val="BCE6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/>
              <a:t>. Acesso em: 22 dez. 2025</a:t>
            </a:r>
          </a:p>
          <a:p>
            <a:r>
              <a:rPr lang="pt-BR" sz="600" b="1" dirty="0">
                <a:solidFill>
                  <a:srgbClr val="0000CA"/>
                </a:solidFill>
              </a:rPr>
              <a:t>3. </a:t>
            </a:r>
            <a:r>
              <a:rPr lang="pt-BR" sz="600" b="1" dirty="0"/>
              <a:t>BRASIL. </a:t>
            </a:r>
            <a:r>
              <a:rPr lang="pt-BR" sz="600" dirty="0"/>
              <a:t>Ministério da Saúde</a:t>
            </a:r>
            <a:r>
              <a:rPr lang="pt-BR" sz="600" b="1" dirty="0"/>
              <a:t>.</a:t>
            </a:r>
            <a:r>
              <a:rPr lang="pt-BR" sz="600" dirty="0"/>
              <a:t> </a:t>
            </a:r>
            <a:r>
              <a:rPr lang="pt-BR" sz="600" i="1" dirty="0"/>
              <a:t>Departamento de Monitoramento, Avaliação e Disseminação de Informações Estratégicas em Saúde – DEMAS</a:t>
            </a:r>
            <a:r>
              <a:rPr lang="pt-BR" sz="600" dirty="0"/>
              <a:t>. Brasília: Ministério da Saúde, [s.d.]. Disponível em: </a:t>
            </a:r>
            <a:r>
              <a:rPr lang="pt-BR" sz="6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</a:t>
            </a:r>
            <a:r>
              <a:rPr lang="pt-BR" sz="600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saude</a:t>
            </a:r>
            <a:r>
              <a:rPr lang="pt-BR" sz="6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pt-br</a:t>
            </a:r>
            <a:r>
              <a:rPr lang="pt-BR" sz="6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composicao</a:t>
            </a:r>
            <a:r>
              <a:rPr lang="pt-BR" sz="6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seidigi</a:t>
            </a:r>
            <a:r>
              <a:rPr lang="pt-BR" sz="6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demas</a:t>
            </a:r>
            <a:r>
              <a:rPr lang="pt-BR" sz="600" dirty="0"/>
              <a:t>. Acesso em: 22 dez. 2025.</a:t>
            </a:r>
          </a:p>
          <a:p>
            <a:endParaRPr lang="pt-BR" sz="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3A01BFA-40CF-FDBB-AD7A-A15A7DB908CF}"/>
              </a:ext>
            </a:extLst>
          </p:cNvPr>
          <p:cNvSpPr txBox="1"/>
          <p:nvPr/>
        </p:nvSpPr>
        <p:spPr>
          <a:xfrm>
            <a:off x="661854" y="6066068"/>
            <a:ext cx="1086829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" b="1" dirty="0">
                <a:latin typeface="Microsoft Sans Serif"/>
                <a:cs typeface="Microsoft Sans Serif"/>
              </a:rPr>
              <a:t>IBGE: </a:t>
            </a:r>
            <a:r>
              <a:rPr lang="pt-BR" sz="700" dirty="0"/>
              <a:t>Instituto Brasileiro de Geografia e Estatística; </a:t>
            </a:r>
            <a:r>
              <a:rPr lang="pt-BR" sz="700" b="1" dirty="0"/>
              <a:t>TABNET: </a:t>
            </a:r>
            <a:r>
              <a:rPr lang="pt-BR" sz="700" b="1" dirty="0" err="1"/>
              <a:t>Sinasc</a:t>
            </a:r>
            <a:r>
              <a:rPr lang="pt-BR" sz="700" dirty="0"/>
              <a:t>: </a:t>
            </a:r>
            <a:r>
              <a:rPr lang="pt-BR" sz="700" dirty="0" err="1"/>
              <a:t>TABulador</a:t>
            </a:r>
            <a:r>
              <a:rPr lang="pt-BR" sz="700" dirty="0"/>
              <a:t> de dados da NET (DATASUS); </a:t>
            </a:r>
            <a:r>
              <a:rPr lang="pt-BR" sz="700" b="1" dirty="0"/>
              <a:t>HPV: </a:t>
            </a:r>
            <a:r>
              <a:rPr lang="pt-BR" sz="700" dirty="0"/>
              <a:t>Papilomavírus Humano; </a:t>
            </a:r>
            <a:r>
              <a:rPr lang="pt-BR" sz="700" b="1" dirty="0"/>
              <a:t>FA: </a:t>
            </a:r>
            <a:r>
              <a:rPr lang="pt-BR" sz="700" dirty="0"/>
              <a:t>Febre Amarela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723E497-1A91-CD1B-0457-F45549C10E2D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232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4EFEE35-1D9C-0A56-59D6-1D0AB1AD78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3BF24272-710A-0252-66EF-51C26304F8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059" y="124713"/>
            <a:ext cx="11722462" cy="4737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ETAPA</a:t>
            </a:r>
            <a:r>
              <a:rPr spc="-35" dirty="0"/>
              <a:t> </a:t>
            </a:r>
            <a:r>
              <a:rPr dirty="0"/>
              <a:t>1</a:t>
            </a:r>
            <a:r>
              <a:rPr spc="-25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Análise</a:t>
            </a:r>
            <a:r>
              <a:rPr spc="-40" dirty="0"/>
              <a:t> </a:t>
            </a:r>
            <a:r>
              <a:rPr dirty="0"/>
              <a:t>de</a:t>
            </a:r>
            <a:r>
              <a:rPr spc="-35" dirty="0"/>
              <a:t> </a:t>
            </a:r>
            <a:r>
              <a:rPr dirty="0"/>
              <a:t>Situação</a:t>
            </a:r>
            <a:r>
              <a:rPr spc="-35" dirty="0"/>
              <a:t> </a:t>
            </a:r>
            <a:r>
              <a:rPr dirty="0"/>
              <a:t>de</a:t>
            </a:r>
            <a:r>
              <a:rPr spc="-35" dirty="0"/>
              <a:t> </a:t>
            </a:r>
            <a:r>
              <a:rPr dirty="0"/>
              <a:t>Saúde</a:t>
            </a:r>
            <a:r>
              <a:rPr spc="-40" dirty="0"/>
              <a:t> </a:t>
            </a:r>
            <a:r>
              <a:rPr spc="-10" dirty="0"/>
              <a:t>(ASIS): </a:t>
            </a:r>
            <a:r>
              <a:rPr dirty="0"/>
              <a:t>Por</a:t>
            </a:r>
            <a:r>
              <a:rPr spc="-35" dirty="0"/>
              <a:t> </a:t>
            </a:r>
            <a:r>
              <a:rPr dirty="0"/>
              <a:t>que</a:t>
            </a:r>
            <a:r>
              <a:rPr spc="-45" dirty="0"/>
              <a:t> </a:t>
            </a:r>
            <a:r>
              <a:rPr spc="-10" dirty="0"/>
              <a:t>organizar?¹</a:t>
            </a:r>
          </a:p>
        </p:txBody>
      </p:sp>
      <p:sp>
        <p:nvSpPr>
          <p:cNvPr id="28" name="object 16">
            <a:extLst>
              <a:ext uri="{FF2B5EF4-FFF2-40B4-BE49-F238E27FC236}">
                <a16:creationId xmlns:a16="http://schemas.microsoft.com/office/drawing/2014/main" id="{BF3A54D7-4245-650B-7AB7-DEB691721AEF}"/>
              </a:ext>
            </a:extLst>
          </p:cNvPr>
          <p:cNvSpPr txBox="1"/>
          <p:nvPr/>
        </p:nvSpPr>
        <p:spPr>
          <a:xfrm>
            <a:off x="743508" y="1184224"/>
            <a:ext cx="2520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endParaRPr sz="3200">
              <a:latin typeface="Microsoft Sans Serif"/>
              <a:cs typeface="Microsoft Sans Serif"/>
            </a:endParaRPr>
          </a:p>
        </p:txBody>
      </p:sp>
      <p:pic>
        <p:nvPicPr>
          <p:cNvPr id="29" name="object 17">
            <a:extLst>
              <a:ext uri="{FF2B5EF4-FFF2-40B4-BE49-F238E27FC236}">
                <a16:creationId xmlns:a16="http://schemas.microsoft.com/office/drawing/2014/main" id="{E31889F2-FC11-14A5-8006-7466616D1D33}"/>
              </a:ext>
            </a:extLst>
          </p:cNvPr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52360" y="1858052"/>
            <a:ext cx="3238500" cy="2659380"/>
          </a:xfrm>
          <a:prstGeom prst="rect">
            <a:avLst/>
          </a:prstGeom>
        </p:spPr>
      </p:pic>
      <p:sp>
        <p:nvSpPr>
          <p:cNvPr id="30" name="object 18">
            <a:extLst>
              <a:ext uri="{FF2B5EF4-FFF2-40B4-BE49-F238E27FC236}">
                <a16:creationId xmlns:a16="http://schemas.microsoft.com/office/drawing/2014/main" id="{8F8E7D19-2D6B-0AE5-82B3-A9739CEA0E3A}"/>
              </a:ext>
            </a:extLst>
          </p:cNvPr>
          <p:cNvSpPr txBox="1"/>
          <p:nvPr/>
        </p:nvSpPr>
        <p:spPr>
          <a:xfrm>
            <a:off x="9535541" y="2754545"/>
            <a:ext cx="57404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Courier New"/>
                <a:cs typeface="Courier New"/>
              </a:rPr>
              <a:t>ESSENCIAL</a:t>
            </a:r>
            <a:endParaRPr sz="800">
              <a:latin typeface="Courier New"/>
              <a:cs typeface="Courier New"/>
            </a:endParaRPr>
          </a:p>
        </p:txBody>
      </p:sp>
      <p:grpSp>
        <p:nvGrpSpPr>
          <p:cNvPr id="31" name="object 19">
            <a:extLst>
              <a:ext uri="{FF2B5EF4-FFF2-40B4-BE49-F238E27FC236}">
                <a16:creationId xmlns:a16="http://schemas.microsoft.com/office/drawing/2014/main" id="{08332860-3B57-4B9E-0F41-A524033D507E}"/>
              </a:ext>
            </a:extLst>
          </p:cNvPr>
          <p:cNvGrpSpPr/>
          <p:nvPr/>
        </p:nvGrpSpPr>
        <p:grpSpPr>
          <a:xfrm>
            <a:off x="9258427" y="908600"/>
            <a:ext cx="1125220" cy="1407160"/>
            <a:chOff x="8977883" y="2304288"/>
            <a:chExt cx="1125220" cy="1407160"/>
          </a:xfrm>
        </p:grpSpPr>
        <p:pic>
          <p:nvPicPr>
            <p:cNvPr id="32" name="object 20">
              <a:extLst>
                <a:ext uri="{FF2B5EF4-FFF2-40B4-BE49-F238E27FC236}">
                  <a16:creationId xmlns:a16="http://schemas.microsoft.com/office/drawing/2014/main" id="{AE85F091-3965-5E30-8877-F582610862B6}"/>
                </a:ext>
              </a:extLst>
            </p:cNvPr>
            <p:cNvPicPr/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387839" y="3518916"/>
              <a:ext cx="306324" cy="192024"/>
            </a:xfrm>
            <a:prstGeom prst="rect">
              <a:avLst/>
            </a:prstGeom>
          </p:spPr>
        </p:pic>
        <p:pic>
          <p:nvPicPr>
            <p:cNvPr id="33" name="object 21">
              <a:extLst>
                <a:ext uri="{FF2B5EF4-FFF2-40B4-BE49-F238E27FC236}">
                  <a16:creationId xmlns:a16="http://schemas.microsoft.com/office/drawing/2014/main" id="{AE4D26C2-CF7B-BBF7-C8E9-E3D0BAB4AD43}"/>
                </a:ext>
              </a:extLst>
            </p:cNvPr>
            <p:cNvPicPr/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77883" y="2304288"/>
              <a:ext cx="1124712" cy="1124712"/>
            </a:xfrm>
            <a:prstGeom prst="rect">
              <a:avLst/>
            </a:prstGeom>
          </p:spPr>
        </p:pic>
      </p:grpSp>
      <p:sp>
        <p:nvSpPr>
          <p:cNvPr id="34" name="object 22">
            <a:extLst>
              <a:ext uri="{FF2B5EF4-FFF2-40B4-BE49-F238E27FC236}">
                <a16:creationId xmlns:a16="http://schemas.microsoft.com/office/drawing/2014/main" id="{10F30DDF-3B8A-1D22-49E4-EFADBE943001}"/>
              </a:ext>
            </a:extLst>
          </p:cNvPr>
          <p:cNvSpPr txBox="1"/>
          <p:nvPr/>
        </p:nvSpPr>
        <p:spPr>
          <a:xfrm>
            <a:off x="9463913" y="1306440"/>
            <a:ext cx="7162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138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ÁREAS</a:t>
            </a:r>
            <a:endParaRPr sz="1200" dirty="0">
              <a:latin typeface="Microsoft Sans Serif"/>
              <a:cs typeface="Microsoft Sans Serif"/>
            </a:endParaRPr>
          </a:p>
          <a:p>
            <a:pPr algn="ctr">
              <a:lnSpc>
                <a:spcPts val="780"/>
              </a:lnSpc>
            </a:pPr>
            <a:r>
              <a:rPr sz="7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ESTRATÉGICAS</a:t>
            </a:r>
            <a:endParaRPr sz="700" dirty="0">
              <a:latin typeface="Microsoft Sans Serif"/>
              <a:cs typeface="Microsoft Sans Serif"/>
            </a:endParaRPr>
          </a:p>
        </p:txBody>
      </p:sp>
      <p:grpSp>
        <p:nvGrpSpPr>
          <p:cNvPr id="35" name="object 23">
            <a:extLst>
              <a:ext uri="{FF2B5EF4-FFF2-40B4-BE49-F238E27FC236}">
                <a16:creationId xmlns:a16="http://schemas.microsoft.com/office/drawing/2014/main" id="{C18240B7-CBDC-67B9-1AEC-7B3A5F957A54}"/>
              </a:ext>
            </a:extLst>
          </p:cNvPr>
          <p:cNvGrpSpPr/>
          <p:nvPr/>
        </p:nvGrpSpPr>
        <p:grpSpPr>
          <a:xfrm>
            <a:off x="10296525" y="1858052"/>
            <a:ext cx="1393190" cy="1125220"/>
            <a:chOff x="10015981" y="3253740"/>
            <a:chExt cx="1393190" cy="1125220"/>
          </a:xfrm>
        </p:grpSpPr>
        <p:pic>
          <p:nvPicPr>
            <p:cNvPr id="36" name="object 24">
              <a:extLst>
                <a:ext uri="{FF2B5EF4-FFF2-40B4-BE49-F238E27FC236}">
                  <a16:creationId xmlns:a16="http://schemas.microsoft.com/office/drawing/2014/main" id="{4C9AD66B-B59C-3521-FD2A-14D98CE8088B}"/>
                </a:ext>
              </a:extLst>
            </p:cNvPr>
            <p:cNvPicPr/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15981" y="3901186"/>
              <a:ext cx="210185" cy="290956"/>
            </a:xfrm>
            <a:prstGeom prst="rect">
              <a:avLst/>
            </a:prstGeom>
          </p:spPr>
        </p:pic>
        <p:pic>
          <p:nvPicPr>
            <p:cNvPr id="37" name="object 25">
              <a:extLst>
                <a:ext uri="{FF2B5EF4-FFF2-40B4-BE49-F238E27FC236}">
                  <a16:creationId xmlns:a16="http://schemas.microsoft.com/office/drawing/2014/main" id="{ED3912CD-8F90-7C3D-BBE0-11DD212E9BD0}"/>
                </a:ext>
              </a:extLst>
            </p:cNvPr>
            <p:cNvPicPr/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283951" y="3253740"/>
              <a:ext cx="1124712" cy="1124712"/>
            </a:xfrm>
            <a:prstGeom prst="rect">
              <a:avLst/>
            </a:prstGeom>
          </p:spPr>
        </p:pic>
      </p:grpSp>
      <p:sp>
        <p:nvSpPr>
          <p:cNvPr id="38" name="object 26">
            <a:extLst>
              <a:ext uri="{FF2B5EF4-FFF2-40B4-BE49-F238E27FC236}">
                <a16:creationId xmlns:a16="http://schemas.microsoft.com/office/drawing/2014/main" id="{D934B448-BA91-DEE0-3227-828D03508F84}"/>
              </a:ext>
            </a:extLst>
          </p:cNvPr>
          <p:cNvSpPr txBox="1"/>
          <p:nvPr/>
        </p:nvSpPr>
        <p:spPr>
          <a:xfrm>
            <a:off x="10893172" y="2284517"/>
            <a:ext cx="471805" cy="236603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65405">
              <a:lnSpc>
                <a:spcPts val="819"/>
              </a:lnSpc>
              <a:spcBef>
                <a:spcPts val="245"/>
              </a:spcBef>
            </a:pPr>
            <a:r>
              <a:rPr sz="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IDADE SIMPLES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39" name="object 27">
            <a:extLst>
              <a:ext uri="{FF2B5EF4-FFF2-40B4-BE49-F238E27FC236}">
                <a16:creationId xmlns:a16="http://schemas.microsoft.com/office/drawing/2014/main" id="{4F4C1380-8EED-513C-5E77-DB06CB0BE720}"/>
              </a:ext>
            </a:extLst>
          </p:cNvPr>
          <p:cNvSpPr txBox="1"/>
          <p:nvPr/>
        </p:nvSpPr>
        <p:spPr>
          <a:xfrm>
            <a:off x="10270745" y="3872017"/>
            <a:ext cx="71818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Microsoft Sans Serif"/>
                <a:cs typeface="Microsoft Sans Serif"/>
              </a:rPr>
              <a:t>FAIXA</a:t>
            </a:r>
            <a:r>
              <a:rPr sz="8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ETÁRIA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40" name="object 28">
            <a:extLst>
              <a:ext uri="{FF2B5EF4-FFF2-40B4-BE49-F238E27FC236}">
                <a16:creationId xmlns:a16="http://schemas.microsoft.com/office/drawing/2014/main" id="{8DC2B886-792E-1617-E83F-487683507C32}"/>
              </a:ext>
            </a:extLst>
          </p:cNvPr>
          <p:cNvSpPr txBox="1"/>
          <p:nvPr/>
        </p:nvSpPr>
        <p:spPr>
          <a:xfrm>
            <a:off x="8717153" y="3820202"/>
            <a:ext cx="595630" cy="236603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78105" marR="5080" indent="-66040">
              <a:lnSpc>
                <a:spcPts val="819"/>
              </a:lnSpc>
              <a:spcBef>
                <a:spcPts val="245"/>
              </a:spcBef>
            </a:pPr>
            <a:r>
              <a:rPr sz="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CONTEXTO VACINAL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41" name="object 29">
            <a:extLst>
              <a:ext uri="{FF2B5EF4-FFF2-40B4-BE49-F238E27FC236}">
                <a16:creationId xmlns:a16="http://schemas.microsoft.com/office/drawing/2014/main" id="{C210D425-35D6-F9C1-5FF4-E32CCC6008AA}"/>
              </a:ext>
            </a:extLst>
          </p:cNvPr>
          <p:cNvSpPr txBox="1"/>
          <p:nvPr/>
        </p:nvSpPr>
        <p:spPr>
          <a:xfrm>
            <a:off x="8165465" y="2255942"/>
            <a:ext cx="701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">
              <a:lnSpc>
                <a:spcPts val="138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VAZIOS</a:t>
            </a:r>
            <a:endParaRPr sz="1200" dirty="0">
              <a:latin typeface="Microsoft Sans Serif"/>
              <a:cs typeface="Microsoft Sans Serif"/>
            </a:endParaRPr>
          </a:p>
          <a:p>
            <a:pPr marL="12700">
              <a:lnSpc>
                <a:spcPts val="780"/>
              </a:lnSpc>
            </a:pPr>
            <a:r>
              <a:rPr sz="7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ASSISTÊNCIAIS</a:t>
            </a:r>
            <a:endParaRPr sz="700" dirty="0">
              <a:latin typeface="Microsoft Sans Serif"/>
              <a:cs typeface="Microsoft Sans Serif"/>
            </a:endParaRPr>
          </a:p>
        </p:txBody>
      </p:sp>
      <p:sp>
        <p:nvSpPr>
          <p:cNvPr id="42" name="object 30">
            <a:extLst>
              <a:ext uri="{FF2B5EF4-FFF2-40B4-BE49-F238E27FC236}">
                <a16:creationId xmlns:a16="http://schemas.microsoft.com/office/drawing/2014/main" id="{CE492C5A-A0AB-261A-A48F-DDC19482F9BA}"/>
              </a:ext>
            </a:extLst>
          </p:cNvPr>
          <p:cNvSpPr txBox="1"/>
          <p:nvPr/>
        </p:nvSpPr>
        <p:spPr>
          <a:xfrm>
            <a:off x="491045" y="897204"/>
            <a:ext cx="4671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Pfizer Diatype" panose="020B0604020202020204" charset="0"/>
                <a:cs typeface="Microsoft Sans Serif"/>
              </a:rPr>
              <a:t>Para</a:t>
            </a:r>
            <a:r>
              <a:rPr sz="1800" b="1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spc="-10" dirty="0">
                <a:latin typeface="Pfizer Diatype" panose="020B0604020202020204" charset="0"/>
                <a:cs typeface="Microsoft Sans Serif"/>
              </a:rPr>
              <a:t>compreender:</a:t>
            </a:r>
            <a:endParaRPr sz="1800" b="1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Onde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estão as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baixas</a:t>
            </a:r>
            <a:r>
              <a:rPr sz="1800" b="1" spc="-5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coberturas</a:t>
            </a:r>
            <a:r>
              <a:rPr sz="1800" b="1" spc="-4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vacinais?</a:t>
            </a:r>
            <a:endParaRPr sz="1800" b="1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43" name="object 31">
            <a:extLst>
              <a:ext uri="{FF2B5EF4-FFF2-40B4-BE49-F238E27FC236}">
                <a16:creationId xmlns:a16="http://schemas.microsoft.com/office/drawing/2014/main" id="{AF707CFC-3168-91AE-7CD8-CAE584DAD81B}"/>
              </a:ext>
            </a:extLst>
          </p:cNvPr>
          <p:cNvSpPr txBox="1"/>
          <p:nvPr/>
        </p:nvSpPr>
        <p:spPr>
          <a:xfrm>
            <a:off x="502285" y="1505533"/>
            <a:ext cx="55937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Como está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distribuição</a:t>
            </a:r>
            <a:r>
              <a:rPr sz="1800" b="1" spc="-6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das</a:t>
            </a:r>
            <a:r>
              <a:rPr sz="1800" b="1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equipes</a:t>
            </a:r>
            <a:r>
              <a:rPr sz="1800" b="1" spc="-5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sz="1800" b="1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doses?</a:t>
            </a:r>
            <a:endParaRPr sz="1800" b="1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Quais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bairros</a:t>
            </a:r>
            <a:r>
              <a:rPr sz="1800" b="1" spc="-6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ou</a:t>
            </a:r>
            <a:r>
              <a:rPr sz="1800" b="1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faixas</a:t>
            </a:r>
            <a:r>
              <a:rPr sz="1800" b="1" spc="-5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etárias</a:t>
            </a:r>
            <a:r>
              <a:rPr sz="1800" b="1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precisam de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 reforço?</a:t>
            </a:r>
            <a:endParaRPr sz="1800" dirty="0"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44" name="object 32">
            <a:extLst>
              <a:ext uri="{FF2B5EF4-FFF2-40B4-BE49-F238E27FC236}">
                <a16:creationId xmlns:a16="http://schemas.microsoft.com/office/drawing/2014/main" id="{683E4D1E-F448-784E-C129-9FB4A344CDF3}"/>
              </a:ext>
            </a:extLst>
          </p:cNvPr>
          <p:cNvSpPr txBox="1"/>
          <p:nvPr/>
        </p:nvSpPr>
        <p:spPr>
          <a:xfrm>
            <a:off x="387667" y="2343479"/>
            <a:ext cx="1779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202429"/>
                </a:solidFill>
                <a:latin typeface="Pfizer Diatype" panose="020B0604020202020204" charset="0"/>
                <a:cs typeface="Microsoft Sans Serif"/>
              </a:rPr>
              <a:t>Como</a:t>
            </a:r>
            <a:r>
              <a:rPr sz="1800" b="1" spc="-40" dirty="0">
                <a:solidFill>
                  <a:srgbClr val="202429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spc="-10" dirty="0">
                <a:solidFill>
                  <a:srgbClr val="202429"/>
                </a:solidFill>
                <a:latin typeface="Pfizer Diatype" panose="020B0604020202020204" charset="0"/>
                <a:cs typeface="Microsoft Sans Serif"/>
              </a:rPr>
              <a:t>organizar?</a:t>
            </a:r>
            <a:endParaRPr sz="1800" b="1" dirty="0"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45" name="object 33">
            <a:extLst>
              <a:ext uri="{FF2B5EF4-FFF2-40B4-BE49-F238E27FC236}">
                <a16:creationId xmlns:a16="http://schemas.microsoft.com/office/drawing/2014/main" id="{955A5CA3-83C6-7A36-77A3-847F1B90535A}"/>
              </a:ext>
            </a:extLst>
          </p:cNvPr>
          <p:cNvSpPr txBox="1"/>
          <p:nvPr/>
        </p:nvSpPr>
        <p:spPr>
          <a:xfrm>
            <a:off x="421195" y="2737802"/>
            <a:ext cx="540575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Tabelas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organizadas: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755650" lvl="1" indent="-285750">
              <a:lnSpc>
                <a:spcPct val="100000"/>
              </a:lnSpc>
              <a:buFont typeface="Wingdings"/>
              <a:buChar char=""/>
              <a:tabLst>
                <a:tab pos="75565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por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data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mês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755650" lvl="1" indent="-285750">
              <a:lnSpc>
                <a:spcPct val="100000"/>
              </a:lnSpc>
              <a:buFont typeface="Wingdings"/>
              <a:buChar char=""/>
              <a:tabLst>
                <a:tab pos="75565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por</a:t>
            </a:r>
            <a:r>
              <a:rPr sz="1800" spc="-7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município,</a:t>
            </a:r>
            <a:r>
              <a:rPr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microáreas</a:t>
            </a:r>
            <a:r>
              <a:rPr sz="1800" spc="-6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e/ouUBS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756285" lvl="1" indent="-286385">
              <a:lnSpc>
                <a:spcPct val="100000"/>
              </a:lnSpc>
              <a:buFont typeface="Wingdings"/>
              <a:buChar char=""/>
              <a:tabLst>
                <a:tab pos="756285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por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equipes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Mapas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temáticos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de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cobertura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áreas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críticas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Relatórios</a:t>
            </a:r>
            <a:r>
              <a:rPr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com</a:t>
            </a:r>
            <a:r>
              <a:rPr sz="1800" spc="-6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gráficos</a:t>
            </a:r>
            <a:r>
              <a:rPr sz="1800" spc="-6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simples</a:t>
            </a:r>
            <a:r>
              <a:rPr sz="1800" spc="-5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</a:t>
            </a:r>
            <a:r>
              <a:rPr sz="1800" spc="-5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recomendações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Painéis</a:t>
            </a:r>
            <a:r>
              <a:rPr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dinâmicos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para</a:t>
            </a:r>
            <a:r>
              <a:rPr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uso</a:t>
            </a:r>
            <a:r>
              <a:rPr sz="1800" spc="-6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contínuo.</a:t>
            </a:r>
            <a:endParaRPr sz="1800" dirty="0"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6073D980-5E6B-234F-361F-CF12CF856005}"/>
              </a:ext>
            </a:extLst>
          </p:cNvPr>
          <p:cNvSpPr txBox="1"/>
          <p:nvPr/>
        </p:nvSpPr>
        <p:spPr>
          <a:xfrm>
            <a:off x="1442484" y="6391991"/>
            <a:ext cx="78159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dirty="0">
                <a:solidFill>
                  <a:schemeClr val="accent1"/>
                </a:solidFill>
              </a:rPr>
              <a:t>1</a:t>
            </a:r>
            <a:r>
              <a:rPr lang="pt-BR" sz="600" dirty="0"/>
              <a:t>. 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</a:t>
            </a:r>
            <a:r>
              <a:rPr lang="pt-BR" sz="600" u="sng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saude</a:t>
            </a:r>
            <a:r>
              <a:rPr lang="pt-BR" sz="60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u="sng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pt-br</a:t>
            </a:r>
            <a:r>
              <a:rPr lang="pt-BR" sz="60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/centrais-de-</a:t>
            </a:r>
            <a:r>
              <a:rPr lang="pt-BR" sz="600" u="sng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conteudo</a:t>
            </a:r>
            <a:r>
              <a:rPr lang="pt-BR" sz="60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u="sng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publicacoes</a:t>
            </a:r>
            <a:r>
              <a:rPr lang="pt-BR" sz="60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/guias-e-manuais/2025/manual-de-microplanejamento-para-atividades-de-vacinacao-municipios-e-ubs.pdf/</a:t>
            </a:r>
            <a:r>
              <a:rPr lang="pt-BR" sz="600" u="sng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</a:t>
            </a:r>
            <a:r>
              <a:rPr lang="pt-BR" sz="600" dirty="0"/>
              <a:t>.</a:t>
            </a:r>
          </a:p>
          <a:p>
            <a:r>
              <a:rPr lang="pt-BR" sz="600" b="1" dirty="0">
                <a:solidFill>
                  <a:schemeClr val="accent1"/>
                </a:solidFill>
              </a:rPr>
              <a:t>2</a:t>
            </a:r>
            <a:r>
              <a:rPr lang="pt-BR" sz="600" dirty="0"/>
              <a:t>. BRASIL. Ministério da Saúde. </a:t>
            </a:r>
            <a:r>
              <a:rPr lang="pt-BR" sz="600" b="1" dirty="0"/>
              <a:t>Caderno de microplanejamento para as atividades de vacinação de alta qualidade</a:t>
            </a:r>
            <a:r>
              <a:rPr lang="pt-BR" sz="600" dirty="0"/>
              <a:t> [recurso eletrônico]. Brasília: Ministério da Saúde, [s.d.]. Disponível em: </a:t>
            </a:r>
            <a:r>
              <a:rPr lang="pt-BR" sz="600" u="sng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Caderno de microplanejamento para as atividades de vacinação de alta qualidade — Ministério da Saúde</a:t>
            </a:r>
            <a:endParaRPr lang="pt-BR" sz="600" dirty="0"/>
          </a:p>
          <a:p>
            <a:pPr marL="228600" indent="-228600">
              <a:buAutoNum type="arabicPeriod"/>
            </a:pPr>
            <a:endParaRPr lang="pt-BR" sz="600" dirty="0"/>
          </a:p>
        </p:txBody>
      </p:sp>
      <p:pic>
        <p:nvPicPr>
          <p:cNvPr id="54" name="Imagem 53" descr="Gráfico de dispersão, Código QR&#10;&#10;O conteúdo gerado por IA pode estar incorreto.">
            <a:extLst>
              <a:ext uri="{FF2B5EF4-FFF2-40B4-BE49-F238E27FC236}">
                <a16:creationId xmlns:a16="http://schemas.microsoft.com/office/drawing/2014/main" id="{617A1DF6-37E0-CF57-6AE5-12487B470D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030" y="4981431"/>
            <a:ext cx="1064676" cy="1064676"/>
          </a:xfrm>
          <a:prstGeom prst="rect">
            <a:avLst/>
          </a:prstGeom>
        </p:spPr>
      </p:pic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18222881-FF1E-C414-5E81-FFC21AAB10E9}"/>
              </a:ext>
            </a:extLst>
          </p:cNvPr>
          <p:cNvSpPr/>
          <p:nvPr/>
        </p:nvSpPr>
        <p:spPr>
          <a:xfrm>
            <a:off x="1797457" y="4987545"/>
            <a:ext cx="6549581" cy="11319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00CA"/>
                </a:solidFill>
                <a:latin typeface="Pfizer Diatype" panose="020B0604020202020204" charset="0"/>
              </a:rPr>
              <a:t>Caderno do Microplanejamento</a:t>
            </a:r>
            <a:endParaRPr lang="pt-BR" altLang="pt-BR" sz="1200" b="1" dirty="0">
              <a:solidFill>
                <a:schemeClr val="tx1"/>
              </a:solidFill>
              <a:latin typeface="Pfizer Diatype" panose="020B0604020202020204" charset="0"/>
            </a:endParaRPr>
          </a:p>
          <a:p>
            <a:pPr marL="171450" lvl="0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altLang="pt-BR" sz="1200" b="1" dirty="0">
                <a:solidFill>
                  <a:schemeClr val="tx1"/>
                </a:solidFill>
                <a:latin typeface="Pfizer Diatype" panose="020B0604020202020204" charset="0"/>
              </a:rPr>
              <a:t>Formulário 3 (F.3):</a:t>
            </a:r>
            <a:r>
              <a:rPr lang="pt-BR" altLang="pt-BR" sz="1200" dirty="0">
                <a:solidFill>
                  <a:schemeClr val="tx1"/>
                </a:solidFill>
                <a:latin typeface="Pfizer Diatype" panose="020B0604020202020204" charset="0"/>
              </a:rPr>
              <a:t> apoia a priorização de localidades para as estratégias de vacinação.</a:t>
            </a:r>
          </a:p>
          <a:p>
            <a:pPr marL="171450" lvl="0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altLang="pt-BR" sz="1200" b="1" dirty="0">
                <a:solidFill>
                  <a:schemeClr val="tx1"/>
                </a:solidFill>
                <a:latin typeface="Pfizer Diatype" panose="020B0604020202020204" charset="0"/>
              </a:rPr>
              <a:t>Formulário 4 (F.4):</a:t>
            </a:r>
            <a:r>
              <a:rPr lang="pt-BR" altLang="pt-BR" sz="1200" dirty="0">
                <a:solidFill>
                  <a:schemeClr val="tx1"/>
                </a:solidFill>
                <a:latin typeface="Pfizer Diatype" panose="020B0604020202020204" charset="0"/>
              </a:rPr>
              <a:t> orienta a organização dos recursos humanos para a ação de vacinação.</a:t>
            </a:r>
          </a:p>
          <a:p>
            <a:pPr marL="171450" lvl="0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altLang="pt-BR" sz="1200" b="1" dirty="0">
                <a:solidFill>
                  <a:schemeClr val="tx1"/>
                </a:solidFill>
                <a:latin typeface="Pfizer Diatype" panose="020B0604020202020204" charset="0"/>
              </a:rPr>
              <a:t>Formulário 5 (F.5):</a:t>
            </a:r>
            <a:r>
              <a:rPr lang="pt-BR" altLang="pt-BR" sz="1200" dirty="0">
                <a:solidFill>
                  <a:schemeClr val="tx1"/>
                </a:solidFill>
                <a:latin typeface="Pfizer Diatype" panose="020B0604020202020204" charset="0"/>
              </a:rPr>
              <a:t> organiza parcerias e lideranças comunitárias por localidade.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29D5D51-750B-D93E-F667-63ACBE583747}"/>
              </a:ext>
            </a:extLst>
          </p:cNvPr>
          <p:cNvSpPr txBox="1"/>
          <p:nvPr/>
        </p:nvSpPr>
        <p:spPr>
          <a:xfrm>
            <a:off x="502285" y="6210905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1" dirty="0">
                <a:latin typeface="Microsoft Sans Serif"/>
                <a:cs typeface="Microsoft Sans Serif"/>
              </a:rPr>
              <a:t>UBS: </a:t>
            </a:r>
            <a:r>
              <a:rPr lang="pt-BR" sz="800" dirty="0"/>
              <a:t>Unidade Básica de Saúde; 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8C18DB6-4522-2F56-398C-47136CDC3C96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53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0EBA6D5-FF61-9D4A-8157-B33733420D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5ABC943C-51D7-D06F-6EA2-BBB926E95D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868" y="-322126"/>
            <a:ext cx="9516745" cy="904298"/>
          </a:xfrm>
          <a:prstGeom prst="rect">
            <a:avLst/>
          </a:prstGeom>
        </p:spPr>
        <p:txBody>
          <a:bodyPr vert="horz" wrap="square" lIns="0" tIns="4384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latin typeface="Pfizer Tomorrow" panose="020B0604020202020204" charset="0"/>
              </a:rPr>
              <a:t>ETAPA</a:t>
            </a:r>
            <a:r>
              <a:rPr spc="-30" dirty="0">
                <a:latin typeface="Pfizer Tomorrow" panose="020B0604020202020204" charset="0"/>
              </a:rPr>
              <a:t> </a:t>
            </a:r>
            <a:r>
              <a:rPr dirty="0">
                <a:latin typeface="Pfizer Tomorrow" panose="020B0604020202020204" charset="0"/>
              </a:rPr>
              <a:t>2</a:t>
            </a:r>
            <a:r>
              <a:rPr spc="-15" dirty="0">
                <a:latin typeface="Pfizer Tomorrow" panose="020B0604020202020204" charset="0"/>
              </a:rPr>
              <a:t> </a:t>
            </a:r>
            <a:r>
              <a:rPr dirty="0">
                <a:latin typeface="Pfizer Tomorrow" panose="020B0604020202020204" charset="0"/>
              </a:rPr>
              <a:t>–</a:t>
            </a:r>
            <a:r>
              <a:rPr spc="-30" dirty="0">
                <a:latin typeface="Pfizer Tomorrow" panose="020B0604020202020204" charset="0"/>
              </a:rPr>
              <a:t> </a:t>
            </a:r>
            <a:r>
              <a:rPr dirty="0">
                <a:latin typeface="Pfizer Tomorrow" panose="020B0604020202020204" charset="0"/>
              </a:rPr>
              <a:t>Planejamento</a:t>
            </a:r>
            <a:r>
              <a:rPr spc="-5" dirty="0">
                <a:latin typeface="Pfizer Tomorrow" panose="020B0604020202020204" charset="0"/>
              </a:rPr>
              <a:t> </a:t>
            </a:r>
            <a:r>
              <a:rPr dirty="0">
                <a:latin typeface="Pfizer Tomorrow" panose="020B0604020202020204" charset="0"/>
              </a:rPr>
              <a:t>e</a:t>
            </a:r>
            <a:r>
              <a:rPr spc="-30" dirty="0">
                <a:latin typeface="Pfizer Tomorrow" panose="020B0604020202020204" charset="0"/>
              </a:rPr>
              <a:t> </a:t>
            </a:r>
            <a:r>
              <a:rPr spc="-10" dirty="0">
                <a:latin typeface="Pfizer Tomorrow" panose="020B0604020202020204" charset="0"/>
              </a:rPr>
              <a:t>Programação¹</a:t>
            </a:r>
          </a:p>
        </p:txBody>
      </p:sp>
      <p:sp>
        <p:nvSpPr>
          <p:cNvPr id="26" name="object 16">
            <a:extLst>
              <a:ext uri="{FF2B5EF4-FFF2-40B4-BE49-F238E27FC236}">
                <a16:creationId xmlns:a16="http://schemas.microsoft.com/office/drawing/2014/main" id="{E163254E-891E-9842-FDBC-6A3B3A2B2ECA}"/>
              </a:ext>
            </a:extLst>
          </p:cNvPr>
          <p:cNvSpPr txBox="1"/>
          <p:nvPr/>
        </p:nvSpPr>
        <p:spPr>
          <a:xfrm>
            <a:off x="679901" y="1082122"/>
            <a:ext cx="944283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Pfizer Diatype" panose="020B0604020202020204" charset="0"/>
                <a:cs typeface="Microsoft Sans Serif"/>
              </a:rPr>
              <a:t>Definir</a:t>
            </a:r>
            <a:r>
              <a:rPr sz="1800" spc="-5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metas</a:t>
            </a:r>
            <a:r>
              <a:rPr sz="1800" dirty="0">
                <a:latin typeface="Pfizer Diatype" panose="020B0604020202020204" charset="0"/>
                <a:cs typeface="Microsoft Sans Serif"/>
              </a:rPr>
              <a:t>,</a:t>
            </a:r>
            <a:r>
              <a:rPr sz="1800" spc="-6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estratégias</a:t>
            </a:r>
            <a:r>
              <a:rPr sz="1800" dirty="0">
                <a:latin typeface="Pfizer Diatype" panose="020B0604020202020204" charset="0"/>
                <a:cs typeface="Microsoft Sans Serif"/>
              </a:rPr>
              <a:t>,</a:t>
            </a:r>
            <a:r>
              <a:rPr sz="1800" spc="-6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cronograma</a:t>
            </a:r>
            <a:r>
              <a:rPr sz="1800" dirty="0">
                <a:latin typeface="Pfizer Diatype" panose="020B0604020202020204" charset="0"/>
                <a:cs typeface="Microsoft Sans Serif"/>
              </a:rPr>
              <a:t>,</a:t>
            </a:r>
            <a:r>
              <a:rPr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recursos</a:t>
            </a:r>
            <a:r>
              <a:rPr sz="1800" b="1" spc="-5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necessários</a:t>
            </a:r>
            <a:r>
              <a:rPr sz="1800" b="1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</a:t>
            </a:r>
            <a:r>
              <a:rPr sz="1800" spc="-6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responsabilidades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para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Pfizer Diatype" panose="020B0604020202020204" charset="0"/>
                <a:cs typeface="Microsoft Sans Serif"/>
              </a:rPr>
              <a:t>alcançar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população-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alvo,</a:t>
            </a:r>
            <a:r>
              <a:rPr sz="1800" spc="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com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base</a:t>
            </a:r>
            <a:r>
              <a:rPr sz="18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na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análise</a:t>
            </a:r>
            <a:r>
              <a:rPr sz="1800" spc="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da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situação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de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 err="1">
                <a:latin typeface="Pfizer Diatype" panose="020B0604020202020204" charset="0"/>
                <a:cs typeface="Microsoft Sans Serif"/>
              </a:rPr>
              <a:t>saúde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 local.</a:t>
            </a:r>
            <a:endParaRPr sz="1800" dirty="0"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31" name="object 21">
            <a:extLst>
              <a:ext uri="{FF2B5EF4-FFF2-40B4-BE49-F238E27FC236}">
                <a16:creationId xmlns:a16="http://schemas.microsoft.com/office/drawing/2014/main" id="{B8E896AE-F4E2-CB5B-B85C-2C729FE87A5E}"/>
              </a:ext>
            </a:extLst>
          </p:cNvPr>
          <p:cNvSpPr txBox="1"/>
          <p:nvPr/>
        </p:nvSpPr>
        <p:spPr>
          <a:xfrm>
            <a:off x="984958" y="2583186"/>
            <a:ext cx="174938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MATRIZ</a:t>
            </a:r>
            <a:r>
              <a:rPr sz="1600" spc="-5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SW</a:t>
            </a:r>
            <a:r>
              <a:rPr lang="pt-BR" sz="1600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O</a:t>
            </a:r>
            <a:r>
              <a:rPr sz="1600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T</a:t>
            </a:r>
            <a:endParaRPr sz="16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37" name="object 27">
            <a:extLst>
              <a:ext uri="{FF2B5EF4-FFF2-40B4-BE49-F238E27FC236}">
                <a16:creationId xmlns:a16="http://schemas.microsoft.com/office/drawing/2014/main" id="{125179BA-0B41-5E16-0650-5D915D1437D2}"/>
              </a:ext>
            </a:extLst>
          </p:cNvPr>
          <p:cNvSpPr txBox="1"/>
          <p:nvPr/>
        </p:nvSpPr>
        <p:spPr>
          <a:xfrm>
            <a:off x="4295363" y="3703168"/>
            <a:ext cx="2056242" cy="1163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000"/>
              </a:lnSpc>
              <a:spcBef>
                <a:spcPts val="100"/>
              </a:spcBef>
            </a:pPr>
            <a:r>
              <a:rPr sz="16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TERRITÓRIOS GRUPOS-</a:t>
            </a:r>
            <a:r>
              <a:rPr sz="1600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ALVO </a:t>
            </a:r>
            <a:r>
              <a:rPr sz="16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ESTRATÉGIAS MONITORAMENTO</a:t>
            </a:r>
            <a:endParaRPr sz="16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43" name="object 33">
            <a:extLst>
              <a:ext uri="{FF2B5EF4-FFF2-40B4-BE49-F238E27FC236}">
                <a16:creationId xmlns:a16="http://schemas.microsoft.com/office/drawing/2014/main" id="{000C40CB-361D-2509-664D-DDB750CED9C5}"/>
              </a:ext>
            </a:extLst>
          </p:cNvPr>
          <p:cNvSpPr txBox="1"/>
          <p:nvPr/>
        </p:nvSpPr>
        <p:spPr>
          <a:xfrm>
            <a:off x="7563139" y="4688511"/>
            <a:ext cx="1656080" cy="60134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6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INSUMOS</a:t>
            </a:r>
            <a:endParaRPr sz="16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CADEIA</a:t>
            </a:r>
            <a:r>
              <a:rPr sz="1600" spc="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sz="1600" spc="-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FRIO</a:t>
            </a:r>
            <a:endParaRPr sz="16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</p:txBody>
      </p:sp>
      <p:pic>
        <p:nvPicPr>
          <p:cNvPr id="8194" name="Picture 2" descr="Puzzle ">
            <a:extLst>
              <a:ext uri="{FF2B5EF4-FFF2-40B4-BE49-F238E27FC236}">
                <a16:creationId xmlns:a16="http://schemas.microsoft.com/office/drawing/2014/main" id="{4593DBA7-A3E4-BA16-1078-EC777CBE3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74" y="2899429"/>
            <a:ext cx="708137" cy="70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20E62C12-B6FE-77DB-6D61-078240122CDC}"/>
              </a:ext>
            </a:extLst>
          </p:cNvPr>
          <p:cNvSpPr/>
          <p:nvPr/>
        </p:nvSpPr>
        <p:spPr>
          <a:xfrm>
            <a:off x="984958" y="1922450"/>
            <a:ext cx="1393371" cy="5668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pt-BR" sz="1600" b="1" spc="-10" dirty="0">
                <a:solidFill>
                  <a:schemeClr val="bg1"/>
                </a:solidFill>
                <a:latin typeface="Pfizer Diatype" panose="020B0604020202020204" charset="0"/>
                <a:cs typeface="Microsoft Sans Serif"/>
              </a:rPr>
              <a:t>REVISÃO</a:t>
            </a:r>
            <a:endParaRPr lang="pt-BR" sz="1600" b="1" dirty="0">
              <a:solidFill>
                <a:schemeClr val="bg1"/>
              </a:solidFill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A4928AF2-FAD7-ED07-1544-6B75A27886CF}"/>
              </a:ext>
            </a:extLst>
          </p:cNvPr>
          <p:cNvSpPr/>
          <p:nvPr/>
        </p:nvSpPr>
        <p:spPr>
          <a:xfrm>
            <a:off x="4074274" y="3040744"/>
            <a:ext cx="1393371" cy="5668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1600" b="1" spc="-10" dirty="0">
                <a:solidFill>
                  <a:schemeClr val="bg1"/>
                </a:solidFill>
                <a:latin typeface="Pfizer Diatype" panose="020B0604020202020204" charset="0"/>
                <a:cs typeface="Microsoft Sans Serif"/>
              </a:rPr>
              <a:t>DEFINIÇÃO</a:t>
            </a:r>
            <a:endParaRPr lang="pt-BR" sz="1600" b="1" dirty="0">
              <a:solidFill>
                <a:schemeClr val="bg1"/>
              </a:solidFill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54B6FF89-8EDD-E8B6-DF97-6F876EECBEDB}"/>
              </a:ext>
            </a:extLst>
          </p:cNvPr>
          <p:cNvSpPr/>
          <p:nvPr/>
        </p:nvSpPr>
        <p:spPr>
          <a:xfrm>
            <a:off x="7391400" y="4034236"/>
            <a:ext cx="1393371" cy="5668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1600" spc="-10" dirty="0">
                <a:solidFill>
                  <a:schemeClr val="bg1"/>
                </a:solidFill>
                <a:latin typeface="Pfizer Diatype" panose="020B0604020202020204" charset="0"/>
                <a:cs typeface="Microsoft Sans Serif"/>
              </a:rPr>
              <a:t>RECURSOS</a:t>
            </a:r>
            <a:endParaRPr lang="pt-BR" sz="1600" dirty="0">
              <a:solidFill>
                <a:schemeClr val="bg1"/>
              </a:solidFill>
              <a:latin typeface="Pfizer Diatype" panose="020B0604020202020204" charset="0"/>
              <a:cs typeface="Microsoft Sans Serif"/>
            </a:endParaRPr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E5461643-AF3C-EFD7-BB27-C995DEF2F2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71422" y="5183923"/>
            <a:ext cx="826698" cy="826698"/>
          </a:xfrm>
          <a:prstGeom prst="rect">
            <a:avLst/>
          </a:prstGeom>
        </p:spPr>
      </p:pic>
      <p:pic>
        <p:nvPicPr>
          <p:cNvPr id="8198" name="Picture 6" descr="Syringe ">
            <a:extLst>
              <a:ext uri="{FF2B5EF4-FFF2-40B4-BE49-F238E27FC236}">
                <a16:creationId xmlns:a16="http://schemas.microsoft.com/office/drawing/2014/main" id="{F56981A9-CBF9-876D-8064-1A4136CC1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880" y="5462054"/>
            <a:ext cx="489857" cy="4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Syringe ">
            <a:extLst>
              <a:ext uri="{FF2B5EF4-FFF2-40B4-BE49-F238E27FC236}">
                <a16:creationId xmlns:a16="http://schemas.microsoft.com/office/drawing/2014/main" id="{6C7B0B51-3157-65F1-493C-CB83B0E6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394" y="5465019"/>
            <a:ext cx="489857" cy="4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Map ">
            <a:extLst>
              <a:ext uri="{FF2B5EF4-FFF2-40B4-BE49-F238E27FC236}">
                <a16:creationId xmlns:a16="http://schemas.microsoft.com/office/drawing/2014/main" id="{C87A9D1F-E921-C30E-9C22-CBC719917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289" y="4851853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F87BE72F-1C34-6A33-BE0F-7AF2A054243A}"/>
              </a:ext>
            </a:extLst>
          </p:cNvPr>
          <p:cNvSpPr txBox="1"/>
          <p:nvPr/>
        </p:nvSpPr>
        <p:spPr>
          <a:xfrm>
            <a:off x="1493345" y="6502084"/>
            <a:ext cx="7815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F0EC2A63-E1B8-20F2-E3F1-1DCCD2AC79D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49676" y="4962678"/>
            <a:ext cx="642565" cy="56682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27BC234-1596-3618-A46E-4F5809B6FA25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2286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2D154-C1EA-2129-01E3-55F99614A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7C915E4-6399-3FC7-4FC3-ABD206E750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0C6811E4-536F-B7DC-6D61-BE193DAB1D79}"/>
              </a:ext>
            </a:extLst>
          </p:cNvPr>
          <p:cNvSpPr txBox="1">
            <a:spLocks/>
          </p:cNvSpPr>
          <p:nvPr/>
        </p:nvSpPr>
        <p:spPr>
          <a:xfrm>
            <a:off x="398345" y="-439420"/>
            <a:ext cx="9516745" cy="904298"/>
          </a:xfrm>
          <a:prstGeom prst="rect">
            <a:avLst/>
          </a:prstGeom>
        </p:spPr>
        <p:txBody>
          <a:bodyPr vert="horz" wrap="square" lIns="0" tIns="438479" rIns="0" bIns="0" rtlCol="0">
            <a:spAutoFit/>
          </a:bodyPr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9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dirty="0"/>
              <a:t>ETAPA</a:t>
            </a:r>
            <a:r>
              <a:rPr lang="pt-BR" spc="-30" dirty="0"/>
              <a:t> </a:t>
            </a:r>
            <a:r>
              <a:rPr lang="pt-BR" dirty="0"/>
              <a:t>2</a:t>
            </a:r>
            <a:r>
              <a:rPr lang="pt-BR" spc="-15" dirty="0"/>
              <a:t> </a:t>
            </a:r>
            <a:r>
              <a:rPr lang="pt-BR" dirty="0"/>
              <a:t>–</a:t>
            </a:r>
            <a:r>
              <a:rPr lang="pt-BR" spc="-30" dirty="0"/>
              <a:t> </a:t>
            </a:r>
            <a:r>
              <a:rPr lang="pt-BR" dirty="0"/>
              <a:t>Planejamento</a:t>
            </a:r>
            <a:r>
              <a:rPr lang="pt-BR" spc="-5" dirty="0"/>
              <a:t> </a:t>
            </a:r>
            <a:r>
              <a:rPr lang="pt-BR" dirty="0"/>
              <a:t>e</a:t>
            </a:r>
            <a:r>
              <a:rPr lang="pt-BR" spc="-30" dirty="0"/>
              <a:t> </a:t>
            </a:r>
            <a:r>
              <a:rPr lang="pt-BR" spc="-10" dirty="0"/>
              <a:t>Programação¹</a:t>
            </a:r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A5A63E34-CA38-86AB-4325-29BC33767D98}"/>
              </a:ext>
            </a:extLst>
          </p:cNvPr>
          <p:cNvSpPr txBox="1"/>
          <p:nvPr/>
        </p:nvSpPr>
        <p:spPr>
          <a:xfrm>
            <a:off x="398345" y="698443"/>
            <a:ext cx="11217906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Pfizer Diatype" panose="020B0604020202020204" charset="0"/>
                <a:cs typeface="Microsoft Sans Serif"/>
              </a:rPr>
              <a:t>A</a:t>
            </a:r>
            <a:r>
              <a:rPr sz="18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análise de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forças</a:t>
            </a:r>
            <a:r>
              <a:rPr sz="1800" dirty="0">
                <a:solidFill>
                  <a:srgbClr val="275217"/>
                </a:solidFill>
                <a:latin typeface="Pfizer Diatype" panose="020B0604020202020204" charset="0"/>
                <a:cs typeface="Microsoft Sans Serif"/>
              </a:rPr>
              <a:t>,</a:t>
            </a:r>
            <a:r>
              <a:rPr sz="1800" spc="-40" dirty="0">
                <a:solidFill>
                  <a:srgbClr val="275217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oportunidades</a:t>
            </a:r>
            <a:r>
              <a:rPr sz="1800" dirty="0">
                <a:solidFill>
                  <a:srgbClr val="F18F1A"/>
                </a:solidFill>
                <a:latin typeface="Pfizer Diatype" panose="020B0604020202020204" charset="0"/>
                <a:cs typeface="Microsoft Sans Serif"/>
              </a:rPr>
              <a:t>,</a:t>
            </a:r>
            <a:r>
              <a:rPr sz="1800" spc="-50" dirty="0">
                <a:solidFill>
                  <a:srgbClr val="F18F1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fraquezas</a:t>
            </a:r>
            <a:r>
              <a:rPr sz="1800" b="1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ameaças</a:t>
            </a:r>
            <a:r>
              <a:rPr sz="1800" spc="-35" dirty="0">
                <a:solidFill>
                  <a:srgbClr val="F18F1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(matriz</a:t>
            </a:r>
            <a:r>
              <a:rPr sz="1800" spc="-5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FOFA</a:t>
            </a:r>
            <a:r>
              <a:rPr sz="18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ou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SWOT)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50" dirty="0">
                <a:latin typeface="Pfizer Diatype" panose="020B0604020202020204" charset="0"/>
                <a:cs typeface="Microsoft Sans Serif"/>
              </a:rPr>
              <a:t>é</a:t>
            </a:r>
            <a:r>
              <a:rPr lang="pt-BR" sz="18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 err="1">
                <a:latin typeface="Pfizer Diatype" panose="020B0604020202020204" charset="0"/>
                <a:cs typeface="Microsoft Sans Serif"/>
              </a:rPr>
              <a:t>utilizada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para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avaliar o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contexto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interno</a:t>
            </a:r>
            <a:r>
              <a:rPr sz="1800" spc="-6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externo</a:t>
            </a:r>
            <a:r>
              <a:rPr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em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todas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as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fases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das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AVAQ.</a:t>
            </a:r>
            <a:endParaRPr sz="1800" dirty="0">
              <a:latin typeface="Pfizer Diatype" panose="020B0604020202020204" charset="0"/>
              <a:cs typeface="Microsoft Sans Serif"/>
            </a:endParaRPr>
          </a:p>
        </p:txBody>
      </p:sp>
      <p:pic>
        <p:nvPicPr>
          <p:cNvPr id="12" name="Imagem 11" descr="Diagrama, Linha do tempo&#10;&#10;O conteúdo gerado por IA pode estar incorreto.">
            <a:extLst>
              <a:ext uri="{FF2B5EF4-FFF2-40B4-BE49-F238E27FC236}">
                <a16:creationId xmlns:a16="http://schemas.microsoft.com/office/drawing/2014/main" id="{94528A54-AD84-D24D-3A2E-FB67E53EFA9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11388"/>
          <a:stretch>
            <a:fillRect/>
          </a:stretch>
        </p:blipFill>
        <p:spPr>
          <a:xfrm>
            <a:off x="3689930" y="1606078"/>
            <a:ext cx="5301343" cy="4420560"/>
          </a:xfrm>
          <a:prstGeom prst="rect">
            <a:avLst/>
          </a:prstGeom>
        </p:spPr>
      </p:pic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D177E196-884C-6907-9FB3-8B384990252C}"/>
              </a:ext>
            </a:extLst>
          </p:cNvPr>
          <p:cNvSpPr/>
          <p:nvPr/>
        </p:nvSpPr>
        <p:spPr>
          <a:xfrm>
            <a:off x="892626" y="2060669"/>
            <a:ext cx="3117742" cy="1220255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dirty="0">
                <a:latin typeface="Pfizer Diatype" panose="020B0604020202020204" charset="0"/>
              </a:rPr>
              <a:t>equipes de saúde com processos de trabalho bem organizados que permitem o registro da dose em tempo real.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F2DD798F-3F48-689A-B81B-7534907061D5}"/>
              </a:ext>
            </a:extLst>
          </p:cNvPr>
          <p:cNvSpPr/>
          <p:nvPr/>
        </p:nvSpPr>
        <p:spPr>
          <a:xfrm>
            <a:off x="892626" y="4450557"/>
            <a:ext cx="3117742" cy="1307985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dirty="0">
                <a:latin typeface="Pfizer Diatype" panose="020B0604020202020204" charset="0"/>
              </a:rPr>
              <a:t>universidades que podem disponibilizar seus alunos de enfermagem para ajudar nas atividades de prevenção e promoção da saúde</a:t>
            </a: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500E3C05-C2B0-F763-8536-113A62E97261}"/>
              </a:ext>
            </a:extLst>
          </p:cNvPr>
          <p:cNvSpPr/>
          <p:nvPr/>
        </p:nvSpPr>
        <p:spPr>
          <a:xfrm>
            <a:off x="8670835" y="2060668"/>
            <a:ext cx="3117742" cy="1220255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dirty="0">
                <a:latin typeface="Pfizer Diatype" panose="020B0604020202020204" charset="0"/>
              </a:rPr>
              <a:t>poucos profissionais capacitados para atuarem nas salas de vacina.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ADD4B2BA-26BA-B781-718D-A01878EF2453}"/>
              </a:ext>
            </a:extLst>
          </p:cNvPr>
          <p:cNvSpPr/>
          <p:nvPr/>
        </p:nvSpPr>
        <p:spPr>
          <a:xfrm>
            <a:off x="8670835" y="4287884"/>
            <a:ext cx="3117742" cy="1220255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dirty="0">
                <a:latin typeface="Pfizer Diatype" panose="020B0604020202020204" charset="0"/>
              </a:rPr>
              <a:t>quedas constantes de energia nas salas de vacina e desastres naturais como enchentes e estiagem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72661ED-3A25-2381-111A-EFA1CEA9BBA1}"/>
              </a:ext>
            </a:extLst>
          </p:cNvPr>
          <p:cNvSpPr txBox="1"/>
          <p:nvPr/>
        </p:nvSpPr>
        <p:spPr>
          <a:xfrm>
            <a:off x="1493345" y="6502084"/>
            <a:ext cx="781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  <a:p>
            <a:r>
              <a:rPr lang="pt-BR" sz="600" dirty="0"/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FC4CF34-B202-3A09-0ABE-1683F7B5626E}"/>
              </a:ext>
            </a:extLst>
          </p:cNvPr>
          <p:cNvSpPr txBox="1"/>
          <p:nvPr/>
        </p:nvSpPr>
        <p:spPr>
          <a:xfrm>
            <a:off x="4165654" y="5928724"/>
            <a:ext cx="4349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dirty="0">
                <a:latin typeface="Pfizer Diatype" panose="020B0604020202020204" charset="0"/>
              </a:rPr>
              <a:t>Adaptado </a:t>
            </a:r>
            <a:r>
              <a:rPr lang="pt-BR" sz="600" dirty="0" err="1">
                <a:latin typeface="Pfizer Diatype" panose="020B0604020202020204" charset="0"/>
              </a:rPr>
              <a:t>de:BRASIL</a:t>
            </a:r>
            <a:r>
              <a:rPr lang="pt-BR" sz="600" dirty="0">
                <a:latin typeface="Pfizer Diatype" panose="020B0604020202020204" charset="0"/>
              </a:rPr>
              <a:t>. Ministério da Saúde. Manual de microplanejamento para atividades de vacinação: municípios e UBS. Brasília: Ministério da Saúde, 2025. Disponível em: &lt;https://www.gov.br/</a:t>
            </a:r>
            <a:r>
              <a:rPr lang="pt-BR" sz="600" dirty="0" err="1">
                <a:latin typeface="Pfizer Diatype" panose="020B0604020202020204" charset="0"/>
              </a:rPr>
              <a:t>saude</a:t>
            </a:r>
            <a:r>
              <a:rPr lang="pt-BR" sz="600" dirty="0">
                <a:latin typeface="Pfizer Diatype" panose="020B0604020202020204" charset="0"/>
              </a:rPr>
              <a:t>/</a:t>
            </a:r>
            <a:r>
              <a:rPr lang="pt-BR" sz="600" dirty="0" err="1">
                <a:latin typeface="Pfizer Diatype" panose="020B0604020202020204" charset="0"/>
              </a:rPr>
              <a:t>pt-br</a:t>
            </a:r>
            <a:r>
              <a:rPr lang="pt-BR" sz="600" dirty="0">
                <a:latin typeface="Pfizer Diatype" panose="020B0604020202020204" charset="0"/>
              </a:rPr>
              <a:t>/centrais-de-</a:t>
            </a:r>
            <a:r>
              <a:rPr lang="pt-BR" sz="600" dirty="0" err="1">
                <a:latin typeface="Pfizer Diatype" panose="020B0604020202020204" charset="0"/>
              </a:rPr>
              <a:t>conteudo</a:t>
            </a:r>
            <a:r>
              <a:rPr lang="pt-BR" sz="600" dirty="0">
                <a:latin typeface="Pfizer Diatype" panose="020B0604020202020204" charset="0"/>
              </a:rPr>
              <a:t>/</a:t>
            </a:r>
            <a:r>
              <a:rPr lang="pt-BR" sz="600" dirty="0" err="1">
                <a:latin typeface="Pfizer Diatype" panose="020B0604020202020204" charset="0"/>
              </a:rPr>
              <a:t>publicacoes</a:t>
            </a:r>
            <a:r>
              <a:rPr lang="pt-BR" sz="600" dirty="0">
                <a:latin typeface="Pfizer Diatype" panose="020B0604020202020204" charset="0"/>
              </a:rPr>
              <a:t>/guias-e-manuais/2025/manual-de-microplanejamento-para-atividades-de-vacinacao-municipios-e-ubs.pdf/</a:t>
            </a:r>
            <a:r>
              <a:rPr lang="pt-BR" sz="600" dirty="0" err="1">
                <a:latin typeface="Pfizer Diatype" panose="020B0604020202020204" charset="0"/>
              </a:rPr>
              <a:t>view</a:t>
            </a:r>
            <a:r>
              <a:rPr lang="pt-BR" sz="600" dirty="0">
                <a:latin typeface="Pfizer Diatype" panose="020B0604020202020204" charset="0"/>
              </a:rPr>
              <a:t>&gt;. Acesso em: 6 jan. 2026.  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92A0B64-73F4-3ED8-3CC4-2692F996F71A}"/>
              </a:ext>
            </a:extLst>
          </p:cNvPr>
          <p:cNvSpPr txBox="1"/>
          <p:nvPr/>
        </p:nvSpPr>
        <p:spPr>
          <a:xfrm>
            <a:off x="358511" y="6216574"/>
            <a:ext cx="39360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1" dirty="0">
                <a:latin typeface="Microsoft Sans Serif"/>
                <a:cs typeface="Microsoft Sans Serif"/>
              </a:rPr>
              <a:t>AVAQ: </a:t>
            </a:r>
            <a:r>
              <a:rPr lang="pt-BR" sz="800" dirty="0"/>
              <a:t>atividades de vacinação de alta qualidade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D3105B1-3126-0788-450C-022DB8E31F5F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209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build="allAtOnce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B47ED-6100-6E5F-7C91-885EB0B8A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8353325-01BC-0FFF-92E9-C61C3EC19A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96A1495-9656-792C-79B8-426ECCB5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26" y="131898"/>
            <a:ext cx="8008432" cy="405454"/>
          </a:xfrm>
        </p:spPr>
        <p:txBody>
          <a:bodyPr/>
          <a:lstStyle/>
          <a:p>
            <a:r>
              <a:rPr lang="pt-BR" sz="2800" dirty="0"/>
              <a:t>ESTRATÉGIAS E AÇÕES DE VACINAÇÃO¹</a:t>
            </a:r>
            <a:br>
              <a:rPr lang="pt-BR" sz="2800" dirty="0"/>
            </a:br>
            <a:endParaRPr lang="pt-BR" sz="2800" dirty="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9B12592-84F0-A9ED-3223-19F26864368A}"/>
              </a:ext>
            </a:extLst>
          </p:cNvPr>
          <p:cNvSpPr/>
          <p:nvPr/>
        </p:nvSpPr>
        <p:spPr>
          <a:xfrm>
            <a:off x="253826" y="1328051"/>
            <a:ext cx="4691743" cy="1480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 sz="1800" dirty="0">
              <a:latin typeface="Pfizer Diatype" panose="020B0604020202020204" charset="0"/>
            </a:endParaRPr>
          </a:p>
          <a:p>
            <a:r>
              <a:rPr lang="pt-BR" sz="1800" dirty="0">
                <a:latin typeface="Pfizer Diatype" panose="020B0604020202020204" charset="0"/>
              </a:rPr>
              <a:t>Oferta de vacinação nos serviços de saúde, em postos fixos (salas de vacina/UBS), durante a rotina e ações de intensificação.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5A68676-93BA-C6FB-FE22-74335AB10D68}"/>
              </a:ext>
            </a:extLst>
          </p:cNvPr>
          <p:cNvSpPr/>
          <p:nvPr/>
        </p:nvSpPr>
        <p:spPr>
          <a:xfrm>
            <a:off x="1004971" y="957940"/>
            <a:ext cx="2960884" cy="52251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>
                <a:solidFill>
                  <a:schemeClr val="bg1"/>
                </a:solidFill>
                <a:latin typeface="Pfizer Diatype" panose="020B0604020202020204" charset="0"/>
              </a:rPr>
              <a:t>Intramuros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85E486C-8E7A-9578-84F0-9A1502671564}"/>
              </a:ext>
            </a:extLst>
          </p:cNvPr>
          <p:cNvSpPr/>
          <p:nvPr/>
        </p:nvSpPr>
        <p:spPr>
          <a:xfrm>
            <a:off x="6676368" y="1382467"/>
            <a:ext cx="4691743" cy="1480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 sz="1800" dirty="0">
              <a:latin typeface="Pfizer Diatype" panose="020B0604020202020204" charset="0"/>
            </a:endParaRPr>
          </a:p>
          <a:p>
            <a:r>
              <a:rPr lang="pt-BR" sz="1800" dirty="0">
                <a:latin typeface="Pfizer Diatype" panose="020B0604020202020204" charset="0"/>
              </a:rPr>
              <a:t>Oferta de vacinação fora das unidades de saúde, ampliando o acesso da população em espaços estratégicos do território.</a:t>
            </a:r>
          </a:p>
          <a:p>
            <a:endParaRPr lang="pt-BR" sz="1800" dirty="0">
              <a:latin typeface="Pfizer Diatype" panose="020B0604020202020204" charset="0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40AA9B5-E047-D060-D159-4817D826D8ED}"/>
              </a:ext>
            </a:extLst>
          </p:cNvPr>
          <p:cNvSpPr/>
          <p:nvPr/>
        </p:nvSpPr>
        <p:spPr>
          <a:xfrm>
            <a:off x="7851489" y="1062357"/>
            <a:ext cx="2383971" cy="52251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>
                <a:solidFill>
                  <a:schemeClr val="bg1"/>
                </a:solidFill>
                <a:latin typeface="Pfizer Diatype" panose="020B0604020202020204" charset="0"/>
              </a:rPr>
              <a:t>Extramuros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BFE16C1-EF90-B3CA-B89A-23FDD5ED648D}"/>
              </a:ext>
            </a:extLst>
          </p:cNvPr>
          <p:cNvSpPr/>
          <p:nvPr/>
        </p:nvSpPr>
        <p:spPr>
          <a:xfrm>
            <a:off x="531422" y="3352801"/>
            <a:ext cx="3907982" cy="81642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sz="1600" dirty="0">
              <a:latin typeface="Pfizer Diatype" panose="020B0604020202020204" charset="0"/>
            </a:endParaRPr>
          </a:p>
          <a:p>
            <a:pPr algn="just"/>
            <a:endParaRPr lang="pt-BR" sz="1600" dirty="0">
              <a:latin typeface="Pfizer Diatype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Pfizer Diatype" panose="020B0604020202020204" charset="0"/>
              </a:rPr>
              <a:t>Rotina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Pfizer Diatype" panose="020B0604020202020204" charset="0"/>
              </a:rPr>
              <a:t>Intensificação e campanhas</a:t>
            </a:r>
            <a:endParaRPr lang="pt-BR" sz="1600" dirty="0">
              <a:latin typeface="Pfizer Diatype" panose="020B0604020202020204" charset="0"/>
            </a:endParaRPr>
          </a:p>
          <a:p>
            <a:pPr algn="just"/>
            <a:endParaRPr lang="pt-BR" sz="1600" dirty="0">
              <a:latin typeface="Pfizer Diatype" panose="020B0604020202020204" charset="0"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AF0FE5D5-DDCF-40F1-6112-0C35FDA98294}"/>
              </a:ext>
            </a:extLst>
          </p:cNvPr>
          <p:cNvSpPr/>
          <p:nvPr/>
        </p:nvSpPr>
        <p:spPr>
          <a:xfrm>
            <a:off x="7089483" y="3298385"/>
            <a:ext cx="3907982" cy="1349815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sz="1600" dirty="0">
              <a:latin typeface="Pfizer Diatype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b="1" dirty="0">
                <a:latin typeface="Pfizer Diatype" panose="020B0604020202020204" charset="0"/>
              </a:rPr>
              <a:t>Intensificação extramuros</a:t>
            </a:r>
            <a:endParaRPr lang="pt-BR" sz="1600" dirty="0">
              <a:latin typeface="Pfizer Diatype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b="1" dirty="0">
                <a:latin typeface="Pfizer Diatype" panose="020B0604020202020204" charset="0"/>
              </a:rPr>
              <a:t>Visitas domiciliares</a:t>
            </a:r>
            <a:endParaRPr lang="pt-BR" sz="1600" dirty="0">
              <a:latin typeface="Pfizer Diatype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b="1" dirty="0">
                <a:latin typeface="Pfizer Diatype" panose="020B0604020202020204" charset="0"/>
              </a:rPr>
              <a:t>Busca ativa de faltosos</a:t>
            </a:r>
            <a:endParaRPr lang="pt-BR" sz="1600" dirty="0">
              <a:latin typeface="Pfizer Diatype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b="1" dirty="0">
                <a:latin typeface="Pfizer Diatype" panose="020B0604020202020204" charset="0"/>
              </a:rPr>
              <a:t>Varredura documentada</a:t>
            </a:r>
            <a:endParaRPr lang="pt-BR" sz="1600" dirty="0">
              <a:latin typeface="Pfizer Diatype" panose="020B0604020202020204" charset="0"/>
            </a:endParaRP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0F8D4F28-5B7A-C2A6-7860-0B64A3C4035B}"/>
              </a:ext>
            </a:extLst>
          </p:cNvPr>
          <p:cNvSpPr/>
          <p:nvPr/>
        </p:nvSpPr>
        <p:spPr>
          <a:xfrm>
            <a:off x="8825759" y="2928069"/>
            <a:ext cx="435429" cy="320110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Baixo 20">
            <a:extLst>
              <a:ext uri="{FF2B5EF4-FFF2-40B4-BE49-F238E27FC236}">
                <a16:creationId xmlns:a16="http://schemas.microsoft.com/office/drawing/2014/main" id="{D8B57183-08B1-F092-2145-B5CBF2650980}"/>
              </a:ext>
            </a:extLst>
          </p:cNvPr>
          <p:cNvSpPr/>
          <p:nvPr/>
        </p:nvSpPr>
        <p:spPr>
          <a:xfrm>
            <a:off x="2159391" y="2884526"/>
            <a:ext cx="435429" cy="320110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9055390-7639-4C7B-291D-884A90F7B74D}"/>
              </a:ext>
            </a:extLst>
          </p:cNvPr>
          <p:cNvSpPr txBox="1"/>
          <p:nvPr/>
        </p:nvSpPr>
        <p:spPr>
          <a:xfrm>
            <a:off x="1493346" y="6502084"/>
            <a:ext cx="6358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  <a:p>
            <a:r>
              <a:rPr lang="pt-BR" sz="600" dirty="0"/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BF2A29-82E5-ED4E-DB47-30F8DBB6A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5430" b="15430"/>
          <a:stretch/>
        </p:blipFill>
        <p:spPr bwMode="auto">
          <a:xfrm>
            <a:off x="671423" y="4317393"/>
            <a:ext cx="3767981" cy="1736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AE12910-7C34-D8CD-967A-CE9B59DC2BDD}"/>
              </a:ext>
            </a:extLst>
          </p:cNvPr>
          <p:cNvSpPr txBox="1"/>
          <p:nvPr/>
        </p:nvSpPr>
        <p:spPr>
          <a:xfrm>
            <a:off x="818984" y="6063862"/>
            <a:ext cx="35516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dirty="0"/>
              <a:t>Fonte: https://www.pmvc.ba.gov.br/secretaria-municipal-de-saude-vai-ofertar-vacinas-e-outros-servicos-a-comunidade-durante-53a-exposicao-agropecuaria/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EAEF552-47C0-0739-6C38-9B1EF33C9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950" r="5950"/>
          <a:stretch/>
        </p:blipFill>
        <p:spPr bwMode="auto">
          <a:xfrm>
            <a:off x="8020763" y="4728561"/>
            <a:ext cx="2418071" cy="1612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0D87C5B-F8E5-4527-A72D-F94574943E97}"/>
              </a:ext>
            </a:extLst>
          </p:cNvPr>
          <p:cNvSpPr txBox="1"/>
          <p:nvPr/>
        </p:nvSpPr>
        <p:spPr>
          <a:xfrm>
            <a:off x="8132359" y="6330312"/>
            <a:ext cx="2347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dirty="0"/>
              <a:t>Fonte: https://www.fortaleza.ce.gov.br/noticias/profissionais-da-saude-sao-vacinados-contra-a-covid-19-no-centro-de-eventos-do-ceara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711D86E-4E07-D953-9F8A-E017E0CD6A22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84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C5741-13A2-8C2D-99AF-75624FE57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99E665E-1F84-C39F-55C3-68333494BC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7809610E-F4E8-0ED2-E127-6E3306651F33}"/>
              </a:ext>
            </a:extLst>
          </p:cNvPr>
          <p:cNvSpPr txBox="1">
            <a:spLocks/>
          </p:cNvSpPr>
          <p:nvPr/>
        </p:nvSpPr>
        <p:spPr>
          <a:xfrm>
            <a:off x="687871" y="200161"/>
            <a:ext cx="11090472" cy="4737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9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dirty="0"/>
              <a:t>ETAPA</a:t>
            </a:r>
            <a:r>
              <a:rPr lang="pt-BR" spc="-55" dirty="0"/>
              <a:t> </a:t>
            </a:r>
            <a:r>
              <a:rPr lang="pt-BR" dirty="0"/>
              <a:t>2</a:t>
            </a:r>
            <a:r>
              <a:rPr lang="pt-BR" spc="-45" dirty="0"/>
              <a:t> </a:t>
            </a:r>
            <a:r>
              <a:rPr lang="pt-BR" dirty="0"/>
              <a:t>–</a:t>
            </a:r>
            <a:r>
              <a:rPr lang="pt-BR" spc="-60" dirty="0"/>
              <a:t> </a:t>
            </a:r>
            <a:r>
              <a:rPr lang="pt-BR" dirty="0"/>
              <a:t>Planejamento</a:t>
            </a:r>
            <a:r>
              <a:rPr lang="pt-BR" spc="-30" dirty="0"/>
              <a:t> </a:t>
            </a:r>
            <a:r>
              <a:rPr lang="pt-BR" dirty="0"/>
              <a:t>e</a:t>
            </a:r>
            <a:r>
              <a:rPr lang="pt-BR" spc="-55" dirty="0"/>
              <a:t> </a:t>
            </a:r>
            <a:r>
              <a:rPr lang="pt-BR" dirty="0"/>
              <a:t>Programação:</a:t>
            </a:r>
            <a:r>
              <a:rPr lang="pt-BR" spc="-40" dirty="0"/>
              <a:t> </a:t>
            </a:r>
            <a:r>
              <a:rPr lang="pt-BR" dirty="0"/>
              <a:t>incluindo</a:t>
            </a:r>
            <a:r>
              <a:rPr lang="pt-BR" spc="-45" dirty="0"/>
              <a:t> </a:t>
            </a:r>
            <a:r>
              <a:rPr lang="pt-BR" dirty="0">
                <a:solidFill>
                  <a:srgbClr val="0000CA"/>
                </a:solidFill>
              </a:rPr>
              <a:t>os </a:t>
            </a:r>
            <a:r>
              <a:rPr lang="pt-BR" spc="-10" dirty="0">
                <a:solidFill>
                  <a:srgbClr val="0000CA"/>
                </a:solidFill>
              </a:rPr>
              <a:t>ESAVI¹</a:t>
            </a:r>
          </a:p>
        </p:txBody>
      </p:sp>
      <p:pic>
        <p:nvPicPr>
          <p:cNvPr id="5" name="object 16">
            <a:extLst>
              <a:ext uri="{FF2B5EF4-FFF2-40B4-BE49-F238E27FC236}">
                <a16:creationId xmlns:a16="http://schemas.microsoft.com/office/drawing/2014/main" id="{82BC9CA1-0039-ECB4-88E5-8113502AE9DF}"/>
              </a:ext>
            </a:extLst>
          </p:cNvPr>
          <p:cNvPicPr/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7903" y="1807384"/>
            <a:ext cx="1079935" cy="968148"/>
          </a:xfrm>
          <a:prstGeom prst="rect">
            <a:avLst/>
          </a:prstGeom>
        </p:spPr>
      </p:pic>
      <p:sp>
        <p:nvSpPr>
          <p:cNvPr id="6" name="object 17">
            <a:extLst>
              <a:ext uri="{FF2B5EF4-FFF2-40B4-BE49-F238E27FC236}">
                <a16:creationId xmlns:a16="http://schemas.microsoft.com/office/drawing/2014/main" id="{90E8B038-343C-D792-D449-04779CF65FF8}"/>
              </a:ext>
            </a:extLst>
          </p:cNvPr>
          <p:cNvSpPr txBox="1"/>
          <p:nvPr/>
        </p:nvSpPr>
        <p:spPr>
          <a:xfrm>
            <a:off x="1001289" y="1136510"/>
            <a:ext cx="4811682" cy="35958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341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Pfizer Diatype" panose="020B0604020202020204" charset="0"/>
                <a:cs typeface="Microsoft Sans Serif"/>
              </a:rPr>
              <a:t>Planejamento</a:t>
            </a:r>
            <a:r>
              <a:rPr sz="1800" spc="-5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estratégico:</a:t>
            </a:r>
            <a:r>
              <a:rPr sz="18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O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que</a:t>
            </a:r>
            <a:r>
              <a:rPr sz="18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são</a:t>
            </a:r>
            <a:r>
              <a:rPr sz="18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ESAVI?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61341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Pfizer Diatype" panose="020B0604020202020204" charset="0"/>
                <a:cs typeface="Microsoft Sans Serif"/>
              </a:rPr>
              <a:t>Eventos</a:t>
            </a:r>
            <a:r>
              <a:rPr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Supostamente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Atribuídos</a:t>
            </a:r>
            <a:r>
              <a:rPr sz="18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à</a:t>
            </a:r>
            <a:r>
              <a:rPr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Vacinação</a:t>
            </a:r>
            <a:r>
              <a:rPr sz="18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ou</a:t>
            </a:r>
            <a:r>
              <a:rPr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Imunização: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600" dirty="0">
              <a:latin typeface="Pfizer Diatype" panose="020B0604020202020204" charset="0"/>
              <a:cs typeface="Microsoft Sans Serif"/>
            </a:endParaRPr>
          </a:p>
          <a:p>
            <a:pPr marL="899160" indent="-285750">
              <a:lnSpc>
                <a:spcPct val="100000"/>
              </a:lnSpc>
              <a:buFont typeface="Wingdings"/>
              <a:buChar char=""/>
              <a:tabLst>
                <a:tab pos="89916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Qualquer</a:t>
            </a:r>
            <a:r>
              <a:rPr sz="18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evento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indesejado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de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 err="1">
                <a:latin typeface="Pfizer Diatype" panose="020B0604020202020204" charset="0"/>
                <a:cs typeface="Microsoft Sans Serif"/>
              </a:rPr>
              <a:t>saúde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após a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 vacinação.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899160" indent="-285750">
              <a:lnSpc>
                <a:spcPct val="100000"/>
              </a:lnSpc>
              <a:buFont typeface="Wingdings"/>
              <a:buChar char=""/>
              <a:tabLst>
                <a:tab pos="89916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Nem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sempre</a:t>
            </a:r>
            <a:r>
              <a:rPr sz="18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tem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relação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causal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com</a:t>
            </a:r>
            <a:r>
              <a:rPr sz="1800" spc="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vacina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1356360" lvl="1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356995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pode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ser:</a:t>
            </a:r>
            <a:r>
              <a:rPr sz="1800" spc="-5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coincidência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temporal.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1356360" lvl="1" indent="-28575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135636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Pode</a:t>
            </a:r>
            <a:r>
              <a:rPr sz="18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ser:</a:t>
            </a:r>
            <a:r>
              <a:rPr sz="18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sinal,</a:t>
            </a:r>
            <a:r>
              <a:rPr sz="18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sintoma,</a:t>
            </a:r>
            <a:r>
              <a:rPr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alteração</a:t>
            </a:r>
            <a:r>
              <a:rPr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laboratorial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ou</a:t>
            </a:r>
            <a:r>
              <a:rPr sz="1800" spc="-5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doença.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800" dirty="0">
              <a:latin typeface="Pfizer Diatype" panose="020B0604020202020204" charset="0"/>
              <a:cs typeface="Microsoft Sans Serif"/>
            </a:endParaRPr>
          </a:p>
        </p:txBody>
      </p:sp>
      <p:pic>
        <p:nvPicPr>
          <p:cNvPr id="7" name="object 18">
            <a:extLst>
              <a:ext uri="{FF2B5EF4-FFF2-40B4-BE49-F238E27FC236}">
                <a16:creationId xmlns:a16="http://schemas.microsoft.com/office/drawing/2014/main" id="{57603009-4215-EEFD-6B11-BFE4E7885CEB}"/>
              </a:ext>
            </a:extLst>
          </p:cNvPr>
          <p:cNvPicPr/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6357" y="1920359"/>
            <a:ext cx="940308" cy="79705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F352D5C-C38B-8782-51FE-A33C5E622243}"/>
              </a:ext>
            </a:extLst>
          </p:cNvPr>
          <p:cNvSpPr txBox="1"/>
          <p:nvPr/>
        </p:nvSpPr>
        <p:spPr>
          <a:xfrm>
            <a:off x="1493345" y="6502084"/>
            <a:ext cx="781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  <a:p>
            <a:r>
              <a:rPr lang="pt-BR" sz="600" dirty="0"/>
              <a:t>.</a:t>
            </a:r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784679D3-6A52-5C1F-8D45-C0910331DA66}"/>
              </a:ext>
            </a:extLst>
          </p:cNvPr>
          <p:cNvSpPr txBox="1"/>
          <p:nvPr/>
        </p:nvSpPr>
        <p:spPr>
          <a:xfrm>
            <a:off x="7872297" y="1189089"/>
            <a:ext cx="4208924" cy="22595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Pfizer Diatype" panose="020B0604020202020204" charset="0"/>
                <a:cs typeface="Microsoft Sans Serif"/>
              </a:rPr>
              <a:t>Considera-</a:t>
            </a:r>
            <a:r>
              <a:rPr sz="1800" b="1" dirty="0">
                <a:latin typeface="Pfizer Diatype" panose="020B0604020202020204" charset="0"/>
                <a:cs typeface="Microsoft Sans Serif"/>
              </a:rPr>
              <a:t>se</a:t>
            </a:r>
            <a:r>
              <a:rPr sz="1800" b="1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latin typeface="Pfizer Diatype" panose="020B0604020202020204" charset="0"/>
                <a:cs typeface="Microsoft Sans Serif"/>
              </a:rPr>
              <a:t>ESAVI</a:t>
            </a:r>
            <a:r>
              <a:rPr sz="1800" b="1" spc="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latin typeface="Pfizer Diatype" panose="020B0604020202020204" charset="0"/>
                <a:cs typeface="Microsoft Sans Serif"/>
              </a:rPr>
              <a:t>grave</a:t>
            </a:r>
            <a:r>
              <a:rPr sz="1800" b="1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spc="-10" dirty="0" err="1">
                <a:latin typeface="Pfizer Diatype" panose="020B0604020202020204" charset="0"/>
                <a:cs typeface="Microsoft Sans Serif"/>
              </a:rPr>
              <a:t>quando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: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63525" algn="l"/>
              </a:tabLst>
            </a:pPr>
            <a:r>
              <a:rPr sz="1600" dirty="0">
                <a:latin typeface="Pfizer Diatype" panose="020B0604020202020204" charset="0"/>
                <a:cs typeface="Microsoft Sans Serif"/>
              </a:rPr>
              <a:t>Requer</a:t>
            </a:r>
            <a:r>
              <a:rPr sz="1600" spc="-5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hospitalização</a:t>
            </a:r>
            <a:r>
              <a:rPr sz="16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ou</a:t>
            </a:r>
            <a:r>
              <a:rPr sz="1600" spc="-6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prolonga</a:t>
            </a:r>
            <a:r>
              <a:rPr sz="16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 err="1">
                <a:latin typeface="Pfizer Diatype" panose="020B0604020202020204" charset="0"/>
                <a:cs typeface="Microsoft Sans Serif"/>
              </a:rPr>
              <a:t>internação</a:t>
            </a:r>
            <a:r>
              <a:rPr sz="16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 err="1">
                <a:latin typeface="Pfizer Diatype" panose="020B0604020202020204" charset="0"/>
                <a:cs typeface="Microsoft Sans Serif"/>
              </a:rPr>
              <a:t>existente</a:t>
            </a:r>
            <a:r>
              <a:rPr lang="pt-BR" sz="1600" spc="-10" dirty="0">
                <a:latin typeface="Pfizer Diatype" panose="020B0604020202020204" charset="0"/>
                <a:cs typeface="Microsoft Sans Serif"/>
              </a:rPr>
              <a:t>;</a:t>
            </a:r>
          </a:p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63525" algn="l"/>
              </a:tabLst>
            </a:pPr>
            <a:r>
              <a:rPr sz="1600" dirty="0">
                <a:latin typeface="Pfizer Diatype" panose="020B0604020202020204" charset="0"/>
                <a:cs typeface="Microsoft Sans Serif"/>
              </a:rPr>
              <a:t>Causa</a:t>
            </a:r>
            <a:r>
              <a:rPr sz="1600" spc="-5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disfunção</a:t>
            </a:r>
            <a:r>
              <a:rPr sz="16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>
                <a:latin typeface="Pfizer Diatype" panose="020B0604020202020204" charset="0"/>
                <a:cs typeface="Microsoft Sans Serif"/>
              </a:rPr>
              <a:t>significativa</a:t>
            </a:r>
            <a:r>
              <a:rPr sz="16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ou</a:t>
            </a:r>
            <a:r>
              <a:rPr sz="16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 err="1">
                <a:latin typeface="Pfizer Diatype" panose="020B0604020202020204" charset="0"/>
                <a:cs typeface="Microsoft Sans Serif"/>
              </a:rPr>
              <a:t>incapacidade</a:t>
            </a:r>
            <a:r>
              <a:rPr sz="16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 err="1">
                <a:latin typeface="Pfizer Diatype" panose="020B0604020202020204" charset="0"/>
                <a:cs typeface="Microsoft Sans Serif"/>
              </a:rPr>
              <a:t>permanente</a:t>
            </a:r>
            <a:r>
              <a:rPr lang="pt-BR" sz="1600" spc="-10" dirty="0">
                <a:latin typeface="Pfizer Diatype" panose="020B0604020202020204" charset="0"/>
                <a:cs typeface="Microsoft Sans Serif"/>
              </a:rPr>
              <a:t>;</a:t>
            </a:r>
            <a:endParaRPr sz="16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9554" algn="l"/>
              </a:tabLst>
            </a:pPr>
            <a:r>
              <a:rPr sz="1600" dirty="0">
                <a:latin typeface="Pfizer Diatype" panose="020B0604020202020204" charset="0"/>
                <a:cs typeface="Microsoft Sans Serif"/>
              </a:rPr>
              <a:t>Representa</a:t>
            </a:r>
            <a:r>
              <a:rPr sz="16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risco</a:t>
            </a:r>
            <a:r>
              <a:rPr sz="16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iminente</a:t>
            </a:r>
            <a:r>
              <a:rPr sz="16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de</a:t>
            </a:r>
            <a:r>
              <a:rPr sz="16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 err="1">
                <a:latin typeface="Pfizer Diatype" panose="020B0604020202020204" charset="0"/>
                <a:cs typeface="Microsoft Sans Serif"/>
              </a:rPr>
              <a:t>morte</a:t>
            </a:r>
            <a:r>
              <a:rPr lang="pt-BR" sz="1600" spc="-10" dirty="0">
                <a:latin typeface="Pfizer Diatype" panose="020B0604020202020204" charset="0"/>
                <a:cs typeface="Microsoft Sans Serif"/>
              </a:rPr>
              <a:t>;</a:t>
            </a:r>
            <a:endParaRPr sz="16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63525" algn="l"/>
              </a:tabLst>
            </a:pPr>
            <a:r>
              <a:rPr sz="1600" dirty="0">
                <a:latin typeface="Pfizer Diatype" panose="020B0604020202020204" charset="0"/>
                <a:cs typeface="Microsoft Sans Serif"/>
              </a:rPr>
              <a:t>Provoca</a:t>
            </a:r>
            <a:r>
              <a:rPr sz="16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anomalia</a:t>
            </a:r>
            <a:r>
              <a:rPr sz="16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congênita,</a:t>
            </a:r>
            <a:r>
              <a:rPr sz="16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abortamento</a:t>
            </a:r>
            <a:r>
              <a:rPr sz="16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ou</a:t>
            </a:r>
            <a:r>
              <a:rPr sz="1600" spc="-5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 err="1">
                <a:latin typeface="Pfizer Diatype" panose="020B0604020202020204" charset="0"/>
                <a:cs typeface="Microsoft Sans Serif"/>
              </a:rPr>
              <a:t>óbito</a:t>
            </a:r>
            <a:r>
              <a:rPr sz="16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>
                <a:latin typeface="Pfizer Diatype" panose="020B0604020202020204" charset="0"/>
                <a:cs typeface="Microsoft Sans Serif"/>
              </a:rPr>
              <a:t>fetal</a:t>
            </a:r>
            <a:r>
              <a:rPr lang="pt-BR" sz="1600" spc="-10" dirty="0">
                <a:latin typeface="Pfizer Diatype" panose="020B0604020202020204" charset="0"/>
                <a:cs typeface="Microsoft Sans Serif"/>
              </a:rPr>
              <a:t>;</a:t>
            </a:r>
            <a:endParaRPr sz="16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63525" algn="l"/>
              </a:tabLst>
            </a:pPr>
            <a:r>
              <a:rPr sz="1600" dirty="0">
                <a:latin typeface="Pfizer Diatype" panose="020B0604020202020204" charset="0"/>
                <a:cs typeface="Microsoft Sans Serif"/>
              </a:rPr>
              <a:t>Resulta</a:t>
            </a:r>
            <a:r>
              <a:rPr sz="16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em</a:t>
            </a:r>
            <a:r>
              <a:rPr sz="16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spc="-20" dirty="0">
                <a:latin typeface="Pfizer Diatype" panose="020B0604020202020204" charset="0"/>
                <a:cs typeface="Microsoft Sans Serif"/>
              </a:rPr>
              <a:t>óbito</a:t>
            </a:r>
            <a:endParaRPr sz="1600" dirty="0">
              <a:latin typeface="Pfizer Diatype" panose="020B0604020202020204" charset="0"/>
              <a:cs typeface="Microsoft Sans Serif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311B2FD-6FF1-CD5B-FBF5-B484A512B17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1698" y="4939324"/>
            <a:ext cx="707807" cy="7078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F649E4-1E88-D33E-83C0-5A72D4EDFB3B}"/>
              </a:ext>
            </a:extLst>
          </p:cNvPr>
          <p:cNvSpPr txBox="1"/>
          <p:nvPr/>
        </p:nvSpPr>
        <p:spPr>
          <a:xfrm>
            <a:off x="1352759" y="4534992"/>
            <a:ext cx="46058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050"/>
              </a:spcBef>
            </a:pPr>
            <a:endParaRPr lang="pt-BR" sz="1600" dirty="0">
              <a:latin typeface="Pfizer Diatype" panose="020B0604020202020204" charset="0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lang="pt-BR" sz="1600" dirty="0">
                <a:latin typeface="Pfizer Diatype" panose="020B0604020202020204" charset="0"/>
                <a:cs typeface="Microsoft Sans Serif"/>
              </a:rPr>
              <a:t>É</a:t>
            </a:r>
            <a:r>
              <a:rPr lang="pt-BR" sz="16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necessidade</a:t>
            </a:r>
            <a:r>
              <a:rPr lang="pt-BR" sz="16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avaliar</a:t>
            </a:r>
            <a:r>
              <a:rPr lang="pt-BR" sz="16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spc="-25" dirty="0">
                <a:latin typeface="Pfizer Diatype" panose="020B0604020202020204" charset="0"/>
                <a:cs typeface="Microsoft Sans Serif"/>
              </a:rPr>
              <a:t>se:</a:t>
            </a:r>
            <a:endParaRPr lang="pt-BR" sz="16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98450" algn="l"/>
              </a:tabLst>
            </a:pPr>
            <a:r>
              <a:rPr lang="pt-BR" sz="1600" dirty="0">
                <a:latin typeface="Pfizer Diatype" panose="020B0604020202020204" charset="0"/>
                <a:cs typeface="Microsoft Sans Serif"/>
              </a:rPr>
              <a:t>O</a:t>
            </a:r>
            <a:r>
              <a:rPr lang="pt-BR" sz="16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evento</a:t>
            </a:r>
            <a:r>
              <a:rPr lang="pt-BR" sz="16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é</a:t>
            </a:r>
            <a:r>
              <a:rPr lang="pt-BR" sz="16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realmente</a:t>
            </a:r>
            <a:r>
              <a:rPr lang="pt-BR" sz="16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atribuível</a:t>
            </a:r>
            <a:r>
              <a:rPr lang="pt-BR" sz="16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ao</a:t>
            </a:r>
            <a:r>
              <a:rPr lang="pt-BR" sz="16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processo</a:t>
            </a:r>
            <a:r>
              <a:rPr lang="pt-BR" sz="16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6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spc="-10" dirty="0">
                <a:latin typeface="Pfizer Diatype" panose="020B0604020202020204" charset="0"/>
                <a:cs typeface="Microsoft Sans Serif"/>
              </a:rPr>
              <a:t>administração</a:t>
            </a:r>
            <a:r>
              <a:rPr lang="pt-BR" sz="16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da</a:t>
            </a:r>
            <a:r>
              <a:rPr lang="pt-BR" sz="16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spc="-10" dirty="0">
                <a:latin typeface="Pfizer Diatype" panose="020B0604020202020204" charset="0"/>
                <a:cs typeface="Microsoft Sans Serif"/>
              </a:rPr>
              <a:t>vacina;</a:t>
            </a:r>
            <a:endParaRPr lang="pt-BR" sz="16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lang="pt-BR" sz="1600" dirty="0">
                <a:latin typeface="Pfizer Diatype" panose="020B0604020202020204" charset="0"/>
                <a:cs typeface="Microsoft Sans Serif"/>
              </a:rPr>
              <a:t>O</a:t>
            </a:r>
            <a:r>
              <a:rPr lang="pt-BR" sz="16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evento</a:t>
            </a:r>
            <a:r>
              <a:rPr lang="pt-BR" sz="16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coincidente</a:t>
            </a:r>
            <a:r>
              <a:rPr lang="pt-BR" sz="16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ao</a:t>
            </a:r>
            <a:r>
              <a:rPr lang="pt-BR" sz="16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longo</a:t>
            </a:r>
            <a:r>
              <a:rPr lang="pt-BR" sz="16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do</a:t>
            </a:r>
            <a:r>
              <a:rPr lang="pt-BR" sz="16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spc="-10" dirty="0">
                <a:latin typeface="Pfizer Diatype" panose="020B0604020202020204" charset="0"/>
                <a:cs typeface="Microsoft Sans Serif"/>
              </a:rPr>
              <a:t>tempo.</a:t>
            </a:r>
            <a:endParaRPr lang="pt-BR" sz="1600" dirty="0"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648E937E-C0F6-600B-AD00-04F9CF0304FC}"/>
              </a:ext>
            </a:extLst>
          </p:cNvPr>
          <p:cNvSpPr txBox="1"/>
          <p:nvPr/>
        </p:nvSpPr>
        <p:spPr>
          <a:xfrm>
            <a:off x="7947535" y="4217036"/>
            <a:ext cx="4058448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Pfizer Diatype" panose="020B0604020202020204" charset="0"/>
                <a:cs typeface="Microsoft Sans Serif"/>
              </a:rPr>
              <a:t>Planejamento</a:t>
            </a:r>
            <a:r>
              <a:rPr sz="1600" spc="-8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 err="1">
                <a:latin typeface="Pfizer Diatype" panose="020B0604020202020204" charset="0"/>
                <a:cs typeface="Microsoft Sans Serif"/>
              </a:rPr>
              <a:t>estratégico</a:t>
            </a:r>
            <a:r>
              <a:rPr sz="1600" spc="-10" dirty="0">
                <a:latin typeface="Pfizer Diatype" panose="020B0604020202020204" charset="0"/>
                <a:cs typeface="Microsoft Sans Serif"/>
              </a:rPr>
              <a:t>:</a:t>
            </a:r>
            <a:endParaRPr sz="16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600" dirty="0">
                <a:latin typeface="Pfizer Diatype" panose="020B0604020202020204" charset="0"/>
                <a:cs typeface="Microsoft Sans Serif"/>
              </a:rPr>
              <a:t>Garantir</a:t>
            </a:r>
            <a:r>
              <a:rPr sz="16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comunicação </a:t>
            </a:r>
            <a:r>
              <a:rPr sz="1600" dirty="0" err="1">
                <a:latin typeface="Pfizer Diatype" panose="020B0604020202020204" charset="0"/>
                <a:cs typeface="Microsoft Sans Serif"/>
              </a:rPr>
              <a:t>segura</a:t>
            </a:r>
            <a:r>
              <a:rPr sz="16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e</a:t>
            </a:r>
            <a:r>
              <a:rPr lang="pt-BR" sz="16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 err="1">
                <a:latin typeface="Pfizer Diatype" panose="020B0604020202020204" charset="0"/>
                <a:cs typeface="Microsoft Sans Serif"/>
              </a:rPr>
              <a:t>transparente</a:t>
            </a:r>
            <a:r>
              <a:rPr sz="16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com</a:t>
            </a:r>
            <a:r>
              <a:rPr sz="16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a</a:t>
            </a:r>
            <a:r>
              <a:rPr sz="16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 err="1">
                <a:latin typeface="Pfizer Diatype" panose="020B0604020202020204" charset="0"/>
                <a:cs typeface="Microsoft Sans Serif"/>
              </a:rPr>
              <a:t>população</a:t>
            </a:r>
            <a:r>
              <a:rPr lang="pt-BR" sz="1600" spc="-10" dirty="0">
                <a:latin typeface="Pfizer Diatype" panose="020B0604020202020204" charset="0"/>
                <a:cs typeface="Microsoft Sans Serif"/>
              </a:rPr>
              <a:t>;</a:t>
            </a:r>
            <a:endParaRPr sz="1600" dirty="0">
              <a:latin typeface="Pfizer Diatype" panose="020B0604020202020204" charset="0"/>
              <a:cs typeface="Microsoft Sans Serif"/>
            </a:endParaRPr>
          </a:p>
          <a:p>
            <a:pPr marL="298450" indent="-285750" algn="just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600" dirty="0">
                <a:latin typeface="Pfizer Diatype" panose="020B0604020202020204" charset="0"/>
                <a:cs typeface="Microsoft Sans Serif"/>
              </a:rPr>
              <a:t>Fortalecer</a:t>
            </a:r>
            <a:r>
              <a:rPr sz="16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a</a:t>
            </a:r>
            <a:r>
              <a:rPr sz="16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confiança</a:t>
            </a:r>
            <a:r>
              <a:rPr sz="16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nas</a:t>
            </a:r>
            <a:r>
              <a:rPr sz="16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vacinas</a:t>
            </a:r>
            <a:r>
              <a:rPr sz="16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e</a:t>
            </a:r>
            <a:r>
              <a:rPr sz="16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na</a:t>
            </a:r>
            <a:r>
              <a:rPr sz="16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equipe</a:t>
            </a:r>
            <a:r>
              <a:rPr sz="16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>
                <a:latin typeface="Pfizer Diatype" panose="020B0604020202020204" charset="0"/>
                <a:cs typeface="Microsoft Sans Serif"/>
              </a:rPr>
              <a:t>local</a:t>
            </a:r>
            <a:r>
              <a:rPr lang="pt-BR" sz="1600" spc="-10" dirty="0">
                <a:latin typeface="Pfizer Diatype" panose="020B0604020202020204" charset="0"/>
                <a:cs typeface="Microsoft Sans Serif"/>
              </a:rPr>
              <a:t>;</a:t>
            </a:r>
            <a:endParaRPr sz="16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600" dirty="0">
                <a:latin typeface="Pfizer Diatype" panose="020B0604020202020204" charset="0"/>
                <a:cs typeface="Microsoft Sans Serif"/>
              </a:rPr>
              <a:t>Planejar</a:t>
            </a:r>
            <a:r>
              <a:rPr sz="16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fluxos</a:t>
            </a:r>
            <a:r>
              <a:rPr sz="16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de</a:t>
            </a:r>
            <a:r>
              <a:rPr sz="16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notificação</a:t>
            </a:r>
            <a:r>
              <a:rPr sz="16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e</a:t>
            </a:r>
            <a:r>
              <a:rPr sz="16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>
                <a:latin typeface="Pfizer Diatype" panose="020B0604020202020204" charset="0"/>
                <a:cs typeface="Microsoft Sans Serif"/>
              </a:rPr>
              <a:t>investigação.</a:t>
            </a:r>
            <a:endParaRPr sz="1600" dirty="0">
              <a:latin typeface="Pfizer Diatype" panose="020B0604020202020204" charset="0"/>
              <a:cs typeface="Microsoft Sans Serif"/>
            </a:endParaRPr>
          </a:p>
        </p:txBody>
      </p:sp>
      <p:pic>
        <p:nvPicPr>
          <p:cNvPr id="9218" name="Picture 2" descr="Bullhorn">
            <a:extLst>
              <a:ext uri="{FF2B5EF4-FFF2-40B4-BE49-F238E27FC236}">
                <a16:creationId xmlns:a16="http://schemas.microsoft.com/office/drawing/2014/main" id="{5ED78D55-5C3C-95D4-7A40-8784F9AC4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428" y="4886553"/>
            <a:ext cx="846636" cy="84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69E0055-73CB-BAB5-3FCD-E58B41E82DCB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9448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5C3BB-EC9E-2B4F-EA46-CEE83DA8F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E8FECF4-8416-6998-8686-E7CA640344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8A61C0E-5635-B335-023F-63A81C1DB6F4}"/>
              </a:ext>
            </a:extLst>
          </p:cNvPr>
          <p:cNvSpPr txBox="1">
            <a:spLocks/>
          </p:cNvSpPr>
          <p:nvPr/>
        </p:nvSpPr>
        <p:spPr>
          <a:xfrm>
            <a:off x="423980" y="-318153"/>
            <a:ext cx="9516745" cy="904298"/>
          </a:xfrm>
          <a:prstGeom prst="rect">
            <a:avLst/>
          </a:prstGeom>
        </p:spPr>
        <p:txBody>
          <a:bodyPr vert="horz" wrap="square" lIns="0" tIns="438479" rIns="0" bIns="0" rtlCol="0">
            <a:spAutoFit/>
          </a:bodyPr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9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dirty="0"/>
              <a:t>ETAPA</a:t>
            </a:r>
            <a:r>
              <a:rPr lang="pt-BR" spc="-50" dirty="0"/>
              <a:t> </a:t>
            </a:r>
            <a:r>
              <a:rPr lang="pt-BR" dirty="0"/>
              <a:t>2</a:t>
            </a:r>
            <a:r>
              <a:rPr lang="pt-BR" spc="-35" dirty="0"/>
              <a:t> </a:t>
            </a:r>
            <a:r>
              <a:rPr lang="pt-BR" dirty="0"/>
              <a:t>–</a:t>
            </a:r>
            <a:r>
              <a:rPr lang="pt-BR" spc="-55" dirty="0"/>
              <a:t> </a:t>
            </a:r>
            <a:r>
              <a:rPr lang="pt-BR" dirty="0"/>
              <a:t>Planejamento e</a:t>
            </a:r>
            <a:r>
              <a:rPr lang="pt-BR" spc="-50" dirty="0"/>
              <a:t> </a:t>
            </a:r>
            <a:r>
              <a:rPr lang="pt-BR" dirty="0"/>
              <a:t>Programação:</a:t>
            </a:r>
            <a:r>
              <a:rPr lang="pt-BR" spc="-15" dirty="0"/>
              <a:t> </a:t>
            </a:r>
            <a:r>
              <a:rPr lang="pt-BR" b="0" spc="-10" dirty="0">
                <a:solidFill>
                  <a:srgbClr val="0000CA"/>
                </a:solidFill>
              </a:rPr>
              <a:t>Comunicação¹</a:t>
            </a: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B808779F-73D3-0E53-4C73-C103A8A3D0D3}"/>
              </a:ext>
            </a:extLst>
          </p:cNvPr>
          <p:cNvSpPr txBox="1"/>
          <p:nvPr/>
        </p:nvSpPr>
        <p:spPr>
          <a:xfrm>
            <a:off x="316156" y="879472"/>
            <a:ext cx="9732392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Pfizer Diatype" panose="020B0604020202020204" charset="0"/>
                <a:cs typeface="Microsoft Sans Serif"/>
              </a:rPr>
              <a:t>Comunicação</a:t>
            </a:r>
            <a:r>
              <a:rPr sz="16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como</a:t>
            </a:r>
            <a:r>
              <a:rPr sz="16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Estratégia</a:t>
            </a:r>
            <a:r>
              <a:rPr sz="16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de</a:t>
            </a:r>
            <a:r>
              <a:rPr sz="16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Captação</a:t>
            </a:r>
            <a:r>
              <a:rPr sz="16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e</a:t>
            </a:r>
            <a:r>
              <a:rPr sz="1600" spc="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Segurança:</a:t>
            </a:r>
            <a:r>
              <a:rPr sz="16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Ações-</a:t>
            </a:r>
            <a:r>
              <a:rPr sz="1600" spc="-10" dirty="0">
                <a:latin typeface="Pfizer Diatype" panose="020B0604020202020204" charset="0"/>
                <a:cs typeface="Microsoft Sans Serif"/>
              </a:rPr>
              <a:t>chave</a:t>
            </a:r>
            <a:endParaRPr sz="1600" dirty="0">
              <a:latin typeface="Pfizer Diatype" panose="020B0604020202020204" charset="0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600" dirty="0">
              <a:latin typeface="Pfizer Diatype" panose="020B0604020202020204" charset="0"/>
              <a:cs typeface="Microsoft Sans Serif"/>
            </a:endParaRPr>
          </a:p>
          <a:p>
            <a:pPr marL="755650" indent="-285750">
              <a:lnSpc>
                <a:spcPct val="100000"/>
              </a:lnSpc>
              <a:buFont typeface="Wingdings"/>
              <a:buChar char=""/>
              <a:tabLst>
                <a:tab pos="755650" algn="l"/>
              </a:tabLst>
            </a:pPr>
            <a:r>
              <a:rPr sz="1600" dirty="0">
                <a:latin typeface="Pfizer Diatype" panose="020B0604020202020204" charset="0"/>
                <a:cs typeface="Microsoft Sans Serif"/>
              </a:rPr>
              <a:t>Utilizar</a:t>
            </a:r>
            <a:r>
              <a:rPr sz="16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linguagem</a:t>
            </a:r>
            <a:r>
              <a:rPr sz="1600" spc="-6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simples,</a:t>
            </a:r>
            <a:r>
              <a:rPr sz="16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empática</a:t>
            </a:r>
            <a:r>
              <a:rPr sz="16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e</a:t>
            </a:r>
            <a:r>
              <a:rPr sz="16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alinhada</a:t>
            </a:r>
            <a:r>
              <a:rPr sz="1600" spc="-5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ao</a:t>
            </a:r>
            <a:r>
              <a:rPr sz="16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 err="1">
                <a:latin typeface="Pfizer Diatype" panose="020B0604020202020204" charset="0"/>
                <a:cs typeface="Microsoft Sans Serif"/>
              </a:rPr>
              <a:t>contexto</a:t>
            </a:r>
            <a:r>
              <a:rPr sz="16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>
                <a:latin typeface="Pfizer Diatype" panose="020B0604020202020204" charset="0"/>
                <a:cs typeface="Microsoft Sans Serif"/>
              </a:rPr>
              <a:t>local</a:t>
            </a:r>
            <a:r>
              <a:rPr lang="pt-BR" sz="1600" spc="-10" dirty="0">
                <a:latin typeface="Pfizer Diatype" panose="020B0604020202020204" charset="0"/>
                <a:cs typeface="Microsoft Sans Serif"/>
              </a:rPr>
              <a:t>;</a:t>
            </a:r>
            <a:endParaRPr sz="1600" dirty="0">
              <a:latin typeface="Pfizer Diatype" panose="020B0604020202020204" charset="0"/>
              <a:cs typeface="Microsoft Sans Serif"/>
            </a:endParaRPr>
          </a:p>
          <a:p>
            <a:pPr marL="756285" indent="-286385">
              <a:lnSpc>
                <a:spcPct val="100000"/>
              </a:lnSpc>
              <a:buFont typeface="Wingdings"/>
              <a:buChar char=""/>
              <a:tabLst>
                <a:tab pos="756285" algn="l"/>
              </a:tabLst>
            </a:pPr>
            <a:r>
              <a:rPr sz="1600" dirty="0">
                <a:latin typeface="Pfizer Diatype" panose="020B0604020202020204" charset="0"/>
                <a:cs typeface="Microsoft Sans Serif"/>
              </a:rPr>
              <a:t>Fortalecer a</a:t>
            </a:r>
            <a:r>
              <a:rPr sz="16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confiança</a:t>
            </a:r>
            <a:r>
              <a:rPr sz="16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por</a:t>
            </a:r>
            <a:r>
              <a:rPr sz="16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meio</a:t>
            </a:r>
            <a:r>
              <a:rPr sz="16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de</a:t>
            </a:r>
            <a:r>
              <a:rPr sz="16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porta-</a:t>
            </a:r>
            <a:r>
              <a:rPr sz="1600" spc="-10" dirty="0" err="1">
                <a:latin typeface="Pfizer Diatype" panose="020B0604020202020204" charset="0"/>
                <a:cs typeface="Microsoft Sans Serif"/>
              </a:rPr>
              <a:t>vozes</a:t>
            </a:r>
            <a:r>
              <a:rPr lang="pt-BR" sz="1600" spc="-10" dirty="0">
                <a:latin typeface="Pfizer Diatype" panose="020B0604020202020204" charset="0"/>
                <a:cs typeface="Microsoft Sans Serif"/>
              </a:rPr>
              <a:t>;</a:t>
            </a:r>
            <a:endParaRPr sz="1600" dirty="0">
              <a:latin typeface="Pfizer Diatype" panose="020B0604020202020204" charset="0"/>
              <a:cs typeface="Microsoft Sans Serif"/>
            </a:endParaRPr>
          </a:p>
          <a:p>
            <a:pPr marL="755650" indent="-28575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755650" algn="l"/>
              </a:tabLst>
            </a:pPr>
            <a:r>
              <a:rPr sz="1600" dirty="0">
                <a:latin typeface="Pfizer Diatype" panose="020B0604020202020204" charset="0"/>
                <a:cs typeface="Microsoft Sans Serif"/>
              </a:rPr>
              <a:t>Integrar</a:t>
            </a:r>
            <a:r>
              <a:rPr sz="16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ações</a:t>
            </a:r>
            <a:r>
              <a:rPr sz="16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de</a:t>
            </a:r>
            <a:r>
              <a:rPr sz="16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comunicação</a:t>
            </a:r>
            <a:r>
              <a:rPr sz="16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nas</a:t>
            </a:r>
            <a:r>
              <a:rPr sz="16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etapas</a:t>
            </a:r>
            <a:r>
              <a:rPr sz="16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de</a:t>
            </a:r>
            <a:r>
              <a:rPr sz="16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planejamento</a:t>
            </a:r>
            <a:r>
              <a:rPr sz="1600" spc="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e</a:t>
            </a:r>
            <a:r>
              <a:rPr sz="16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 err="1">
                <a:latin typeface="Pfizer Diatype" panose="020B0604020202020204" charset="0"/>
                <a:cs typeface="Microsoft Sans Serif"/>
              </a:rPr>
              <a:t>execução</a:t>
            </a:r>
            <a:r>
              <a:rPr lang="pt-BR" sz="1600" spc="-10" dirty="0">
                <a:latin typeface="Pfizer Diatype" panose="020B0604020202020204" charset="0"/>
                <a:cs typeface="Microsoft Sans Serif"/>
              </a:rPr>
              <a:t>;</a:t>
            </a:r>
            <a:endParaRPr sz="1600" dirty="0">
              <a:latin typeface="Pfizer Diatype" panose="020B0604020202020204" charset="0"/>
              <a:cs typeface="Microsoft Sans Serif"/>
            </a:endParaRPr>
          </a:p>
          <a:p>
            <a:pPr marL="755650" indent="-285750">
              <a:lnSpc>
                <a:spcPct val="100000"/>
              </a:lnSpc>
              <a:buFont typeface="Wingdings"/>
              <a:buChar char=""/>
              <a:tabLst>
                <a:tab pos="755650" algn="l"/>
              </a:tabLst>
            </a:pPr>
            <a:r>
              <a:rPr sz="1600" dirty="0">
                <a:latin typeface="Pfizer Diatype" panose="020B0604020202020204" charset="0"/>
                <a:cs typeface="Microsoft Sans Serif"/>
              </a:rPr>
              <a:t>Resultado</a:t>
            </a:r>
            <a:r>
              <a:rPr sz="1600" spc="-6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esperado:</a:t>
            </a:r>
            <a:r>
              <a:rPr sz="16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População</a:t>
            </a:r>
            <a:r>
              <a:rPr sz="16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informada,</a:t>
            </a:r>
            <a:r>
              <a:rPr sz="16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segura</a:t>
            </a:r>
            <a:r>
              <a:rPr sz="16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latin typeface="Pfizer Diatype" panose="020B0604020202020204" charset="0"/>
                <a:cs typeface="Microsoft Sans Serif"/>
              </a:rPr>
              <a:t>e</a:t>
            </a:r>
            <a:r>
              <a:rPr sz="16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 err="1">
                <a:latin typeface="Pfizer Diatype" panose="020B0604020202020204" charset="0"/>
                <a:cs typeface="Microsoft Sans Serif"/>
              </a:rPr>
              <a:t>mobilizada</a:t>
            </a:r>
            <a:r>
              <a:rPr lang="pt-BR" sz="1600" spc="-10" dirty="0">
                <a:latin typeface="Pfizer Diatype" panose="020B0604020202020204" charset="0"/>
                <a:cs typeface="Microsoft Sans Serif"/>
              </a:rPr>
              <a:t>. </a:t>
            </a:r>
            <a:endParaRPr sz="1600" dirty="0"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C5EC32C-C5CA-4523-00FF-73DBC5F6D5FD}"/>
              </a:ext>
            </a:extLst>
          </p:cNvPr>
          <p:cNvSpPr txBox="1"/>
          <p:nvPr/>
        </p:nvSpPr>
        <p:spPr>
          <a:xfrm>
            <a:off x="1493345" y="6502084"/>
            <a:ext cx="7815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67DD5184-A0EB-8AA3-156A-92DE3F18E4F9}"/>
              </a:ext>
            </a:extLst>
          </p:cNvPr>
          <p:cNvSpPr/>
          <p:nvPr/>
        </p:nvSpPr>
        <p:spPr>
          <a:xfrm>
            <a:off x="2943547" y="2698839"/>
            <a:ext cx="2196913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>
                <a:latin typeface="Pfizer Diatype" panose="020B0604020202020204" charset="0"/>
              </a:rPr>
              <a:t>Eixos de atuação</a:t>
            </a:r>
            <a:endParaRPr lang="pt-BR" sz="1800" dirty="0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F40CC20F-BD90-A01B-FC7B-5DA1ECDD2490}"/>
              </a:ext>
            </a:extLst>
          </p:cNvPr>
          <p:cNvSpPr/>
          <p:nvPr/>
        </p:nvSpPr>
        <p:spPr>
          <a:xfrm>
            <a:off x="153838" y="4529984"/>
            <a:ext cx="2569591" cy="11589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rgbClr val="0033CC"/>
                </a:solidFill>
                <a:latin typeface="Pfizer Diatype" panose="020B0604020202020204" charset="0"/>
              </a:rPr>
              <a:t>compreender dúvidas e percepções locais sobre a vacinação</a:t>
            </a:r>
            <a:endParaRPr lang="pt-BR" sz="1400" dirty="0">
              <a:solidFill>
                <a:srgbClr val="0033CC"/>
              </a:solidFill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3D72A607-C701-1F58-F4F3-7E92235DD4FA}"/>
              </a:ext>
            </a:extLst>
          </p:cNvPr>
          <p:cNvSpPr/>
          <p:nvPr/>
        </p:nvSpPr>
        <p:spPr>
          <a:xfrm>
            <a:off x="489543" y="4102453"/>
            <a:ext cx="1905000" cy="513978"/>
          </a:xfrm>
          <a:prstGeom prst="roundRect">
            <a:avLst/>
          </a:prstGeom>
          <a:solidFill>
            <a:srgbClr val="2031DB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Pfizer Diatype" panose="020B0604020202020204" charset="0"/>
              </a:rPr>
              <a:t>Escuta ativa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AE33B14E-9D7C-CDC9-6707-90D632F976D7}"/>
              </a:ext>
            </a:extLst>
          </p:cNvPr>
          <p:cNvSpPr/>
          <p:nvPr/>
        </p:nvSpPr>
        <p:spPr>
          <a:xfrm>
            <a:off x="2818398" y="4546041"/>
            <a:ext cx="2569591" cy="11589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rgbClr val="0033CC"/>
                </a:solidFill>
                <a:latin typeface="Pfizer Diatype" panose="020B0604020202020204" charset="0"/>
              </a:rPr>
              <a:t>divulgar dados, riscos das doenças e importância da vacina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2A2302AB-4F58-A551-88AE-3C44118716F7}"/>
              </a:ext>
            </a:extLst>
          </p:cNvPr>
          <p:cNvSpPr/>
          <p:nvPr/>
        </p:nvSpPr>
        <p:spPr>
          <a:xfrm>
            <a:off x="3125482" y="4106128"/>
            <a:ext cx="1905000" cy="566819"/>
          </a:xfrm>
          <a:prstGeom prst="roundRect">
            <a:avLst/>
          </a:prstGeom>
          <a:solidFill>
            <a:srgbClr val="2031DB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Pfizer Diatype" panose="020B0604020202020204" charset="0"/>
              </a:rPr>
              <a:t>Transparência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17731315-04CB-6554-7EB2-C2DF72A12A28}"/>
              </a:ext>
            </a:extLst>
          </p:cNvPr>
          <p:cNvSpPr/>
          <p:nvPr/>
        </p:nvSpPr>
        <p:spPr>
          <a:xfrm>
            <a:off x="5600859" y="4529984"/>
            <a:ext cx="2569591" cy="11589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sz="1400" dirty="0">
              <a:solidFill>
                <a:srgbClr val="0033CC"/>
              </a:solidFill>
              <a:latin typeface="Pfizer Diatype" panose="020B0604020202020204" charset="0"/>
            </a:endParaRPr>
          </a:p>
          <a:p>
            <a:pPr algn="ctr"/>
            <a:r>
              <a:rPr lang="pt-BR" sz="1400" dirty="0">
                <a:solidFill>
                  <a:srgbClr val="0033CC"/>
                </a:solidFill>
                <a:latin typeface="Pfizer Diatype" panose="020B0604020202020204" charset="0"/>
              </a:rPr>
              <a:t>envolver lideranças locais, profissionais de saúde e meios de comunicação regionais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330BF0C2-8628-BCB3-1831-7B73FFC92602}"/>
              </a:ext>
            </a:extLst>
          </p:cNvPr>
          <p:cNvSpPr/>
          <p:nvPr/>
        </p:nvSpPr>
        <p:spPr>
          <a:xfrm>
            <a:off x="5933154" y="4102453"/>
            <a:ext cx="1905000" cy="566819"/>
          </a:xfrm>
          <a:prstGeom prst="roundRect">
            <a:avLst/>
          </a:prstGeom>
          <a:solidFill>
            <a:srgbClr val="2031DB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Pfizer Diatype" panose="020B0604020202020204" charset="0"/>
              </a:rPr>
              <a:t>Proximidade</a:t>
            </a:r>
            <a:endParaRPr lang="pt-BR" sz="1600" b="1" dirty="0">
              <a:solidFill>
                <a:schemeClr val="bg1"/>
              </a:solidFill>
            </a:endParaRPr>
          </a:p>
        </p:txBody>
      </p: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80D692BF-6CC6-B390-CAFB-A934A994E310}"/>
              </a:ext>
            </a:extLst>
          </p:cNvPr>
          <p:cNvCxnSpPr/>
          <p:nvPr/>
        </p:nvCxnSpPr>
        <p:spPr>
          <a:xfrm flipV="1">
            <a:off x="2340255" y="3548740"/>
            <a:ext cx="642571" cy="621887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F2063119-536A-C7EA-F818-2DB6A8FBC9F7}"/>
              </a:ext>
            </a:extLst>
          </p:cNvPr>
          <p:cNvCxnSpPr>
            <a:cxnSpLocks/>
          </p:cNvCxnSpPr>
          <p:nvPr/>
        </p:nvCxnSpPr>
        <p:spPr>
          <a:xfrm>
            <a:off x="5059455" y="3516086"/>
            <a:ext cx="898911" cy="621887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5A333621-D50E-32E4-1E52-8C5923A9472F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042003" y="3613239"/>
            <a:ext cx="1" cy="489214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F4EE5BA2-EE3B-6A78-9112-7CB4FD75C928}"/>
              </a:ext>
            </a:extLst>
          </p:cNvPr>
          <p:cNvSpPr txBox="1"/>
          <p:nvPr/>
        </p:nvSpPr>
        <p:spPr>
          <a:xfrm>
            <a:off x="8193284" y="927638"/>
            <a:ext cx="3422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33CC"/>
                </a:solidFill>
              </a:rPr>
              <a:t>Outras</a:t>
            </a:r>
            <a:r>
              <a:rPr lang="pt-BR" sz="1800" b="1" spc="-60" dirty="0">
                <a:solidFill>
                  <a:srgbClr val="0033CC"/>
                </a:solidFill>
              </a:rPr>
              <a:t> </a:t>
            </a:r>
            <a:r>
              <a:rPr lang="pt-BR" sz="1800" b="1" dirty="0">
                <a:solidFill>
                  <a:srgbClr val="0033CC"/>
                </a:solidFill>
              </a:rPr>
              <a:t>formas</a:t>
            </a:r>
            <a:r>
              <a:rPr lang="pt-BR" sz="1800" b="1" spc="-60" dirty="0">
                <a:solidFill>
                  <a:srgbClr val="0033CC"/>
                </a:solidFill>
              </a:rPr>
              <a:t> </a:t>
            </a:r>
            <a:r>
              <a:rPr lang="pt-BR" sz="1800" b="1" dirty="0">
                <a:solidFill>
                  <a:srgbClr val="0033CC"/>
                </a:solidFill>
              </a:rPr>
              <a:t>de</a:t>
            </a:r>
            <a:r>
              <a:rPr lang="pt-BR" sz="1800" b="1" spc="-45" dirty="0">
                <a:solidFill>
                  <a:srgbClr val="0033CC"/>
                </a:solidFill>
              </a:rPr>
              <a:t> </a:t>
            </a:r>
            <a:r>
              <a:rPr lang="pt-BR" sz="1800" b="1" spc="-10" dirty="0">
                <a:solidFill>
                  <a:srgbClr val="0033CC"/>
                </a:solidFill>
              </a:rPr>
              <a:t>comunicar</a:t>
            </a:r>
            <a:endParaRPr lang="pt-BR" sz="1800" b="1" dirty="0">
              <a:solidFill>
                <a:srgbClr val="0033CC"/>
              </a:solidFill>
            </a:endParaRP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1D28F42A-7303-039F-65DC-E00BA025A7E4}"/>
              </a:ext>
            </a:extLst>
          </p:cNvPr>
          <p:cNvSpPr txBox="1"/>
          <p:nvPr/>
        </p:nvSpPr>
        <p:spPr>
          <a:xfrm>
            <a:off x="7818508" y="1386442"/>
            <a:ext cx="4113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965" indent="-342265" algn="just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354965" algn="l"/>
              </a:tabLst>
            </a:pPr>
            <a:r>
              <a:rPr lang="pt-BR" sz="1600" dirty="0">
                <a:latin typeface="Pfizer Diatype" panose="020B0604020202020204" charset="0"/>
                <a:cs typeface="Microsoft Sans Serif"/>
              </a:rPr>
              <a:t>Gerando</a:t>
            </a:r>
            <a:r>
              <a:rPr lang="pt-BR" sz="16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acessibilidade</a:t>
            </a:r>
            <a:r>
              <a:rPr lang="pt-BR" sz="16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ao</a:t>
            </a:r>
            <a:r>
              <a:rPr lang="pt-BR" sz="16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conhecimento</a:t>
            </a:r>
            <a:r>
              <a:rPr lang="pt-BR" sz="16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a</a:t>
            </a:r>
            <a:r>
              <a:rPr lang="pt-BR" sz="16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partir</a:t>
            </a:r>
            <a:r>
              <a:rPr lang="pt-BR" sz="16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da</a:t>
            </a:r>
            <a:r>
              <a:rPr lang="pt-BR" sz="16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educação</a:t>
            </a:r>
            <a:r>
              <a:rPr lang="pt-BR" sz="1600" spc="-5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latin typeface="Pfizer Diatype" panose="020B0604020202020204" charset="0"/>
                <a:cs typeface="Microsoft Sans Serif"/>
              </a:rPr>
              <a:t>em</a:t>
            </a:r>
            <a:r>
              <a:rPr lang="pt-BR" sz="16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spc="-10" dirty="0">
                <a:latin typeface="Pfizer Diatype" panose="020B0604020202020204" charset="0"/>
                <a:cs typeface="Microsoft Sans Serif"/>
              </a:rPr>
              <a:t>saúde</a:t>
            </a:r>
            <a:endParaRPr lang="pt-BR" sz="1600" dirty="0"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61F9E01-F7EA-960C-FD09-56A0689247D9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796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C817697-48CB-4C94-86D8-69AECDE050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997E4EEB-1947-4807-F3F8-6256063D2F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142" y="-410161"/>
            <a:ext cx="9516745" cy="878839"/>
          </a:xfrm>
          <a:prstGeom prst="rect">
            <a:avLst/>
          </a:prstGeom>
        </p:spPr>
        <p:txBody>
          <a:bodyPr vert="horz" wrap="square" lIns="0" tIns="4384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ETAPA</a:t>
            </a:r>
            <a:r>
              <a:rPr spc="-30" dirty="0"/>
              <a:t> </a:t>
            </a:r>
            <a:r>
              <a:rPr dirty="0"/>
              <a:t>2</a:t>
            </a:r>
            <a:r>
              <a:rPr spc="-15" dirty="0"/>
              <a:t> </a:t>
            </a:r>
            <a:r>
              <a:rPr dirty="0"/>
              <a:t>–</a:t>
            </a:r>
            <a:r>
              <a:rPr spc="-30" dirty="0"/>
              <a:t> </a:t>
            </a:r>
            <a:r>
              <a:rPr dirty="0"/>
              <a:t>Planejamento</a:t>
            </a:r>
            <a:r>
              <a:rPr spc="-5" dirty="0"/>
              <a:t> </a:t>
            </a:r>
            <a:r>
              <a:rPr dirty="0"/>
              <a:t>e</a:t>
            </a:r>
            <a:r>
              <a:rPr spc="-30" dirty="0"/>
              <a:t> </a:t>
            </a:r>
            <a:r>
              <a:rPr spc="-10" dirty="0"/>
              <a:t>Programação¹</a:t>
            </a:r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554B5F0B-FD7F-8FF6-4C85-E45E25D15F32}"/>
              </a:ext>
            </a:extLst>
          </p:cNvPr>
          <p:cNvSpPr txBox="1">
            <a:spLocks/>
          </p:cNvSpPr>
          <p:nvPr/>
        </p:nvSpPr>
        <p:spPr>
          <a:xfrm>
            <a:off x="322142" y="650099"/>
            <a:ext cx="9516745" cy="556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228543" indent="-228543" algn="l" defTabSz="91417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14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00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86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71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2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600" dirty="0">
                <a:latin typeface="Pfizer Diatype" panose="020B0604020202020204" charset="0"/>
              </a:rPr>
              <a:t>A</a:t>
            </a:r>
            <a:r>
              <a:rPr lang="pt-BR" sz="1600" spc="-25" dirty="0">
                <a:latin typeface="Pfizer Diatype" panose="020B0604020202020204" charset="0"/>
              </a:rPr>
              <a:t> </a:t>
            </a:r>
            <a:r>
              <a:rPr lang="pt-BR" sz="1600" dirty="0">
                <a:latin typeface="Pfizer Diatype" panose="020B0604020202020204" charset="0"/>
              </a:rPr>
              <a:t>partir</a:t>
            </a:r>
            <a:r>
              <a:rPr lang="pt-BR" sz="1600" spc="-25" dirty="0">
                <a:latin typeface="Pfizer Diatype" panose="020B0604020202020204" charset="0"/>
              </a:rPr>
              <a:t> </a:t>
            </a:r>
            <a:r>
              <a:rPr lang="pt-BR" sz="1600" dirty="0">
                <a:latin typeface="Pfizer Diatype" panose="020B0604020202020204" charset="0"/>
              </a:rPr>
              <a:t>do</a:t>
            </a:r>
            <a:r>
              <a:rPr lang="pt-BR" sz="1600" spc="-30" dirty="0">
                <a:latin typeface="Pfizer Diatype" panose="020B0604020202020204" charset="0"/>
              </a:rPr>
              <a:t> </a:t>
            </a:r>
            <a:r>
              <a:rPr lang="pt-BR" sz="1600" dirty="0">
                <a:latin typeface="Pfizer Diatype" panose="020B0604020202020204" charset="0"/>
              </a:rPr>
              <a:t>diagnóstico</a:t>
            </a:r>
            <a:r>
              <a:rPr lang="pt-BR" sz="1600" spc="-10" dirty="0">
                <a:latin typeface="Pfizer Diatype" panose="020B0604020202020204" charset="0"/>
              </a:rPr>
              <a:t> </a:t>
            </a:r>
            <a:r>
              <a:rPr lang="pt-BR" sz="1600" dirty="0">
                <a:latin typeface="Pfizer Diatype" panose="020B0604020202020204" charset="0"/>
              </a:rPr>
              <a:t>integral,</a:t>
            </a:r>
            <a:r>
              <a:rPr lang="pt-BR" sz="1600" spc="-15" dirty="0">
                <a:latin typeface="Pfizer Diatype" panose="020B0604020202020204" charset="0"/>
              </a:rPr>
              <a:t> </a:t>
            </a:r>
            <a:r>
              <a:rPr lang="pt-BR" sz="1600" spc="-10" dirty="0">
                <a:latin typeface="Pfizer Diatype" panose="020B0604020202020204" charset="0"/>
              </a:rPr>
              <a:t>inicia-</a:t>
            </a:r>
            <a:r>
              <a:rPr lang="pt-BR" sz="1600" dirty="0">
                <a:latin typeface="Pfizer Diatype" panose="020B0604020202020204" charset="0"/>
              </a:rPr>
              <a:t>se</a:t>
            </a:r>
            <a:r>
              <a:rPr lang="pt-BR" sz="1600" spc="-10" dirty="0">
                <a:latin typeface="Pfizer Diatype" panose="020B0604020202020204" charset="0"/>
              </a:rPr>
              <a:t> </a:t>
            </a:r>
            <a:r>
              <a:rPr lang="pt-BR" sz="1600" dirty="0">
                <a:latin typeface="Pfizer Diatype" panose="020B0604020202020204" charset="0"/>
              </a:rPr>
              <a:t>o</a:t>
            </a:r>
            <a:r>
              <a:rPr lang="pt-BR" sz="1600" spc="-30" dirty="0">
                <a:latin typeface="Pfizer Diatype" panose="020B0604020202020204" charset="0"/>
              </a:rPr>
              <a:t> </a:t>
            </a:r>
            <a:r>
              <a:rPr lang="pt-BR" sz="1600" dirty="0">
                <a:latin typeface="Pfizer Diatype" panose="020B0604020202020204" charset="0"/>
              </a:rPr>
              <a:t>processo</a:t>
            </a:r>
            <a:r>
              <a:rPr lang="pt-BR" sz="1600" spc="-20" dirty="0">
                <a:latin typeface="Pfizer Diatype" panose="020B0604020202020204" charset="0"/>
              </a:rPr>
              <a:t> </a:t>
            </a:r>
            <a:r>
              <a:rPr lang="pt-BR" sz="1600" dirty="0">
                <a:latin typeface="Pfizer Diatype" panose="020B0604020202020204" charset="0"/>
              </a:rPr>
              <a:t>de</a:t>
            </a:r>
            <a:r>
              <a:rPr lang="pt-BR" sz="1600" spc="-25" dirty="0">
                <a:latin typeface="Pfizer Diatype" panose="020B0604020202020204" charset="0"/>
              </a:rPr>
              <a:t> </a:t>
            </a:r>
            <a:r>
              <a:rPr lang="pt-BR" sz="1600" dirty="0">
                <a:latin typeface="Pfizer Diatype" panose="020B0604020202020204" charset="0"/>
              </a:rPr>
              <a:t>direcionar</a:t>
            </a:r>
            <a:r>
              <a:rPr lang="pt-BR" sz="1600" spc="-60" dirty="0">
                <a:latin typeface="Pfizer Diatype" panose="020B0604020202020204" charset="0"/>
              </a:rPr>
              <a:t> </a:t>
            </a:r>
            <a:r>
              <a:rPr lang="pt-BR" sz="1600" dirty="0">
                <a:latin typeface="Pfizer Diatype" panose="020B0604020202020204" charset="0"/>
              </a:rPr>
              <a:t>as</a:t>
            </a:r>
            <a:r>
              <a:rPr lang="pt-BR" sz="1600" spc="-35" dirty="0">
                <a:latin typeface="Pfizer Diatype" panose="020B0604020202020204" charset="0"/>
              </a:rPr>
              <a:t> </a:t>
            </a:r>
            <a:r>
              <a:rPr lang="pt-BR" sz="1600" dirty="0">
                <a:latin typeface="Pfizer Diatype" panose="020B0604020202020204" charset="0"/>
              </a:rPr>
              <a:t>estratégias</a:t>
            </a:r>
            <a:r>
              <a:rPr lang="pt-BR" sz="1600" spc="-60" dirty="0">
                <a:latin typeface="Pfizer Diatype" panose="020B0604020202020204" charset="0"/>
              </a:rPr>
              <a:t> </a:t>
            </a:r>
            <a:r>
              <a:rPr lang="pt-BR" sz="1600" spc="-25" dirty="0">
                <a:latin typeface="Pfizer Diatype" panose="020B0604020202020204" charset="0"/>
              </a:rPr>
              <a:t>de </a:t>
            </a:r>
            <a:r>
              <a:rPr lang="pt-BR" sz="1600" spc="-10" dirty="0">
                <a:latin typeface="Pfizer Diatype" panose="020B0604020202020204" charset="0"/>
              </a:rPr>
              <a:t>vacinação.</a:t>
            </a:r>
          </a:p>
          <a:p>
            <a:pPr>
              <a:lnSpc>
                <a:spcPct val="100000"/>
              </a:lnSpc>
              <a:spcBef>
                <a:spcPts val="350"/>
              </a:spcBef>
            </a:pPr>
            <a:endParaRPr lang="pt-BR" sz="1600" spc="-10" dirty="0">
              <a:latin typeface="Pfizer Diatype" panose="020B060402020202020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CF6BC63-358A-4641-0981-274C7704F146}"/>
              </a:ext>
            </a:extLst>
          </p:cNvPr>
          <p:cNvSpPr txBox="1"/>
          <p:nvPr/>
        </p:nvSpPr>
        <p:spPr>
          <a:xfrm>
            <a:off x="1493345" y="6502084"/>
            <a:ext cx="7815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619E4E-BAB1-8B46-4D95-230EB8FCC458}"/>
              </a:ext>
            </a:extLst>
          </p:cNvPr>
          <p:cNvSpPr txBox="1"/>
          <p:nvPr/>
        </p:nvSpPr>
        <p:spPr>
          <a:xfrm>
            <a:off x="5917616" y="1586830"/>
            <a:ext cx="5493043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endParaRPr lang="pt-BR" sz="1400" dirty="0">
              <a:latin typeface="Pfizer Diatype" panose="020B0604020202020204" charset="0"/>
            </a:endParaRPr>
          </a:p>
          <a:p>
            <a:pPr>
              <a:buNone/>
            </a:pPr>
            <a:r>
              <a:rPr lang="pt-BR" sz="1400" dirty="0">
                <a:latin typeface="Pfizer Diatype" panose="020B0604020202020204" charset="0"/>
              </a:rPr>
              <a:t>Realizar ações extramuros (tendas móveis, vacinação itinerante);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Pfizer Diatype" panose="020B0604020202020204" charset="0"/>
              </a:rPr>
              <a:t>Pontos estratégicos de vacinação (mercados, igrejas ou eventos locais);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Pfizer Diatype" panose="020B0604020202020204" charset="0"/>
              </a:rPr>
              <a:t> Articular com lideranças comunitárias para mobilização local;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Pfizer Diatype" panose="020B0604020202020204" charset="0"/>
              </a:rPr>
              <a:t>Carros de som, rádios locais e redes comunitárias para divulgação.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Pfizer Diatype" panose="020B0604020202020204" charset="0"/>
            </a:endParaRP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10D3E367-FA3B-0FF9-9CD2-BBC5A1234E4F}"/>
              </a:ext>
            </a:extLst>
          </p:cNvPr>
          <p:cNvSpPr/>
          <p:nvPr/>
        </p:nvSpPr>
        <p:spPr>
          <a:xfrm>
            <a:off x="6376816" y="1206662"/>
            <a:ext cx="4523103" cy="55656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0000"/>
              </a:lnSpc>
              <a:tabLst>
                <a:tab pos="298450" algn="l"/>
              </a:tabLst>
            </a:pPr>
            <a:r>
              <a:rPr lang="pt-BR" sz="1600" b="1" dirty="0">
                <a:solidFill>
                  <a:schemeClr val="bg1"/>
                </a:solidFill>
                <a:latin typeface="Pfizer Diatype" panose="020B0604020202020204" charset="0"/>
              </a:rPr>
              <a:t>Definindo</a:t>
            </a:r>
            <a:r>
              <a:rPr lang="pt-BR" sz="1600" b="1" spc="-45" dirty="0">
                <a:solidFill>
                  <a:schemeClr val="bg1"/>
                </a:solidFill>
                <a:latin typeface="Pfizer Diatype" panose="020B0604020202020204" charset="0"/>
              </a:rPr>
              <a:t> </a:t>
            </a:r>
            <a:r>
              <a:rPr lang="pt-BR" sz="1600" b="1" dirty="0">
                <a:solidFill>
                  <a:schemeClr val="bg1"/>
                </a:solidFill>
                <a:latin typeface="Pfizer Diatype" panose="020B0604020202020204" charset="0"/>
              </a:rPr>
              <a:t>ações</a:t>
            </a:r>
            <a:r>
              <a:rPr lang="pt-BR" sz="1600" b="1" spc="-55" dirty="0">
                <a:solidFill>
                  <a:schemeClr val="bg1"/>
                </a:solidFill>
                <a:latin typeface="Pfizer Diatype" panose="020B0604020202020204" charset="0"/>
              </a:rPr>
              <a:t> </a:t>
            </a:r>
            <a:r>
              <a:rPr lang="pt-BR" sz="1600" b="1" dirty="0">
                <a:solidFill>
                  <a:schemeClr val="bg1"/>
                </a:solidFill>
                <a:latin typeface="Pfizer Diatype" panose="020B0604020202020204" charset="0"/>
              </a:rPr>
              <a:t>específicas</a:t>
            </a:r>
            <a:r>
              <a:rPr lang="pt-BR" sz="1600" b="1" spc="-45" dirty="0">
                <a:solidFill>
                  <a:schemeClr val="bg1"/>
                </a:solidFill>
                <a:latin typeface="Pfizer Diatype" panose="020B0604020202020204" charset="0"/>
              </a:rPr>
              <a:t> </a:t>
            </a:r>
            <a:endParaRPr lang="pt-BR" sz="1600" b="1" spc="-50" dirty="0">
              <a:solidFill>
                <a:schemeClr val="bg1"/>
              </a:solidFill>
              <a:latin typeface="Pfizer Diatype" panose="020B060402020202020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EF7C11F-C595-10F8-FC52-8C79F153ADE1}"/>
              </a:ext>
            </a:extLst>
          </p:cNvPr>
          <p:cNvSpPr txBox="1"/>
          <p:nvPr/>
        </p:nvSpPr>
        <p:spPr>
          <a:xfrm>
            <a:off x="3165532" y="3986989"/>
            <a:ext cx="5493043" cy="24622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endParaRPr lang="pt-BR" sz="1400" b="1" dirty="0">
              <a:solidFill>
                <a:srgbClr val="0000CA"/>
              </a:solidFill>
              <a:latin typeface="Pfizer Diatype" panose="020B0604020202020204" charset="0"/>
            </a:endParaRPr>
          </a:p>
          <a:p>
            <a:pPr>
              <a:buNone/>
            </a:pPr>
            <a:r>
              <a:rPr lang="pt-BR" sz="1400" b="1" dirty="0">
                <a:solidFill>
                  <a:srgbClr val="0000CA"/>
                </a:solidFill>
                <a:latin typeface="Pfizer Diatype" panose="020B0604020202020204" charset="0"/>
              </a:rPr>
              <a:t>Necessidades</a:t>
            </a:r>
            <a:r>
              <a:rPr lang="pt-BR" sz="1400" b="1" dirty="0">
                <a:latin typeface="Pfizer Diatype" panose="020B0604020202020204" charset="0"/>
              </a:rPr>
              <a:t>:</a:t>
            </a:r>
            <a:br>
              <a:rPr lang="pt-BR" sz="1400" dirty="0">
                <a:latin typeface="Pfizer Diatype" panose="020B0604020202020204" charset="0"/>
              </a:rPr>
            </a:br>
            <a:r>
              <a:rPr lang="pt-BR" sz="1400" dirty="0">
                <a:latin typeface="Pfizer Diatype" panose="020B0604020202020204" charset="0"/>
              </a:rPr>
              <a:t>identifique locais, público e demandas logísticas.</a:t>
            </a:r>
          </a:p>
          <a:p>
            <a:pPr>
              <a:buNone/>
            </a:pPr>
            <a:r>
              <a:rPr lang="pt-BR" sz="1400" b="1" dirty="0">
                <a:solidFill>
                  <a:srgbClr val="0000CA"/>
                </a:solidFill>
                <a:latin typeface="Pfizer Diatype" panose="020B0604020202020204" charset="0"/>
              </a:rPr>
              <a:t>Defina prioridades</a:t>
            </a:r>
            <a:r>
              <a:rPr lang="pt-BR" sz="1400" b="1" dirty="0">
                <a:latin typeface="Pfizer Diatype" panose="020B0604020202020204" charset="0"/>
              </a:rPr>
              <a:t>:</a:t>
            </a:r>
            <a:br>
              <a:rPr lang="pt-BR" sz="1400" dirty="0">
                <a:latin typeface="Pfizer Diatype" panose="020B0604020202020204" charset="0"/>
              </a:rPr>
            </a:br>
            <a:r>
              <a:rPr lang="pt-BR" sz="1400" dirty="0">
                <a:latin typeface="Pfizer Diatype" panose="020B0604020202020204" charset="0"/>
              </a:rPr>
              <a:t>direcione esforços onde há maior risco ou baixa cobertura.</a:t>
            </a:r>
          </a:p>
          <a:p>
            <a:pPr>
              <a:buNone/>
            </a:pPr>
            <a:r>
              <a:rPr lang="pt-BR" sz="1400" b="1" dirty="0">
                <a:solidFill>
                  <a:srgbClr val="0000CA"/>
                </a:solidFill>
                <a:latin typeface="Pfizer Diatype" panose="020B0604020202020204" charset="0"/>
              </a:rPr>
              <a:t>Articule parcerias</a:t>
            </a:r>
            <a:r>
              <a:rPr lang="pt-BR" sz="1400" b="1" dirty="0">
                <a:latin typeface="Pfizer Diatype" panose="020B0604020202020204" charset="0"/>
              </a:rPr>
              <a:t>:</a:t>
            </a:r>
            <a:br>
              <a:rPr lang="pt-BR" sz="1400" dirty="0">
                <a:latin typeface="Pfizer Diatype" panose="020B0604020202020204" charset="0"/>
              </a:rPr>
            </a:br>
            <a:r>
              <a:rPr lang="pt-BR" sz="1400" dirty="0">
                <a:latin typeface="Pfizer Diatype" panose="020B0604020202020204" charset="0"/>
              </a:rPr>
              <a:t>envolva escolas, lideranças, unidades de saúde e outras redes.</a:t>
            </a:r>
          </a:p>
          <a:p>
            <a:pPr>
              <a:buNone/>
            </a:pPr>
            <a:r>
              <a:rPr lang="pt-BR" sz="1400" b="1" dirty="0">
                <a:solidFill>
                  <a:srgbClr val="0000CA"/>
                </a:solidFill>
                <a:latin typeface="Pfizer Diatype" panose="020B0604020202020204" charset="0"/>
              </a:rPr>
              <a:t>Otimize recursos:</a:t>
            </a:r>
            <a:br>
              <a:rPr lang="pt-BR" sz="1400" dirty="0">
                <a:latin typeface="Pfizer Diatype" panose="020B0604020202020204" charset="0"/>
              </a:rPr>
            </a:br>
            <a:r>
              <a:rPr lang="pt-BR" sz="1400" dirty="0">
                <a:latin typeface="Pfizer Diatype" panose="020B0604020202020204" charset="0"/>
              </a:rPr>
              <a:t>planeje rotas, equipes e insumos conforme o território.</a:t>
            </a:r>
          </a:p>
          <a:p>
            <a:pPr>
              <a:buNone/>
            </a:pPr>
            <a:r>
              <a:rPr lang="pt-BR" sz="1400" b="1" dirty="0">
                <a:solidFill>
                  <a:srgbClr val="0000CA"/>
                </a:solidFill>
                <a:latin typeface="Pfizer Diatype" panose="020B0604020202020204" charset="0"/>
              </a:rPr>
              <a:t>Garanta registro e avaliação:</a:t>
            </a:r>
            <a:br>
              <a:rPr lang="pt-BR" sz="1400" dirty="0">
                <a:solidFill>
                  <a:srgbClr val="0000CA"/>
                </a:solidFill>
                <a:latin typeface="Pfizer Diatype" panose="020B0604020202020204" charset="0"/>
              </a:rPr>
            </a:br>
            <a:r>
              <a:rPr lang="pt-BR" sz="1400" dirty="0">
                <a:latin typeface="Pfizer Diatype" panose="020B0604020202020204" charset="0"/>
              </a:rPr>
              <a:t>monitore resultados para ajustar as próximas ações.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7B9FF28A-345C-3591-C057-F7945D551D41}"/>
              </a:ext>
            </a:extLst>
          </p:cNvPr>
          <p:cNvSpPr/>
          <p:nvPr/>
        </p:nvSpPr>
        <p:spPr>
          <a:xfrm>
            <a:off x="3351666" y="3568050"/>
            <a:ext cx="5120774" cy="55656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tabLst>
                <a:tab pos="298450" algn="l"/>
              </a:tabLst>
            </a:pPr>
            <a:r>
              <a:rPr lang="pt-BR" sz="1600" b="1" dirty="0">
                <a:solidFill>
                  <a:schemeClr val="bg1"/>
                </a:solidFill>
                <a:latin typeface="Pfizer Diatype" panose="020B0604020202020204" charset="0"/>
              </a:rPr>
              <a:t>Mobilizando</a:t>
            </a:r>
            <a:r>
              <a:rPr lang="pt-BR" sz="1600" b="1" spc="-10" dirty="0">
                <a:solidFill>
                  <a:schemeClr val="bg1"/>
                </a:solidFill>
                <a:latin typeface="Pfizer Diatype" panose="020B0604020202020204" charset="0"/>
              </a:rPr>
              <a:t> </a:t>
            </a:r>
            <a:r>
              <a:rPr lang="pt-BR" sz="1600" b="1" dirty="0">
                <a:solidFill>
                  <a:schemeClr val="bg1"/>
                </a:solidFill>
                <a:latin typeface="Pfizer Diatype" panose="020B0604020202020204" charset="0"/>
              </a:rPr>
              <a:t>recursos</a:t>
            </a:r>
            <a:r>
              <a:rPr lang="pt-BR" sz="1600" b="1" spc="-35" dirty="0">
                <a:solidFill>
                  <a:schemeClr val="bg1"/>
                </a:solidFill>
                <a:latin typeface="Pfizer Diatype" panose="020B0604020202020204" charset="0"/>
              </a:rPr>
              <a:t> </a:t>
            </a:r>
            <a:r>
              <a:rPr lang="pt-BR" sz="1600" b="1" dirty="0">
                <a:solidFill>
                  <a:schemeClr val="bg1"/>
                </a:solidFill>
                <a:latin typeface="Pfizer Diatype" panose="020B0604020202020204" charset="0"/>
              </a:rPr>
              <a:t>de</a:t>
            </a:r>
            <a:r>
              <a:rPr lang="pt-BR" sz="1600" b="1" spc="-30" dirty="0">
                <a:solidFill>
                  <a:schemeClr val="bg1"/>
                </a:solidFill>
                <a:latin typeface="Pfizer Diatype" panose="020B0604020202020204" charset="0"/>
              </a:rPr>
              <a:t> </a:t>
            </a:r>
            <a:r>
              <a:rPr lang="pt-BR" sz="1600" b="1" dirty="0">
                <a:solidFill>
                  <a:schemeClr val="bg1"/>
                </a:solidFill>
                <a:latin typeface="Pfizer Diatype" panose="020B0604020202020204" charset="0"/>
              </a:rPr>
              <a:t>forma</a:t>
            </a:r>
            <a:r>
              <a:rPr lang="pt-BR" sz="1600" b="1" spc="-50" dirty="0">
                <a:solidFill>
                  <a:schemeClr val="bg1"/>
                </a:solidFill>
                <a:latin typeface="Pfizer Diatype" panose="020B0604020202020204" charset="0"/>
              </a:rPr>
              <a:t> </a:t>
            </a:r>
            <a:r>
              <a:rPr lang="pt-BR" sz="1600" b="1" dirty="0">
                <a:solidFill>
                  <a:schemeClr val="bg1"/>
                </a:solidFill>
                <a:latin typeface="Pfizer Diatype" panose="020B0604020202020204" charset="0"/>
              </a:rPr>
              <a:t>planejada</a:t>
            </a:r>
            <a:r>
              <a:rPr lang="pt-BR" sz="1600" b="1" spc="-5" dirty="0">
                <a:solidFill>
                  <a:schemeClr val="bg1"/>
                </a:solidFill>
                <a:latin typeface="Pfizer Diatype" panose="020B0604020202020204" charset="0"/>
              </a:rPr>
              <a:t> </a:t>
            </a:r>
            <a:r>
              <a:rPr lang="pt-BR" sz="1600" b="1" dirty="0">
                <a:solidFill>
                  <a:schemeClr val="bg1"/>
                </a:solidFill>
                <a:latin typeface="Pfizer Diatype" panose="020B0604020202020204" charset="0"/>
              </a:rPr>
              <a:t>e</a:t>
            </a:r>
            <a:r>
              <a:rPr lang="pt-BR" sz="1600" b="1" spc="-35" dirty="0">
                <a:solidFill>
                  <a:schemeClr val="bg1"/>
                </a:solidFill>
                <a:latin typeface="Pfizer Diatype" panose="020B0604020202020204" charset="0"/>
              </a:rPr>
              <a:t> </a:t>
            </a:r>
            <a:r>
              <a:rPr lang="pt-BR" sz="1600" b="1" spc="-10" dirty="0">
                <a:solidFill>
                  <a:schemeClr val="bg1"/>
                </a:solidFill>
                <a:latin typeface="Pfizer Diatype" panose="020B0604020202020204" charset="0"/>
              </a:rPr>
              <a:t>eficiente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5043942-4462-4634-5833-D3ED8EC16BAB}"/>
              </a:ext>
            </a:extLst>
          </p:cNvPr>
          <p:cNvSpPr txBox="1"/>
          <p:nvPr/>
        </p:nvSpPr>
        <p:spPr>
          <a:xfrm>
            <a:off x="322143" y="1533948"/>
            <a:ext cx="5493043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endParaRPr lang="pt-BR" sz="1400" dirty="0">
              <a:latin typeface="Pfizer Diatype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Pfizer Diatype" panose="020B0604020202020204" charset="0"/>
              </a:rPr>
              <a:t>Planejar dias D escolares;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Pfizer Diatype" panose="020B0604020202020204" charset="0"/>
              </a:rPr>
              <a:t>Promover rodas de conversa com professores e estudantes sobre prevenção;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Pfizer Diatype" panose="020B0604020202020204" charset="0"/>
              </a:rPr>
              <a:t>Ofertar matérias educativos (cartazes, QR </a:t>
            </a:r>
            <a:r>
              <a:rPr lang="pt-BR" sz="1400" dirty="0" err="1">
                <a:latin typeface="Pfizer Diatype" panose="020B0604020202020204" charset="0"/>
              </a:rPr>
              <a:t>codes</a:t>
            </a:r>
            <a:r>
              <a:rPr lang="pt-BR" sz="1400" dirty="0">
                <a:latin typeface="Pfizer Diatype" panose="020B0604020202020204" charset="0"/>
              </a:rPr>
              <a:t> com vídeos curtos, redes sociais);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Pfizer Diatype" panose="020B0604020202020204" charset="0"/>
              </a:rPr>
              <a:t>Pareceria com gestores escolares para acompanhar alunos não vacinados.</a:t>
            </a: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2664B51E-1D52-D92C-C5F3-F077735D5FA8}"/>
              </a:ext>
            </a:extLst>
          </p:cNvPr>
          <p:cNvSpPr/>
          <p:nvPr/>
        </p:nvSpPr>
        <p:spPr>
          <a:xfrm>
            <a:off x="807112" y="1126942"/>
            <a:ext cx="4523103" cy="55656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tabLst>
                <a:tab pos="298450" algn="l"/>
              </a:tabLst>
            </a:pPr>
            <a:r>
              <a:rPr lang="pt-BR" sz="1600" b="1" dirty="0">
                <a:solidFill>
                  <a:schemeClr val="bg1"/>
                </a:solidFill>
                <a:latin typeface="Pfizer Diatype" panose="020B0604020202020204" charset="0"/>
              </a:rPr>
              <a:t>Priorizando</a:t>
            </a:r>
            <a:r>
              <a:rPr lang="pt-BR" sz="1600" b="1" spc="-114" dirty="0">
                <a:solidFill>
                  <a:schemeClr val="bg1"/>
                </a:solidFill>
                <a:latin typeface="Pfizer Diatype" panose="020B0604020202020204" charset="0"/>
              </a:rPr>
              <a:t> </a:t>
            </a:r>
            <a:r>
              <a:rPr lang="pt-BR" sz="1600" b="1" spc="-10" dirty="0">
                <a:solidFill>
                  <a:schemeClr val="bg1"/>
                </a:solidFill>
                <a:latin typeface="Pfizer Diatype" panose="020B0604020202020204" charset="0"/>
              </a:rPr>
              <a:t>áreas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FA548E8-9586-7FC5-0B40-6C4963ED2D40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16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EB25CA0-FA06-2ABB-CB94-909200C2E8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9E59AA12-AA58-05CE-9610-5E2F1E19F0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1033" y="167239"/>
            <a:ext cx="8665210" cy="8429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A</a:t>
            </a:r>
            <a:r>
              <a:rPr spc="-10" dirty="0"/>
              <a:t> </a:t>
            </a:r>
            <a:r>
              <a:rPr dirty="0"/>
              <a:t>partir</a:t>
            </a:r>
            <a:r>
              <a:rPr spc="-40" dirty="0"/>
              <a:t> </a:t>
            </a:r>
            <a:r>
              <a:rPr dirty="0"/>
              <a:t>desta</a:t>
            </a:r>
            <a:r>
              <a:rPr spc="-35" dirty="0"/>
              <a:t> </a:t>
            </a:r>
            <a:r>
              <a:rPr dirty="0"/>
              <a:t>etapa,</a:t>
            </a:r>
            <a:r>
              <a:rPr spc="-40" dirty="0"/>
              <a:t> </a:t>
            </a:r>
            <a:r>
              <a:rPr dirty="0"/>
              <a:t>o</a:t>
            </a:r>
            <a:r>
              <a:rPr spc="-15" dirty="0"/>
              <a:t> </a:t>
            </a:r>
            <a:r>
              <a:rPr dirty="0"/>
              <a:t>plano</a:t>
            </a:r>
            <a:r>
              <a:rPr spc="-40" dirty="0"/>
              <a:t> </a:t>
            </a:r>
            <a:r>
              <a:rPr dirty="0"/>
              <a:t>de</a:t>
            </a:r>
            <a:r>
              <a:rPr spc="-15" dirty="0"/>
              <a:t> </a:t>
            </a:r>
            <a:r>
              <a:rPr dirty="0"/>
              <a:t>ação</a:t>
            </a:r>
            <a:r>
              <a:rPr spc="-55" dirty="0"/>
              <a:t> </a:t>
            </a:r>
            <a:r>
              <a:rPr dirty="0"/>
              <a:t>local</a:t>
            </a:r>
            <a:r>
              <a:rPr spc="-55" dirty="0"/>
              <a:t> </a:t>
            </a:r>
            <a:r>
              <a:rPr spc="-10" dirty="0"/>
              <a:t>encontra-</a:t>
            </a:r>
            <a:r>
              <a:rPr spc="-25" dirty="0"/>
              <a:t>se </a:t>
            </a:r>
            <a:r>
              <a:rPr dirty="0"/>
              <a:t>estruturado</a:t>
            </a:r>
            <a:r>
              <a:rPr spc="-95" dirty="0"/>
              <a:t> </a:t>
            </a:r>
            <a:r>
              <a:rPr dirty="0"/>
              <a:t>para</a:t>
            </a:r>
            <a:r>
              <a:rPr spc="-105" dirty="0"/>
              <a:t> </a:t>
            </a:r>
            <a:r>
              <a:rPr dirty="0"/>
              <a:t>implementação</a:t>
            </a:r>
            <a:r>
              <a:rPr spc="-100" dirty="0"/>
              <a:t> </a:t>
            </a:r>
            <a:r>
              <a:rPr dirty="0"/>
              <a:t>das</a:t>
            </a:r>
            <a:r>
              <a:rPr spc="-90" dirty="0"/>
              <a:t> </a:t>
            </a:r>
            <a:r>
              <a:rPr spc="-10" dirty="0"/>
              <a:t>atividades:¹</a:t>
            </a:r>
          </a:p>
        </p:txBody>
      </p:sp>
      <p:sp>
        <p:nvSpPr>
          <p:cNvPr id="7" name="object 13">
            <a:extLst>
              <a:ext uri="{FF2B5EF4-FFF2-40B4-BE49-F238E27FC236}">
                <a16:creationId xmlns:a16="http://schemas.microsoft.com/office/drawing/2014/main" id="{2AF25649-8542-4F56-5B15-C82944219955}"/>
              </a:ext>
            </a:extLst>
          </p:cNvPr>
          <p:cNvSpPr txBox="1"/>
          <p:nvPr/>
        </p:nvSpPr>
        <p:spPr>
          <a:xfrm>
            <a:off x="4082143" y="1711972"/>
            <a:ext cx="7238433" cy="3890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Avaliação:</a:t>
            </a:r>
            <a:r>
              <a:rPr sz="1800" b="1" spc="-7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análise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das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ações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realizadas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resultados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obtidos.</a:t>
            </a:r>
            <a:endParaRPr sz="1800" dirty="0">
              <a:latin typeface="Microsoft Sans Serif"/>
              <a:cs typeface="Microsoft Sans Serif"/>
            </a:endParaRPr>
          </a:p>
          <a:p>
            <a:pPr marL="298450" marR="511175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Gestão</a:t>
            </a:r>
            <a:r>
              <a:rPr sz="1800" b="1" spc="-7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de</a:t>
            </a:r>
            <a:r>
              <a:rPr sz="1800" b="1" spc="-5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pessoas</a:t>
            </a:r>
            <a:r>
              <a:rPr sz="1800" dirty="0">
                <a:solidFill>
                  <a:srgbClr val="6F2F9F"/>
                </a:solidFill>
                <a:latin typeface="Microsoft Sans Serif"/>
                <a:cs typeface="Microsoft Sans Serif"/>
              </a:rPr>
              <a:t>:</a:t>
            </a:r>
            <a:r>
              <a:rPr sz="1800" spc="-50" dirty="0">
                <a:solidFill>
                  <a:srgbClr val="6F2F9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qualificação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contínua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das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equipe</a:t>
            </a:r>
            <a:r>
              <a:rPr lang="pt-BR" sz="1800" spc="-10" dirty="0">
                <a:latin typeface="Microsoft Sans Serif"/>
                <a:cs typeface="Microsoft Sans Serif"/>
              </a:rPr>
              <a:t>s.</a:t>
            </a:r>
          </a:p>
          <a:p>
            <a:pPr marL="298450" marR="511175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sz="1800" b="1" dirty="0" err="1">
                <a:solidFill>
                  <a:srgbClr val="0000CA"/>
                </a:solidFill>
                <a:latin typeface="Microsoft Sans Serif"/>
                <a:cs typeface="Microsoft Sans Serif"/>
              </a:rPr>
              <a:t>Comunicação</a:t>
            </a:r>
            <a:r>
              <a:rPr sz="1800" b="1" spc="-7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social:</a:t>
            </a:r>
            <a:r>
              <a:rPr sz="1800" spc="-40" dirty="0">
                <a:solidFill>
                  <a:srgbClr val="B83918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mobilização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informação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da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spc="-10" dirty="0" err="1">
                <a:latin typeface="Microsoft Sans Serif"/>
                <a:cs typeface="Microsoft Sans Serif"/>
              </a:rPr>
              <a:t>comunidade</a:t>
            </a:r>
            <a:r>
              <a:rPr sz="1800" spc="-10" dirty="0">
                <a:latin typeface="Microsoft Sans Serif"/>
                <a:cs typeface="Microsoft Sans Serif"/>
              </a:rPr>
              <a:t>.</a:t>
            </a:r>
            <a:endParaRPr lang="pt-BR" sz="1800" spc="-10" dirty="0">
              <a:latin typeface="Microsoft Sans Serif"/>
              <a:cs typeface="Microsoft Sans Serif"/>
            </a:endParaRPr>
          </a:p>
          <a:p>
            <a:pPr marL="298450" marR="511175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sz="1800" b="1" dirty="0" err="1">
                <a:solidFill>
                  <a:srgbClr val="0000CA"/>
                </a:solidFill>
                <a:latin typeface="Microsoft Sans Serif"/>
                <a:cs typeface="Microsoft Sans Serif"/>
              </a:rPr>
              <a:t>Parcerias</a:t>
            </a:r>
            <a:r>
              <a:rPr sz="1800" b="1" spc="-8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estratégicas:</a:t>
            </a:r>
            <a:r>
              <a:rPr sz="1800" b="1" spc="-6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escolas,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lideranças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instituições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locais.</a:t>
            </a:r>
            <a:endParaRPr sz="1800" dirty="0">
              <a:latin typeface="Microsoft Sans Serif"/>
              <a:cs typeface="Microsoft Sans Serif"/>
            </a:endParaRPr>
          </a:p>
          <a:p>
            <a:pPr marL="298450" marR="1270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Infraestrutura</a:t>
            </a:r>
            <a:r>
              <a:rPr sz="1800" b="1" spc="-7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e</a:t>
            </a:r>
            <a:r>
              <a:rPr sz="1800" b="1" spc="-2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logística: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recursos,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insumos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transporte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10" dirty="0" err="1">
                <a:latin typeface="Microsoft Sans Serif"/>
                <a:cs typeface="Microsoft Sans Serif"/>
              </a:rPr>
              <a:t>adequados</a:t>
            </a:r>
            <a:r>
              <a:rPr sz="1800" spc="-10" dirty="0">
                <a:latin typeface="Microsoft Sans Serif"/>
                <a:cs typeface="Microsoft Sans Serif"/>
              </a:rPr>
              <a:t>.</a:t>
            </a:r>
            <a:endParaRPr lang="pt-BR" sz="1800" spc="-10" dirty="0">
              <a:latin typeface="Microsoft Sans Serif"/>
              <a:cs typeface="Microsoft Sans Serif"/>
            </a:endParaRPr>
          </a:p>
          <a:p>
            <a:pPr marL="298450" marR="1270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sz="1800" b="1" dirty="0" err="1">
                <a:solidFill>
                  <a:srgbClr val="0000CA"/>
                </a:solidFill>
                <a:latin typeface="Microsoft Sans Serif"/>
                <a:cs typeface="Microsoft Sans Serif"/>
              </a:rPr>
              <a:t>Articulação</a:t>
            </a:r>
            <a:r>
              <a:rPr sz="1800" b="1" spc="-8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gestora:</a:t>
            </a:r>
            <a:r>
              <a:rPr sz="1800" b="1" spc="-5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integração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entre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níveis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serviços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de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10" dirty="0" err="1">
                <a:latin typeface="Microsoft Sans Serif"/>
                <a:cs typeface="Microsoft Sans Serif"/>
              </a:rPr>
              <a:t>saúde</a:t>
            </a:r>
            <a:r>
              <a:rPr sz="1800" spc="-10" dirty="0">
                <a:latin typeface="Microsoft Sans Serif"/>
                <a:cs typeface="Microsoft Sans Serif"/>
              </a:rPr>
              <a:t>.</a:t>
            </a:r>
            <a:endParaRPr lang="pt-BR" sz="1800" spc="-10" dirty="0">
              <a:latin typeface="Microsoft Sans Serif"/>
              <a:cs typeface="Microsoft Sans Serif"/>
            </a:endParaRPr>
          </a:p>
          <a:p>
            <a:pPr marL="298450" marR="1270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Plano</a:t>
            </a:r>
            <a:r>
              <a:rPr lang="pt-BR" sz="1800" b="1" spc="-7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 err="1">
                <a:solidFill>
                  <a:srgbClr val="0000CA"/>
                </a:solidFill>
                <a:latin typeface="Microsoft Sans Serif"/>
                <a:cs typeface="Microsoft Sans Serif"/>
              </a:rPr>
              <a:t>dinâmico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:</a:t>
            </a:r>
            <a:r>
              <a:rPr sz="1800" b="1" spc="-4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ajustável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às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realidades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do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território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essencial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para</a:t>
            </a:r>
            <a:endParaRPr sz="18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Microsoft Sans Serif"/>
                <a:cs typeface="Microsoft Sans Serif"/>
              </a:rPr>
              <a:t>sustentar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coberturas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vacinais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elevadas.</a:t>
            </a:r>
            <a:endParaRPr sz="1800" dirty="0">
              <a:latin typeface="Microsoft Sans Serif"/>
              <a:cs typeface="Microsoft Sans Serif"/>
            </a:endParaRPr>
          </a:p>
        </p:txBody>
      </p:sp>
      <p:pic>
        <p:nvPicPr>
          <p:cNvPr id="8" name="object 14">
            <a:extLst>
              <a:ext uri="{FF2B5EF4-FFF2-40B4-BE49-F238E27FC236}">
                <a16:creationId xmlns:a16="http://schemas.microsoft.com/office/drawing/2014/main" id="{2DBE9490-D806-91B4-7784-6ECAF3EB6B6B}"/>
              </a:ext>
            </a:extLst>
          </p:cNvPr>
          <p:cNvPicPr/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0899" y="2150869"/>
            <a:ext cx="1880769" cy="233466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2191801-8526-162B-94D2-326B5920BAB3}"/>
              </a:ext>
            </a:extLst>
          </p:cNvPr>
          <p:cNvSpPr txBox="1"/>
          <p:nvPr/>
        </p:nvSpPr>
        <p:spPr>
          <a:xfrm>
            <a:off x="1493345" y="6502084"/>
            <a:ext cx="7815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E82AD93-B6E4-46A7-78CE-E3E72AAB427B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4578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0A0312B-EB2C-0C0F-71A8-BC9722715A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C3C68DC-71FE-11B4-B8DC-A000AF65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98" y="277968"/>
            <a:ext cx="8798673" cy="3597345"/>
          </a:xfrm>
        </p:spPr>
        <p:txBody>
          <a:bodyPr/>
          <a:lstStyle/>
          <a:p>
            <a:r>
              <a:rPr lang="pt-BR" sz="4000" dirty="0"/>
              <a:t>Potenciais conflitos de interesse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EF654B0-CA54-F05F-EC30-9EEFC9D1F116}"/>
              </a:ext>
            </a:extLst>
          </p:cNvPr>
          <p:cNvSpPr txBox="1"/>
          <p:nvPr/>
        </p:nvSpPr>
        <p:spPr>
          <a:xfrm>
            <a:off x="674913" y="1216669"/>
            <a:ext cx="7500257" cy="3124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600" dirty="0"/>
              <a:t>De acordo com a norma nº 1595/2000 do CFM e a resolução RDC nº 96/2008 da ANVISA, declaro: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Não possuo ações de companhias farmacêuticas possivelmente citadas nesta apresentação.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A apresentação a seguir é de minha exclusiva responsabilidade.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Toda e qualquer imagem, texto e/ou conteúdo que não sejam de minha autoria estão adequadamente referenciadas.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São meus pré-requisitos para participar destas atividades: autonomia do pensamento científico, independência de opiniões e liberdade de expressão.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9317AFA-F761-5815-5125-0EF092DE3291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440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8F3E37F-D906-1630-A426-8C667CD947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2D6E5F1-A559-EC3D-A44E-4F1E910DBD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516" y="-241934"/>
            <a:ext cx="9516745" cy="878839"/>
          </a:xfrm>
          <a:prstGeom prst="rect">
            <a:avLst/>
          </a:prstGeom>
        </p:spPr>
        <p:txBody>
          <a:bodyPr vert="horz" wrap="square" lIns="0" tIns="4384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ETAPA</a:t>
            </a:r>
            <a:r>
              <a:rPr spc="-20" dirty="0"/>
              <a:t> </a:t>
            </a:r>
            <a:r>
              <a:rPr dirty="0"/>
              <a:t>3 –</a:t>
            </a:r>
            <a:r>
              <a:rPr spc="-20" dirty="0"/>
              <a:t> </a:t>
            </a:r>
            <a:r>
              <a:rPr dirty="0"/>
              <a:t>Seguimento</a:t>
            </a:r>
            <a:r>
              <a:rPr spc="-45" dirty="0"/>
              <a:t> </a:t>
            </a:r>
            <a:r>
              <a:rPr dirty="0"/>
              <a:t>e</a:t>
            </a:r>
            <a:r>
              <a:rPr spc="-25" dirty="0"/>
              <a:t> </a:t>
            </a:r>
            <a:r>
              <a:rPr spc="-10" dirty="0"/>
              <a:t>Supervisão¹</a:t>
            </a:r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6B62FDC2-C57E-DFDC-7470-A9BD280E0FAD}"/>
              </a:ext>
            </a:extLst>
          </p:cNvPr>
          <p:cNvSpPr txBox="1"/>
          <p:nvPr/>
        </p:nvSpPr>
        <p:spPr>
          <a:xfrm>
            <a:off x="488931" y="893882"/>
            <a:ext cx="853532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latin typeface="Microsoft Sans Serif"/>
                <a:cs typeface="Microsoft Sans Serif"/>
              </a:rPr>
              <a:t>É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neste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momento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que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se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realiza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o</a:t>
            </a:r>
            <a:r>
              <a:rPr sz="1600" spc="-10" dirty="0">
                <a:latin typeface="Microsoft Sans Serif"/>
                <a:cs typeface="Microsoft Sans Serif"/>
              </a:rPr>
              <a:t> acompanhamento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Microsoft Sans Serif"/>
                <a:cs typeface="Microsoft Sans Serif"/>
              </a:rPr>
              <a:t>operacional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no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processo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de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microplanejamento.</a:t>
            </a:r>
            <a:endParaRPr sz="1600" dirty="0">
              <a:latin typeface="Microsoft Sans Serif"/>
              <a:cs typeface="Microsoft Sans Serif"/>
            </a:endParaRPr>
          </a:p>
        </p:txBody>
      </p:sp>
      <p:pic>
        <p:nvPicPr>
          <p:cNvPr id="9" name="object 21">
            <a:extLst>
              <a:ext uri="{FF2B5EF4-FFF2-40B4-BE49-F238E27FC236}">
                <a16:creationId xmlns:a16="http://schemas.microsoft.com/office/drawing/2014/main" id="{35298A31-5C9E-AEA9-E70B-F8D8D3272FD9}"/>
              </a:ext>
            </a:extLst>
          </p:cNvPr>
          <p:cNvPicPr/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93500" y="3990609"/>
            <a:ext cx="1318385" cy="1108907"/>
          </a:xfrm>
          <a:prstGeom prst="rect">
            <a:avLst/>
          </a:prstGeom>
        </p:spPr>
      </p:pic>
      <p:sp>
        <p:nvSpPr>
          <p:cNvPr id="10" name="object 18">
            <a:extLst>
              <a:ext uri="{FF2B5EF4-FFF2-40B4-BE49-F238E27FC236}">
                <a16:creationId xmlns:a16="http://schemas.microsoft.com/office/drawing/2014/main" id="{86E6968A-B53D-A146-7854-9F21A68902CF}"/>
              </a:ext>
            </a:extLst>
          </p:cNvPr>
          <p:cNvSpPr txBox="1"/>
          <p:nvPr/>
        </p:nvSpPr>
        <p:spPr>
          <a:xfrm>
            <a:off x="714348" y="1656767"/>
            <a:ext cx="2074654" cy="119776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98450" marR="5080" indent="-285750">
              <a:lnSpc>
                <a:spcPct val="150000"/>
              </a:lnSpc>
              <a:spcBef>
                <a:spcPts val="340"/>
              </a:spcBef>
              <a:buFont typeface="Wingdings" panose="05000000000000000000" pitchFamily="2" charset="2"/>
              <a:buChar char="ü"/>
            </a:pPr>
            <a:r>
              <a:rPr lang="pt-BR" sz="16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Verificar resultados</a:t>
            </a:r>
          </a:p>
          <a:p>
            <a:pPr marL="298450" marR="5080" indent="-285750">
              <a:lnSpc>
                <a:spcPct val="150000"/>
              </a:lnSpc>
              <a:spcBef>
                <a:spcPts val="340"/>
              </a:spcBef>
              <a:buFont typeface="Wingdings" panose="05000000000000000000" pitchFamily="2" charset="2"/>
              <a:buChar char="ü"/>
            </a:pPr>
            <a:r>
              <a:rPr lang="pt-BR" sz="16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Identificar desafios</a:t>
            </a:r>
          </a:p>
          <a:p>
            <a:pPr marL="298450" marR="5080" indent="-285750">
              <a:lnSpc>
                <a:spcPct val="150000"/>
              </a:lnSpc>
              <a:spcBef>
                <a:spcPts val="340"/>
              </a:spcBef>
              <a:buFont typeface="Wingdings" panose="05000000000000000000" pitchFamily="2" charset="2"/>
              <a:buChar char="ü"/>
            </a:pPr>
            <a:r>
              <a:rPr lang="pt-BR" sz="16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Promover ajustes</a:t>
            </a:r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CFC84C8C-456A-FAC5-74B6-D077D83E8E20}"/>
              </a:ext>
            </a:extLst>
          </p:cNvPr>
          <p:cNvSpPr txBox="1"/>
          <p:nvPr/>
        </p:nvSpPr>
        <p:spPr>
          <a:xfrm>
            <a:off x="6573758" y="636905"/>
            <a:ext cx="5480050" cy="276614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30"/>
              </a:spcBef>
              <a:buFont typeface="Wingdings"/>
              <a:buChar char=""/>
            </a:pPr>
            <a:endParaRPr sz="18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latin typeface="Pfizer Diatype" panose="020B0604020202020204" charset="0"/>
                <a:cs typeface="Microsoft Sans Serif"/>
              </a:rPr>
              <a:t>Condutas</a:t>
            </a:r>
            <a:r>
              <a:rPr sz="1600" b="1" spc="-5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b="1" spc="-10" dirty="0">
                <a:latin typeface="Pfizer Diatype" panose="020B0604020202020204" charset="0"/>
                <a:cs typeface="Microsoft Sans Serif"/>
              </a:rPr>
              <a:t>essenciais</a:t>
            </a:r>
            <a:endParaRPr sz="1600" b="1" dirty="0">
              <a:latin typeface="Pfizer Diatype" panose="020B0604020202020204" charset="0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795"/>
              </a:spcBef>
            </a:pPr>
            <a:endParaRPr sz="16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98450" algn="l"/>
              </a:tabLst>
            </a:pPr>
            <a:r>
              <a:rPr sz="1600" dirty="0" err="1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Planejar</a:t>
            </a:r>
            <a:r>
              <a:rPr sz="1600" spc="-8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 err="1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visitas</a:t>
            </a:r>
            <a:endParaRPr lang="pt-BR" sz="16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755650" lvl="1" indent="-285750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755650" algn="l"/>
              </a:tabLst>
            </a:pPr>
            <a:r>
              <a:rPr lang="pt-BR"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Unidades</a:t>
            </a:r>
            <a:r>
              <a:rPr lang="pt-BR" sz="16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6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saúde,</a:t>
            </a:r>
            <a:r>
              <a:rPr lang="pt-BR" sz="16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priorizando</a:t>
            </a:r>
            <a:r>
              <a:rPr lang="pt-BR" sz="16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áreas</a:t>
            </a:r>
            <a:r>
              <a:rPr lang="pt-BR" sz="16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6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6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risco</a:t>
            </a:r>
            <a:endParaRPr lang="pt-BR" sz="16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298450" algn="l"/>
              </a:tabLst>
            </a:pPr>
            <a:r>
              <a:rPr sz="1600" dirty="0" err="1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Utilizar</a:t>
            </a:r>
            <a:r>
              <a:rPr sz="16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instrumentos</a:t>
            </a:r>
            <a:r>
              <a:rPr sz="16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sz="1600" spc="-4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planejamento</a:t>
            </a:r>
            <a:endParaRPr sz="16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756285" lvl="1" indent="-286385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756285" algn="l"/>
              </a:tabLst>
            </a:pP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Acompanhar</a:t>
            </a:r>
            <a:r>
              <a:rPr sz="1600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sz="1600" spc="-5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verificar</a:t>
            </a:r>
            <a:r>
              <a:rPr sz="16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as</a:t>
            </a:r>
            <a:r>
              <a:rPr sz="16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ações</a:t>
            </a:r>
            <a:endParaRPr sz="16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298450" algn="l"/>
              </a:tabLst>
            </a:pP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Revisar</a:t>
            </a:r>
            <a:r>
              <a:rPr sz="1600" spc="-4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avanços</a:t>
            </a:r>
            <a:r>
              <a:rPr sz="1600" spc="-4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sz="1600" spc="-5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implementar</a:t>
            </a:r>
            <a:r>
              <a:rPr sz="1600" spc="-4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ajustes</a:t>
            </a:r>
            <a:endParaRPr sz="16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F30CADD4-3889-DCD7-7A28-FAA782521C16}"/>
              </a:ext>
            </a:extLst>
          </p:cNvPr>
          <p:cNvSpPr txBox="1"/>
          <p:nvPr/>
        </p:nvSpPr>
        <p:spPr>
          <a:xfrm>
            <a:off x="714348" y="3665639"/>
            <a:ext cx="5480050" cy="1765868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1600" b="1" dirty="0">
                <a:latin typeface="Pfizer Diatype" panose="020B0604020202020204" charset="0"/>
                <a:cs typeface="Microsoft Sans Serif"/>
              </a:rPr>
              <a:t>Ferramentas</a:t>
            </a:r>
            <a:r>
              <a:rPr sz="1600" b="1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b="1" dirty="0">
                <a:latin typeface="Pfizer Diatype" panose="020B0604020202020204" charset="0"/>
                <a:cs typeface="Microsoft Sans Serif"/>
              </a:rPr>
              <a:t>da</a:t>
            </a:r>
            <a:r>
              <a:rPr sz="1600" b="1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b="1" dirty="0">
                <a:latin typeface="Pfizer Diatype" panose="020B0604020202020204" charset="0"/>
                <a:cs typeface="Microsoft Sans Serif"/>
              </a:rPr>
              <a:t>etapa</a:t>
            </a:r>
            <a:r>
              <a:rPr sz="1600" b="1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600" b="1" spc="-50" dirty="0">
                <a:latin typeface="Pfizer Diatype" panose="020B0604020202020204" charset="0"/>
                <a:cs typeface="Microsoft Sans Serif"/>
              </a:rPr>
              <a:t>3</a:t>
            </a:r>
            <a:endParaRPr sz="1600" b="1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675"/>
              </a:spcBef>
              <a:buFont typeface="Wingdings"/>
              <a:buChar char=""/>
              <a:tabLst>
                <a:tab pos="298450" algn="l"/>
              </a:tabLst>
            </a:pP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Cronograma</a:t>
            </a:r>
            <a:r>
              <a:rPr sz="16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sz="16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plano</a:t>
            </a:r>
            <a:r>
              <a:rPr sz="16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sz="16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atividades</a:t>
            </a:r>
            <a:endParaRPr sz="16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298450" algn="l"/>
              </a:tabLst>
            </a:pP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Instrumentos</a:t>
            </a:r>
            <a:r>
              <a:rPr sz="16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ou</a:t>
            </a:r>
            <a:r>
              <a:rPr sz="16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guias</a:t>
            </a:r>
            <a:r>
              <a:rPr sz="16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sz="16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supervisão</a:t>
            </a:r>
            <a:endParaRPr sz="16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298450" algn="l"/>
              </a:tabLst>
            </a:pP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Relatórios</a:t>
            </a:r>
            <a:r>
              <a:rPr sz="1600" spc="-4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sz="1600" spc="-7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supervisão</a:t>
            </a:r>
            <a:r>
              <a:rPr sz="1600" spc="-5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6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consolidados</a:t>
            </a:r>
            <a:endParaRPr sz="16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30"/>
              </a:spcBef>
              <a:buFont typeface="Wingdings"/>
              <a:buChar char=""/>
            </a:pPr>
            <a:endParaRPr sz="1600" dirty="0"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B82B1CF-C236-4D97-0300-2AE61AA00037}"/>
              </a:ext>
            </a:extLst>
          </p:cNvPr>
          <p:cNvSpPr txBox="1"/>
          <p:nvPr/>
        </p:nvSpPr>
        <p:spPr>
          <a:xfrm>
            <a:off x="1493345" y="6502084"/>
            <a:ext cx="7815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F2CAECD-E989-FFA5-A487-09BF698C2989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FE60591-B728-13F0-BE7F-523E6BBE176C}"/>
              </a:ext>
            </a:extLst>
          </p:cNvPr>
          <p:cNvSpPr/>
          <p:nvPr/>
        </p:nvSpPr>
        <p:spPr>
          <a:xfrm>
            <a:off x="9391318" y="6464029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998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572B2B8-DDFB-1739-99CB-BDA08538B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86194BAA-CCBF-4928-C16D-280D435141CB}"/>
              </a:ext>
            </a:extLst>
          </p:cNvPr>
          <p:cNvSpPr txBox="1">
            <a:spLocks/>
          </p:cNvSpPr>
          <p:nvPr/>
        </p:nvSpPr>
        <p:spPr>
          <a:xfrm>
            <a:off x="409231" y="-343137"/>
            <a:ext cx="9516745" cy="858259"/>
          </a:xfrm>
          <a:prstGeom prst="rect">
            <a:avLst/>
          </a:prstGeom>
        </p:spPr>
        <p:txBody>
          <a:bodyPr vert="horz" wrap="square" lIns="0" tIns="438479" rIns="0" bIns="0" rtlCol="0">
            <a:spAutoFit/>
          </a:bodyPr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ETAPA</a:t>
            </a:r>
            <a:r>
              <a:rPr lang="pt-BR" sz="2700" b="1" spc="-2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3 –</a:t>
            </a:r>
            <a:r>
              <a:rPr lang="pt-BR" sz="2700" b="1" spc="-2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Seguimento</a:t>
            </a:r>
            <a:r>
              <a:rPr lang="pt-BR" sz="2700" b="1" spc="-4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e</a:t>
            </a:r>
            <a:r>
              <a:rPr lang="pt-BR" sz="2700" b="1" spc="-2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spc="-10" dirty="0">
                <a:solidFill>
                  <a:srgbClr val="0000CA"/>
                </a:solidFill>
                <a:latin typeface="Pfizer Tomorrow" panose="020B0604020202020204" charset="0"/>
              </a:rPr>
              <a:t>Supervisão¹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67C74AD4-0B09-FA1C-534B-67683B7C0170}"/>
              </a:ext>
            </a:extLst>
          </p:cNvPr>
          <p:cNvSpPr txBox="1"/>
          <p:nvPr/>
        </p:nvSpPr>
        <p:spPr>
          <a:xfrm>
            <a:off x="328585" y="757795"/>
            <a:ext cx="5996015" cy="207556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Pfizer Diatype" panose="020B0604020202020204" charset="0"/>
                <a:cs typeface="Microsoft Sans Serif"/>
              </a:rPr>
              <a:t>Na</a:t>
            </a:r>
            <a:r>
              <a:rPr sz="20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etapa</a:t>
            </a:r>
            <a:r>
              <a:rPr sz="20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3</a:t>
            </a:r>
            <a:r>
              <a:rPr sz="20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também</a:t>
            </a:r>
            <a:r>
              <a:rPr sz="20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se</a:t>
            </a:r>
            <a:r>
              <a:rPr sz="20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consolidam</a:t>
            </a:r>
            <a:r>
              <a:rPr sz="20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atividades</a:t>
            </a:r>
            <a:r>
              <a:rPr sz="20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pós</a:t>
            </a:r>
            <a:r>
              <a:rPr sz="20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estratégias,</a:t>
            </a:r>
            <a:r>
              <a:rPr sz="2000" spc="-5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como</a:t>
            </a:r>
            <a:r>
              <a:rPr sz="20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o </a:t>
            </a:r>
            <a:r>
              <a:rPr sz="2000" b="1" spc="-10" dirty="0" err="1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Monitoramento</a:t>
            </a:r>
            <a:r>
              <a:rPr lang="pt-BR" sz="2000" b="1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2000" b="1" dirty="0" err="1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estratégias</a:t>
            </a:r>
            <a:r>
              <a:rPr sz="2000" b="1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endParaRPr lang="pt-BR" sz="2000" b="1" spc="-25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sz="2000" b="1" spc="-1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20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vacinação</a:t>
            </a:r>
            <a:r>
              <a:rPr sz="2000" b="1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20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–</a:t>
            </a:r>
            <a:r>
              <a:rPr sz="2000" b="1" spc="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2000" b="1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MEV</a:t>
            </a:r>
            <a:endParaRPr lang="pt-BR" sz="2000" b="1" spc="-25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endParaRPr lang="pt-BR" sz="2000" b="1" spc="-25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Pfizer Diatype" panose="020B0604020202020204" charset="0"/>
                <a:cs typeface="Microsoft Sans Serif"/>
              </a:rPr>
              <a:t>A</a:t>
            </a:r>
            <a:r>
              <a:rPr sz="18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ação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nacional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de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MEV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pode</a:t>
            </a:r>
            <a:r>
              <a:rPr sz="18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ser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adotada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pelos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municípios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após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realização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de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estratégias</a:t>
            </a:r>
            <a:r>
              <a:rPr sz="18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de</a:t>
            </a:r>
            <a:r>
              <a:rPr sz="18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vacinação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com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o</a:t>
            </a:r>
            <a:r>
              <a:rPr sz="18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objetivo</a:t>
            </a:r>
            <a:r>
              <a:rPr sz="18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de</a:t>
            </a:r>
            <a:r>
              <a:rPr sz="18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melhorar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suas</a:t>
            </a:r>
            <a:r>
              <a:rPr sz="18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coberturas</a:t>
            </a:r>
            <a:r>
              <a:rPr sz="18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vacinais</a:t>
            </a:r>
            <a:endParaRPr sz="1800" dirty="0"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FA1BAC8E-3E0F-76E1-1491-FBDA7CB2FB8E}"/>
              </a:ext>
            </a:extLst>
          </p:cNvPr>
          <p:cNvSpPr txBox="1"/>
          <p:nvPr/>
        </p:nvSpPr>
        <p:spPr>
          <a:xfrm>
            <a:off x="328585" y="3043643"/>
            <a:ext cx="6165128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Avalia</a:t>
            </a:r>
            <a:r>
              <a:rPr sz="18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o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progresso</a:t>
            </a:r>
            <a:r>
              <a:rPr sz="1800" b="1" spc="-4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das</a:t>
            </a:r>
            <a:r>
              <a:rPr sz="1800" b="1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atividades</a:t>
            </a:r>
            <a:r>
              <a:rPr sz="1800" b="1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de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vacinação.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Identifica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áreas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com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baixa</a:t>
            </a:r>
            <a:r>
              <a:rPr sz="1800" b="1" spc="-6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cobertura</a:t>
            </a:r>
            <a:r>
              <a:rPr sz="1800" b="1" spc="-6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vacinal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.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Realiza</a:t>
            </a:r>
            <a:r>
              <a:rPr sz="18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visitas</a:t>
            </a:r>
            <a:r>
              <a:rPr sz="1800" b="1" spc="-6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casa</a:t>
            </a:r>
            <a:r>
              <a:rPr sz="1800" b="1" spc="-6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</a:t>
            </a:r>
            <a:r>
              <a:rPr sz="1800" b="1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casa</a:t>
            </a:r>
            <a:r>
              <a:rPr sz="1800" b="1" spc="-4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para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verificação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 direta.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Confere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atualiza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situação</a:t>
            </a:r>
            <a:r>
              <a:rPr sz="1800" b="1" spc="-6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vacinal</a:t>
            </a:r>
            <a:r>
              <a:rPr sz="1800" b="1" spc="-4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em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cartões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ou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cadernetas.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Pfizer Diatype" panose="020B0604020202020204" charset="0"/>
                <a:cs typeface="Microsoft Sans Serif"/>
              </a:rPr>
              <a:t>Mapeia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regiões</a:t>
            </a:r>
            <a:r>
              <a:rPr sz="1800" spc="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com</a:t>
            </a:r>
            <a:r>
              <a:rPr sz="18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maior</a:t>
            </a:r>
            <a:r>
              <a:rPr sz="1800" b="1" spc="-6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concentração</a:t>
            </a:r>
            <a:r>
              <a:rPr sz="1800" b="1" spc="-5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sz="1800" b="1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não</a:t>
            </a:r>
            <a:r>
              <a:rPr sz="1800" b="1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vacinados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.</a:t>
            </a:r>
            <a:endParaRPr sz="1800" dirty="0"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6B793CDC-1665-3D26-3D91-22E210BE5B2F}"/>
              </a:ext>
            </a:extLst>
          </p:cNvPr>
          <p:cNvSpPr txBox="1"/>
          <p:nvPr/>
        </p:nvSpPr>
        <p:spPr>
          <a:xfrm>
            <a:off x="6917761" y="869178"/>
            <a:ext cx="517080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realização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do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MEV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ocorre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em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consonância: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9" name="object 18">
            <a:extLst>
              <a:ext uri="{FF2B5EF4-FFF2-40B4-BE49-F238E27FC236}">
                <a16:creationId xmlns:a16="http://schemas.microsoft.com/office/drawing/2014/main" id="{DFD62A85-E025-FCC4-6436-A795833A9635}"/>
              </a:ext>
            </a:extLst>
          </p:cNvPr>
          <p:cNvPicPr/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80399" y="2771745"/>
            <a:ext cx="482831" cy="496426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5F0338C6-F7C5-3DBC-0820-48ED16D3F9EA}"/>
              </a:ext>
            </a:extLst>
          </p:cNvPr>
          <p:cNvSpPr/>
          <p:nvPr/>
        </p:nvSpPr>
        <p:spPr>
          <a:xfrm>
            <a:off x="7652139" y="1406870"/>
            <a:ext cx="4211276" cy="4139816"/>
          </a:xfrm>
          <a:prstGeom prst="roundRect">
            <a:avLst>
              <a:gd name="adj" fmla="val 404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98450" indent="-285750">
              <a:lnSpc>
                <a:spcPct val="100000"/>
              </a:lnSpc>
              <a:spcBef>
                <a:spcPts val="1060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Ao</a:t>
            </a:r>
            <a:r>
              <a:rPr lang="pt-BR" sz="14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mapeamento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do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município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divisão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por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salas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vacina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960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identificação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áreas</a:t>
            </a:r>
            <a:r>
              <a:rPr lang="pt-BR" sz="1400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serem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visitadas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monitoradas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960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definição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da</a:t>
            </a:r>
            <a:r>
              <a:rPr lang="pt-BR" sz="1400" spc="-4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amostra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populacional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960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Ao</a:t>
            </a:r>
            <a:r>
              <a:rPr lang="pt-BR" sz="1400" spc="-5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planejamento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da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logística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os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recursos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necessário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960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abordagem</a:t>
            </a:r>
            <a:r>
              <a:rPr lang="pt-BR" sz="1400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responsáveis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pelos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indivíduos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monitorados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960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</a:t>
            </a:r>
            <a:r>
              <a:rPr lang="pt-BR" sz="1400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verificação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cartões</a:t>
            </a:r>
            <a:r>
              <a:rPr lang="pt-BR" sz="1400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ou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cadernetas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</a:t>
            </a:r>
            <a:r>
              <a:rPr lang="pt-BR" sz="1400" spc="-3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vacinação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960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coleta</a:t>
            </a:r>
            <a:r>
              <a:rPr lang="pt-BR" sz="1400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registros dos</a:t>
            </a:r>
            <a:r>
              <a:rPr lang="pt-BR" sz="1400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dados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965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avaliação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dos</a:t>
            </a:r>
            <a:r>
              <a:rPr lang="pt-BR" sz="1400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lang="pt-BR" sz="14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resultados</a:t>
            </a:r>
            <a:endParaRPr lang="pt-BR" sz="1400" dirty="0">
              <a:solidFill>
                <a:srgbClr val="0000CA"/>
              </a:solidFill>
              <a:latin typeface="Pfizer Diatype" panose="020B0604020202020204" charset="0"/>
            </a:endParaRPr>
          </a:p>
        </p:txBody>
      </p:sp>
      <p:pic>
        <p:nvPicPr>
          <p:cNvPr id="15" name="object 22">
            <a:extLst>
              <a:ext uri="{FF2B5EF4-FFF2-40B4-BE49-F238E27FC236}">
                <a16:creationId xmlns:a16="http://schemas.microsoft.com/office/drawing/2014/main" id="{072E1743-3321-B73B-8AFB-52DE233E59AE}"/>
              </a:ext>
            </a:extLst>
          </p:cNvPr>
          <p:cNvPicPr/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17265" y="3741544"/>
            <a:ext cx="763520" cy="620051"/>
          </a:xfrm>
          <a:prstGeom prst="rect">
            <a:avLst/>
          </a:prstGeom>
        </p:spPr>
      </p:pic>
      <p:pic>
        <p:nvPicPr>
          <p:cNvPr id="16" name="object 20">
            <a:extLst>
              <a:ext uri="{FF2B5EF4-FFF2-40B4-BE49-F238E27FC236}">
                <a16:creationId xmlns:a16="http://schemas.microsoft.com/office/drawing/2014/main" id="{D7D0F362-B994-6A9A-4B81-A43B92387649}"/>
              </a:ext>
            </a:extLst>
          </p:cNvPr>
          <p:cNvPicPr/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17265" y="1845192"/>
            <a:ext cx="609102" cy="575862"/>
          </a:xfrm>
          <a:prstGeom prst="rect">
            <a:avLst/>
          </a:prstGeom>
        </p:spPr>
      </p:pic>
      <p:pic>
        <p:nvPicPr>
          <p:cNvPr id="17" name="object 21">
            <a:extLst>
              <a:ext uri="{FF2B5EF4-FFF2-40B4-BE49-F238E27FC236}">
                <a16:creationId xmlns:a16="http://schemas.microsoft.com/office/drawing/2014/main" id="{AB3BC2BE-7800-BED2-B4A7-2253D63D6B92}"/>
              </a:ext>
            </a:extLst>
          </p:cNvPr>
          <p:cNvPicPr/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44968" y="4654176"/>
            <a:ext cx="508113" cy="659395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7FD08D3-FD3B-1079-C38A-87AF1A89800E}"/>
              </a:ext>
            </a:extLst>
          </p:cNvPr>
          <p:cNvSpPr txBox="1"/>
          <p:nvPr/>
        </p:nvSpPr>
        <p:spPr>
          <a:xfrm>
            <a:off x="1493345" y="6502084"/>
            <a:ext cx="7815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AF16569-F6ED-1260-1AF6-401F27E23EA1}"/>
              </a:ext>
            </a:extLst>
          </p:cNvPr>
          <p:cNvSpPr txBox="1"/>
          <p:nvPr/>
        </p:nvSpPr>
        <p:spPr>
          <a:xfrm>
            <a:off x="328585" y="6183972"/>
            <a:ext cx="39360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1" dirty="0">
                <a:latin typeface="Microsoft Sans Serif"/>
                <a:cs typeface="Microsoft Sans Serif"/>
              </a:rPr>
              <a:t>MEV: </a:t>
            </a:r>
            <a:r>
              <a:rPr lang="pt-BR" sz="800" dirty="0"/>
              <a:t>Monitoramento e Estratégia de Vacinação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CE51960-B455-4FBE-E278-0E8693753313}"/>
              </a:ext>
            </a:extLst>
          </p:cNvPr>
          <p:cNvSpPr/>
          <p:nvPr/>
        </p:nvSpPr>
        <p:spPr>
          <a:xfrm>
            <a:off x="9391318" y="6464029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60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A1FE1DD-262F-EAFE-50D6-3BFC4C8C9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A6595A25-4F06-4A1F-A1F9-8C69F40DEAB2}"/>
              </a:ext>
            </a:extLst>
          </p:cNvPr>
          <p:cNvSpPr txBox="1">
            <a:spLocks/>
          </p:cNvSpPr>
          <p:nvPr/>
        </p:nvSpPr>
        <p:spPr>
          <a:xfrm>
            <a:off x="446441" y="-267918"/>
            <a:ext cx="11397343" cy="858259"/>
          </a:xfrm>
          <a:prstGeom prst="rect">
            <a:avLst/>
          </a:prstGeom>
        </p:spPr>
        <p:txBody>
          <a:bodyPr vert="horz" wrap="square" lIns="0" tIns="438479" rIns="0" bIns="0" rtlCol="0">
            <a:spAutoFit/>
          </a:bodyPr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ETAPA</a:t>
            </a:r>
            <a:r>
              <a:rPr lang="pt-BR" sz="2700" b="1" spc="-3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3</a:t>
            </a:r>
            <a:r>
              <a:rPr lang="pt-BR" sz="2700" b="1" spc="-1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–</a:t>
            </a:r>
            <a:r>
              <a:rPr lang="pt-BR" sz="2700" b="1" spc="-4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Seguimento</a:t>
            </a:r>
            <a:r>
              <a:rPr lang="pt-BR" sz="2700" b="1" spc="-6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e</a:t>
            </a:r>
            <a:r>
              <a:rPr lang="pt-BR" sz="2700" b="1" spc="-4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Supervisão:</a:t>
            </a:r>
            <a:r>
              <a:rPr lang="pt-BR" sz="2700" b="1" spc="-7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spc="-25" dirty="0">
                <a:solidFill>
                  <a:srgbClr val="0000CA"/>
                </a:solidFill>
                <a:latin typeface="Pfizer Tomorrow" panose="020B0604020202020204" charset="0"/>
              </a:rPr>
              <a:t>MEV¹</a:t>
            </a: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E7957036-1DA9-6088-3B72-011EB3C5CEBB}"/>
              </a:ext>
            </a:extLst>
          </p:cNvPr>
          <p:cNvSpPr txBox="1"/>
          <p:nvPr/>
        </p:nvSpPr>
        <p:spPr>
          <a:xfrm>
            <a:off x="446441" y="1089572"/>
            <a:ext cx="40711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</a:t>
            </a:r>
            <a:r>
              <a:rPr sz="1800" b="1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definição</a:t>
            </a:r>
            <a:r>
              <a:rPr sz="1800" b="1" spc="-5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da</a:t>
            </a:r>
            <a:r>
              <a:rPr sz="1800" b="1" spc="-3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Amostra</a:t>
            </a:r>
            <a:r>
              <a:rPr sz="1800" b="1" spc="-6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Populacional</a:t>
            </a:r>
            <a:endParaRPr sz="1800" b="1" dirty="0">
              <a:solidFill>
                <a:srgbClr val="0000CA"/>
              </a:solidFill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94783734-A788-599B-A606-E3E5728D89C9}"/>
              </a:ext>
            </a:extLst>
          </p:cNvPr>
          <p:cNvSpPr txBox="1"/>
          <p:nvPr/>
        </p:nvSpPr>
        <p:spPr>
          <a:xfrm>
            <a:off x="385811" y="1477044"/>
            <a:ext cx="53466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Pfizer Diatype" panose="020B0604020202020204" charset="0"/>
                <a:cs typeface="Microsoft Sans Serif"/>
              </a:rPr>
              <a:t>Objetivo: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dirty="0">
                <a:latin typeface="Pfizer Diatype" panose="020B0604020202020204" charset="0"/>
                <a:cs typeface="Microsoft Sans Serif"/>
              </a:rPr>
              <a:t>Garantir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uma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amostra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representativa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dos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municípios,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considerando</a:t>
            </a:r>
            <a:r>
              <a:rPr sz="18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a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capacidade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vacinal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e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o</a:t>
            </a:r>
            <a:r>
              <a:rPr sz="18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1800" dirty="0">
                <a:latin typeface="Pfizer Diatype" panose="020B0604020202020204" charset="0"/>
                <a:cs typeface="Microsoft Sans Serif"/>
              </a:rPr>
              <a:t>tamanho</a:t>
            </a:r>
            <a:r>
              <a:rPr sz="1800" spc="-25" dirty="0">
                <a:latin typeface="Pfizer Diatype" panose="020B0604020202020204" charset="0"/>
                <a:cs typeface="Microsoft Sans Serif"/>
              </a:rPr>
              <a:t> da </a:t>
            </a:r>
            <a:r>
              <a:rPr sz="1800" spc="-10" dirty="0">
                <a:latin typeface="Pfizer Diatype" panose="020B0604020202020204" charset="0"/>
                <a:cs typeface="Microsoft Sans Serif"/>
              </a:rPr>
              <a:t>população-</a:t>
            </a:r>
            <a:r>
              <a:rPr sz="1800" spc="-20" dirty="0">
                <a:latin typeface="Pfizer Diatype" panose="020B0604020202020204" charset="0"/>
                <a:cs typeface="Microsoft Sans Serif"/>
              </a:rPr>
              <a:t>alvo.</a:t>
            </a:r>
            <a:endParaRPr sz="1800" dirty="0"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D9E7400C-D0B4-D603-A39E-BBFE84127D53}"/>
              </a:ext>
            </a:extLst>
          </p:cNvPr>
          <p:cNvSpPr txBox="1"/>
          <p:nvPr/>
        </p:nvSpPr>
        <p:spPr>
          <a:xfrm>
            <a:off x="385811" y="2697373"/>
            <a:ext cx="5094257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Pfizer Diatype" panose="020B0604020202020204" charset="0"/>
                <a:cs typeface="Arial"/>
              </a:rPr>
              <a:t>Critérios</a:t>
            </a:r>
            <a:r>
              <a:rPr sz="1800" b="1" spc="-30" dirty="0">
                <a:latin typeface="Pfizer Diatype" panose="020B0604020202020204" charset="0"/>
                <a:cs typeface="Arial"/>
              </a:rPr>
              <a:t> </a:t>
            </a:r>
            <a:r>
              <a:rPr sz="1800" b="1" dirty="0">
                <a:latin typeface="Pfizer Diatype" panose="020B0604020202020204" charset="0"/>
                <a:cs typeface="Arial"/>
              </a:rPr>
              <a:t>de</a:t>
            </a:r>
            <a:r>
              <a:rPr sz="1800" b="1" spc="-30" dirty="0">
                <a:latin typeface="Pfizer Diatype" panose="020B0604020202020204" charset="0"/>
                <a:cs typeface="Arial"/>
              </a:rPr>
              <a:t> </a:t>
            </a:r>
            <a:r>
              <a:rPr sz="1800" b="1" spc="-10" dirty="0">
                <a:latin typeface="Pfizer Diatype" panose="020B0604020202020204" charset="0"/>
                <a:cs typeface="Arial"/>
              </a:rPr>
              <a:t>seleção:</a:t>
            </a:r>
            <a:endParaRPr sz="1800" dirty="0">
              <a:latin typeface="Pfizer Diatype" panose="020B0604020202020204" charset="0"/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b="1" dirty="0">
                <a:latin typeface="Pfizer Diatype" panose="020B0604020202020204" charset="0"/>
                <a:cs typeface="Arial"/>
              </a:rPr>
              <a:t>Número</a:t>
            </a:r>
            <a:r>
              <a:rPr sz="1800" b="1" spc="-30" dirty="0">
                <a:latin typeface="Pfizer Diatype" panose="020B0604020202020204" charset="0"/>
                <a:cs typeface="Arial"/>
              </a:rPr>
              <a:t> </a:t>
            </a:r>
            <a:r>
              <a:rPr sz="1800" b="1" dirty="0">
                <a:latin typeface="Pfizer Diatype" panose="020B0604020202020204" charset="0"/>
                <a:cs typeface="Arial"/>
              </a:rPr>
              <a:t>de</a:t>
            </a:r>
            <a:r>
              <a:rPr sz="1800" b="1" spc="-20" dirty="0">
                <a:latin typeface="Pfizer Diatype" panose="020B0604020202020204" charset="0"/>
                <a:cs typeface="Arial"/>
              </a:rPr>
              <a:t> </a:t>
            </a:r>
            <a:r>
              <a:rPr sz="1800" b="1" dirty="0">
                <a:latin typeface="Pfizer Diatype" panose="020B0604020202020204" charset="0"/>
                <a:cs typeface="Arial"/>
              </a:rPr>
              <a:t>salas</a:t>
            </a:r>
            <a:r>
              <a:rPr sz="1800" b="1" spc="-15" dirty="0">
                <a:latin typeface="Pfizer Diatype" panose="020B0604020202020204" charset="0"/>
                <a:cs typeface="Arial"/>
              </a:rPr>
              <a:t> </a:t>
            </a:r>
            <a:r>
              <a:rPr sz="1800" b="1" dirty="0">
                <a:latin typeface="Pfizer Diatype" panose="020B0604020202020204" charset="0"/>
                <a:cs typeface="Arial"/>
              </a:rPr>
              <a:t>de</a:t>
            </a:r>
            <a:r>
              <a:rPr sz="1800" b="1" spc="-35" dirty="0">
                <a:latin typeface="Pfizer Diatype" panose="020B0604020202020204" charset="0"/>
                <a:cs typeface="Arial"/>
              </a:rPr>
              <a:t> </a:t>
            </a:r>
            <a:r>
              <a:rPr sz="1800" b="1" dirty="0">
                <a:latin typeface="Pfizer Diatype" panose="020B0604020202020204" charset="0"/>
                <a:cs typeface="Arial"/>
              </a:rPr>
              <a:t>vacina</a:t>
            </a:r>
            <a:r>
              <a:rPr sz="1800" b="1" spc="20" dirty="0">
                <a:latin typeface="Pfizer Diatype" panose="020B0604020202020204" charset="0"/>
                <a:cs typeface="Arial"/>
              </a:rPr>
              <a:t> </a:t>
            </a:r>
            <a:r>
              <a:rPr sz="1800" b="1" dirty="0">
                <a:latin typeface="Pfizer Diatype" panose="020B0604020202020204" charset="0"/>
                <a:cs typeface="Arial"/>
              </a:rPr>
              <a:t>públicas</a:t>
            </a:r>
            <a:r>
              <a:rPr sz="1800" b="1" spc="-40" dirty="0">
                <a:latin typeface="Pfizer Diatype" panose="020B0604020202020204" charset="0"/>
                <a:cs typeface="Arial"/>
              </a:rPr>
              <a:t> </a:t>
            </a:r>
            <a:r>
              <a:rPr sz="1800" b="1" dirty="0">
                <a:latin typeface="Pfizer Diatype" panose="020B0604020202020204" charset="0"/>
                <a:cs typeface="Arial"/>
              </a:rPr>
              <a:t>e</a:t>
            </a:r>
            <a:r>
              <a:rPr sz="1800" b="1" spc="-20" dirty="0">
                <a:latin typeface="Pfizer Diatype" panose="020B0604020202020204" charset="0"/>
                <a:cs typeface="Arial"/>
              </a:rPr>
              <a:t> </a:t>
            </a:r>
            <a:r>
              <a:rPr sz="1800" b="1" spc="-10" dirty="0">
                <a:latin typeface="Pfizer Diatype" panose="020B0604020202020204" charset="0"/>
                <a:cs typeface="Arial"/>
              </a:rPr>
              <a:t>ativas</a:t>
            </a:r>
            <a:endParaRPr sz="1800" dirty="0">
              <a:latin typeface="Pfizer Diatype" panose="020B0604020202020204" charset="0"/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b="1" spc="-10" dirty="0">
                <a:latin typeface="Pfizer Diatype" panose="020B0604020202020204" charset="0"/>
                <a:cs typeface="Arial"/>
              </a:rPr>
              <a:t>Total</a:t>
            </a:r>
            <a:r>
              <a:rPr sz="1800" b="1" spc="-45" dirty="0">
                <a:latin typeface="Pfizer Diatype" panose="020B0604020202020204" charset="0"/>
                <a:cs typeface="Arial"/>
              </a:rPr>
              <a:t> </a:t>
            </a:r>
            <a:r>
              <a:rPr sz="1800" b="1" dirty="0">
                <a:latin typeface="Pfizer Diatype" panose="020B0604020202020204" charset="0"/>
                <a:cs typeface="Arial"/>
              </a:rPr>
              <a:t>da</a:t>
            </a:r>
            <a:r>
              <a:rPr sz="1800" b="1" spc="-30" dirty="0">
                <a:latin typeface="Pfizer Diatype" panose="020B0604020202020204" charset="0"/>
                <a:cs typeface="Arial"/>
              </a:rPr>
              <a:t> </a:t>
            </a:r>
            <a:r>
              <a:rPr sz="1800" b="1" spc="-10" dirty="0">
                <a:latin typeface="Pfizer Diatype" panose="020B0604020202020204" charset="0"/>
                <a:cs typeface="Arial"/>
              </a:rPr>
              <a:t>população-</a:t>
            </a:r>
            <a:r>
              <a:rPr sz="1800" b="1" dirty="0">
                <a:latin typeface="Pfizer Diatype" panose="020B0604020202020204" charset="0"/>
                <a:cs typeface="Arial"/>
              </a:rPr>
              <a:t>alvo</a:t>
            </a:r>
            <a:r>
              <a:rPr sz="1800" b="1" spc="-10" dirty="0">
                <a:latin typeface="Pfizer Diatype" panose="020B0604020202020204" charset="0"/>
                <a:cs typeface="Arial"/>
              </a:rPr>
              <a:t> </a:t>
            </a:r>
            <a:r>
              <a:rPr sz="1800" dirty="0">
                <a:latin typeface="Pfizer Diatype" panose="020B0604020202020204" charset="0"/>
                <a:cs typeface="Arial MT"/>
              </a:rPr>
              <a:t>da</a:t>
            </a:r>
            <a:r>
              <a:rPr sz="1800" spc="-25" dirty="0">
                <a:latin typeface="Pfizer Diatype" panose="020B0604020202020204" charset="0"/>
                <a:cs typeface="Arial MT"/>
              </a:rPr>
              <a:t> </a:t>
            </a:r>
            <a:r>
              <a:rPr sz="1800" spc="-10" dirty="0">
                <a:latin typeface="Pfizer Diatype" panose="020B0604020202020204" charset="0"/>
                <a:cs typeface="Arial MT"/>
              </a:rPr>
              <a:t>estratégia.</a:t>
            </a:r>
            <a:endParaRPr sz="1800" dirty="0">
              <a:latin typeface="Pfizer Diatype" panose="020B0604020202020204" charset="0"/>
              <a:cs typeface="Arial MT"/>
            </a:endParaRPr>
          </a:p>
        </p:txBody>
      </p:sp>
      <p:graphicFrame>
        <p:nvGraphicFramePr>
          <p:cNvPr id="7" name="object 14">
            <a:extLst>
              <a:ext uri="{FF2B5EF4-FFF2-40B4-BE49-F238E27FC236}">
                <a16:creationId xmlns:a16="http://schemas.microsoft.com/office/drawing/2014/main" id="{ACD08C76-0227-25B9-AF61-5E2D0FDFA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764258"/>
              </p:ext>
            </p:extLst>
          </p:nvPr>
        </p:nvGraphicFramePr>
        <p:xfrm>
          <a:off x="6809141" y="1446134"/>
          <a:ext cx="3921854" cy="17614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60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445">
                <a:tc>
                  <a:txBody>
                    <a:bodyPr/>
                    <a:lstStyle/>
                    <a:p>
                      <a:pPr marL="372745" marR="229235" indent="-1358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800" dirty="0"/>
                        <a:t>Nº</a:t>
                      </a:r>
                      <a:r>
                        <a:rPr sz="1800" spc="-20" dirty="0"/>
                        <a:t> </a:t>
                      </a:r>
                      <a:r>
                        <a:rPr sz="1800" dirty="0"/>
                        <a:t>de</a:t>
                      </a:r>
                      <a:r>
                        <a:rPr sz="1800" spc="-30" dirty="0"/>
                        <a:t> </a:t>
                      </a:r>
                      <a:r>
                        <a:rPr sz="1800" spc="-10" dirty="0"/>
                        <a:t>Salas </a:t>
                      </a:r>
                      <a:r>
                        <a:rPr sz="1800" dirty="0"/>
                        <a:t>de</a:t>
                      </a:r>
                      <a:r>
                        <a:rPr sz="1800" spc="-20" dirty="0"/>
                        <a:t> </a:t>
                      </a:r>
                      <a:r>
                        <a:rPr sz="1800" spc="-10" dirty="0"/>
                        <a:t>Vacina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800" spc="-10" dirty="0"/>
                        <a:t>Categoria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15621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marL="64897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/>
                        <a:t>1</a:t>
                      </a:r>
                      <a:r>
                        <a:rPr sz="1800" spc="-15" dirty="0"/>
                        <a:t> </a:t>
                      </a:r>
                      <a:r>
                        <a:rPr sz="1800" dirty="0"/>
                        <a:t>a</a:t>
                      </a:r>
                      <a:r>
                        <a:rPr sz="1800" spc="-15" dirty="0"/>
                        <a:t> </a:t>
                      </a:r>
                      <a:r>
                        <a:rPr sz="1800" spc="-50" dirty="0"/>
                        <a:t>2</a:t>
                      </a:r>
                      <a:endParaRPr sz="1800">
                        <a:latin typeface="Courier New"/>
                        <a:cs typeface="Courier New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10" dirty="0"/>
                        <a:t>Máximo</a:t>
                      </a:r>
                      <a:endParaRPr sz="1800">
                        <a:latin typeface="Courier New"/>
                        <a:cs typeface="Courier New"/>
                      </a:endParaRPr>
                    </a:p>
                  </a:txBody>
                  <a:tcPr marL="0" marR="0" marT="2413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marL="64897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/>
                        <a:t>3</a:t>
                      </a:r>
                      <a:r>
                        <a:rPr sz="1800" spc="-15" dirty="0"/>
                        <a:t> </a:t>
                      </a:r>
                      <a:r>
                        <a:rPr sz="1800" dirty="0"/>
                        <a:t>a</a:t>
                      </a:r>
                      <a:r>
                        <a:rPr sz="1800" spc="-15" dirty="0"/>
                        <a:t> </a:t>
                      </a:r>
                      <a:r>
                        <a:rPr sz="1800" spc="-50" dirty="0"/>
                        <a:t>9</a:t>
                      </a:r>
                      <a:endParaRPr sz="1800">
                        <a:latin typeface="Courier New"/>
                        <a:cs typeface="Courier New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10" dirty="0"/>
                        <a:t>Intermédio</a:t>
                      </a:r>
                      <a:endParaRPr sz="1800">
                        <a:latin typeface="Courier New"/>
                        <a:cs typeface="Courier New"/>
                      </a:endParaRPr>
                    </a:p>
                  </a:txBody>
                  <a:tcPr marL="0" marR="0" marT="2413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30607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800" dirty="0"/>
                        <a:t>10</a:t>
                      </a:r>
                      <a:r>
                        <a:rPr sz="1800" spc="-20" dirty="0"/>
                        <a:t> </a:t>
                      </a:r>
                      <a:r>
                        <a:rPr sz="1800" dirty="0"/>
                        <a:t>ou</a:t>
                      </a:r>
                      <a:r>
                        <a:rPr sz="1800" spc="-30" dirty="0"/>
                        <a:t> </a:t>
                      </a:r>
                      <a:r>
                        <a:rPr sz="1800" spc="-20" dirty="0"/>
                        <a:t>mais</a:t>
                      </a:r>
                      <a:endParaRPr sz="1800">
                        <a:latin typeface="Courier New"/>
                        <a:cs typeface="Courier New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800" spc="-10" dirty="0"/>
                        <a:t>Mínimo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222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bject 15">
            <a:extLst>
              <a:ext uri="{FF2B5EF4-FFF2-40B4-BE49-F238E27FC236}">
                <a16:creationId xmlns:a16="http://schemas.microsoft.com/office/drawing/2014/main" id="{33FEA931-12EA-F2FA-25BD-A8047B3B8132}"/>
              </a:ext>
            </a:extLst>
          </p:cNvPr>
          <p:cNvSpPr txBox="1"/>
          <p:nvPr/>
        </p:nvSpPr>
        <p:spPr>
          <a:xfrm>
            <a:off x="7066514" y="1089572"/>
            <a:ext cx="319814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Pfizer Diatype" panose="020B0604020202020204" charset="0"/>
                <a:cs typeface="Arial"/>
              </a:rPr>
              <a:t>Classificação</a:t>
            </a:r>
            <a:r>
              <a:rPr sz="1800" b="1" spc="-40" dirty="0">
                <a:latin typeface="Pfizer Diatype" panose="020B0604020202020204" charset="0"/>
                <a:cs typeface="Arial"/>
              </a:rPr>
              <a:t> </a:t>
            </a:r>
            <a:r>
              <a:rPr sz="1800" b="1" dirty="0">
                <a:latin typeface="Pfizer Diatype" panose="020B0604020202020204" charset="0"/>
                <a:cs typeface="Arial"/>
              </a:rPr>
              <a:t>dos</a:t>
            </a:r>
            <a:r>
              <a:rPr sz="1800" b="1" spc="-65" dirty="0">
                <a:latin typeface="Pfizer Diatype" panose="020B0604020202020204" charset="0"/>
                <a:cs typeface="Arial"/>
              </a:rPr>
              <a:t> </a:t>
            </a:r>
            <a:r>
              <a:rPr sz="1800" b="1" spc="-10" dirty="0">
                <a:latin typeface="Pfizer Diatype" panose="020B0604020202020204" charset="0"/>
                <a:cs typeface="Arial"/>
              </a:rPr>
              <a:t>municípios</a:t>
            </a:r>
            <a:endParaRPr sz="1800" dirty="0">
              <a:latin typeface="Pfizer Diatype" panose="020B0604020202020204" charset="0"/>
              <a:cs typeface="Arial"/>
            </a:endParaRPr>
          </a:p>
        </p:txBody>
      </p:sp>
      <p:graphicFrame>
        <p:nvGraphicFramePr>
          <p:cNvPr id="9" name="object 11">
            <a:extLst>
              <a:ext uri="{FF2B5EF4-FFF2-40B4-BE49-F238E27FC236}">
                <a16:creationId xmlns:a16="http://schemas.microsoft.com/office/drawing/2014/main" id="{E727A8FB-EC27-4ED0-B729-4E73ADEF66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296332"/>
              </p:ext>
            </p:extLst>
          </p:nvPr>
        </p:nvGraphicFramePr>
        <p:xfrm>
          <a:off x="6567571" y="4211077"/>
          <a:ext cx="5276213" cy="173735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63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3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3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159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400" spc="-10" dirty="0"/>
                        <a:t>População-</a:t>
                      </a:r>
                      <a:r>
                        <a:rPr sz="1400" spc="-20" dirty="0"/>
                        <a:t>Alvo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9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Mínimo</a:t>
                      </a:r>
                      <a:endParaRPr sz="1400" dirty="0">
                        <a:solidFill>
                          <a:schemeClr val="bg1"/>
                        </a:solidFill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(10+</a:t>
                      </a:r>
                      <a:r>
                        <a:rPr sz="1400" spc="-1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salas)</a:t>
                      </a:r>
                      <a:endParaRPr sz="1400" dirty="0">
                        <a:solidFill>
                          <a:schemeClr val="bg1"/>
                        </a:solidFill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Intermédio</a:t>
                      </a:r>
                      <a:endParaRPr sz="1400" dirty="0">
                        <a:solidFill>
                          <a:schemeClr val="bg1"/>
                        </a:solidFill>
                      </a:endParaRPr>
                    </a:p>
                    <a:p>
                      <a:pPr marL="194310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(3–9</a:t>
                      </a:r>
                      <a:r>
                        <a:rPr sz="1400" spc="-2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salas)</a:t>
                      </a:r>
                      <a:endParaRPr sz="1400" dirty="0">
                        <a:solidFill>
                          <a:schemeClr val="bg1"/>
                        </a:solidFill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Máximo</a:t>
                      </a:r>
                      <a:endParaRPr sz="1400" dirty="0">
                        <a:solidFill>
                          <a:schemeClr val="bg1"/>
                        </a:solidFill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(1–2</a:t>
                      </a:r>
                      <a:r>
                        <a:rPr sz="1400" spc="-2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salas)</a:t>
                      </a:r>
                      <a:endParaRPr sz="1400" dirty="0">
                        <a:solidFill>
                          <a:schemeClr val="bg1"/>
                        </a:solidFill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dirty="0"/>
                        <a:t>Até</a:t>
                      </a:r>
                      <a:r>
                        <a:rPr sz="1400" spc="-20" dirty="0"/>
                        <a:t> </a:t>
                      </a:r>
                      <a:r>
                        <a:rPr sz="1400" dirty="0"/>
                        <a:t>500</a:t>
                      </a:r>
                      <a:r>
                        <a:rPr sz="1400" spc="-20" dirty="0"/>
                        <a:t> hab.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25" dirty="0"/>
                        <a:t>25%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25" dirty="0"/>
                        <a:t>50%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25" dirty="0"/>
                        <a:t>75%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dirty="0"/>
                        <a:t>501–1.000</a:t>
                      </a:r>
                      <a:r>
                        <a:rPr sz="1400" spc="-75" dirty="0"/>
                        <a:t> </a:t>
                      </a:r>
                      <a:r>
                        <a:rPr sz="1400" spc="-20" dirty="0"/>
                        <a:t>hab.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25" dirty="0"/>
                        <a:t>15%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25" dirty="0"/>
                        <a:t>32%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25" dirty="0"/>
                        <a:t>60%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dirty="0"/>
                        <a:t>1.001–2.500</a:t>
                      </a:r>
                      <a:r>
                        <a:rPr sz="1400" spc="-85" dirty="0"/>
                        <a:t> </a:t>
                      </a:r>
                      <a:r>
                        <a:rPr sz="1400" spc="-20" dirty="0"/>
                        <a:t>hab.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25" dirty="0"/>
                        <a:t>6%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25" dirty="0"/>
                        <a:t>16%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25" dirty="0"/>
                        <a:t>38%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dirty="0"/>
                        <a:t>2.501+</a:t>
                      </a:r>
                      <a:r>
                        <a:rPr sz="1400" spc="-30" dirty="0"/>
                        <a:t> </a:t>
                      </a:r>
                      <a:r>
                        <a:rPr sz="1400" spc="-20" dirty="0"/>
                        <a:t>hab.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25" dirty="0"/>
                        <a:t>3%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25" dirty="0"/>
                        <a:t>5%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25" dirty="0"/>
                        <a:t>15%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object 12">
            <a:extLst>
              <a:ext uri="{FF2B5EF4-FFF2-40B4-BE49-F238E27FC236}">
                <a16:creationId xmlns:a16="http://schemas.microsoft.com/office/drawing/2014/main" id="{B9D01637-3CB9-C654-B408-40AFF00CD2AE}"/>
              </a:ext>
            </a:extLst>
          </p:cNvPr>
          <p:cNvSpPr txBox="1"/>
          <p:nvPr/>
        </p:nvSpPr>
        <p:spPr>
          <a:xfrm>
            <a:off x="385811" y="4235146"/>
            <a:ext cx="5752084" cy="1713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215" indent="-28575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23215" algn="l"/>
              </a:tabLst>
            </a:pPr>
            <a:r>
              <a:rPr sz="180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O</a:t>
            </a:r>
            <a:r>
              <a:rPr sz="1800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percentual</a:t>
            </a:r>
            <a:r>
              <a:rPr sz="1800" b="1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da</a:t>
            </a:r>
            <a:r>
              <a:rPr sz="1800" b="1" spc="-2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população</a:t>
            </a:r>
            <a:r>
              <a:rPr sz="1800" b="1" spc="-4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 ser</a:t>
            </a:r>
            <a:r>
              <a:rPr sz="1800" b="1" spc="-25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avaliada</a:t>
            </a:r>
            <a:r>
              <a:rPr sz="1800" b="1" spc="-4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dirty="0" err="1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por</a:t>
            </a:r>
            <a:r>
              <a:rPr sz="1800" b="1" spc="-10" dirty="0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 </a:t>
            </a:r>
            <a:r>
              <a:rPr sz="1800" b="1" spc="-10" dirty="0" err="1">
                <a:solidFill>
                  <a:srgbClr val="0000CA"/>
                </a:solidFill>
                <a:latin typeface="Pfizer Diatype" panose="020B0604020202020204" charset="0"/>
                <a:cs typeface="Microsoft Sans Serif"/>
              </a:rPr>
              <a:t>estrato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12700">
              <a:lnSpc>
                <a:spcPts val="2155"/>
              </a:lnSpc>
            </a:pPr>
            <a:r>
              <a:rPr sz="1800" spc="-10" dirty="0">
                <a:latin typeface="Pfizer Diatype" panose="020B0604020202020204" charset="0"/>
                <a:cs typeface="Microsoft Sans Serif"/>
              </a:rPr>
              <a:t>Objetivo:</a:t>
            </a:r>
            <a:endParaRPr sz="1800" dirty="0">
              <a:latin typeface="Pfizer Diatype" panose="020B0604020202020204" charset="0"/>
              <a:cs typeface="Microsoft Sans Serif"/>
            </a:endParaRPr>
          </a:p>
          <a:p>
            <a:pPr marL="12700" marR="5080">
              <a:lnSpc>
                <a:spcPts val="2160"/>
              </a:lnSpc>
              <a:spcBef>
                <a:spcPts val="70"/>
              </a:spcBef>
            </a:pPr>
            <a:r>
              <a:rPr sz="1800" dirty="0">
                <a:latin typeface="Pfizer Diatype" panose="020B0604020202020204" charset="0"/>
                <a:cs typeface="Arial MT"/>
              </a:rPr>
              <a:t>Definir</a:t>
            </a:r>
            <a:r>
              <a:rPr sz="1800" spc="-15" dirty="0">
                <a:latin typeface="Pfizer Diatype" panose="020B0604020202020204" charset="0"/>
                <a:cs typeface="Arial MT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quanto</a:t>
            </a:r>
            <a:r>
              <a:rPr sz="1800" b="1" spc="-30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da</a:t>
            </a:r>
            <a:r>
              <a:rPr sz="1800" b="1" spc="-45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 </a:t>
            </a:r>
            <a:r>
              <a:rPr sz="1800" b="1" spc="-10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população-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alvo </a:t>
            </a:r>
            <a:r>
              <a:rPr sz="1800" dirty="0">
                <a:latin typeface="Pfizer Diatype" panose="020B0604020202020204" charset="0"/>
                <a:cs typeface="Arial MT"/>
              </a:rPr>
              <a:t>será</a:t>
            </a:r>
            <a:r>
              <a:rPr sz="1800" spc="-40" dirty="0">
                <a:latin typeface="Pfizer Diatype" panose="020B0604020202020204" charset="0"/>
                <a:cs typeface="Arial MT"/>
              </a:rPr>
              <a:t> </a:t>
            </a:r>
            <a:r>
              <a:rPr sz="1800" dirty="0">
                <a:latin typeface="Pfizer Diatype" panose="020B0604020202020204" charset="0"/>
                <a:cs typeface="Arial MT"/>
              </a:rPr>
              <a:t>incluída</a:t>
            </a:r>
            <a:r>
              <a:rPr sz="1800" spc="-10" dirty="0">
                <a:latin typeface="Pfizer Diatype" panose="020B0604020202020204" charset="0"/>
                <a:cs typeface="Arial MT"/>
              </a:rPr>
              <a:t> </a:t>
            </a:r>
            <a:r>
              <a:rPr sz="1800" dirty="0">
                <a:latin typeface="Pfizer Diatype" panose="020B0604020202020204" charset="0"/>
                <a:cs typeface="Arial MT"/>
              </a:rPr>
              <a:t>na</a:t>
            </a:r>
            <a:r>
              <a:rPr sz="1800" spc="-40" dirty="0">
                <a:latin typeface="Pfizer Diatype" panose="020B0604020202020204" charset="0"/>
                <a:cs typeface="Arial MT"/>
              </a:rPr>
              <a:t> </a:t>
            </a:r>
            <a:r>
              <a:rPr sz="1800" dirty="0">
                <a:latin typeface="Pfizer Diatype" panose="020B0604020202020204" charset="0"/>
                <a:cs typeface="Arial MT"/>
              </a:rPr>
              <a:t>amostra</a:t>
            </a:r>
            <a:r>
              <a:rPr sz="1800" spc="-35" dirty="0">
                <a:latin typeface="Pfizer Diatype" panose="020B0604020202020204" charset="0"/>
                <a:cs typeface="Arial MT"/>
              </a:rPr>
              <a:t> </a:t>
            </a:r>
            <a:r>
              <a:rPr sz="1800" dirty="0">
                <a:latin typeface="Pfizer Diatype" panose="020B0604020202020204" charset="0"/>
                <a:cs typeface="Arial MT"/>
              </a:rPr>
              <a:t>de</a:t>
            </a:r>
            <a:r>
              <a:rPr sz="1800" spc="-25" dirty="0">
                <a:latin typeface="Pfizer Diatype" panose="020B0604020202020204" charset="0"/>
                <a:cs typeface="Arial MT"/>
              </a:rPr>
              <a:t> </a:t>
            </a:r>
            <a:r>
              <a:rPr sz="1800" dirty="0">
                <a:latin typeface="Pfizer Diatype" panose="020B0604020202020204" charset="0"/>
                <a:cs typeface="Arial MT"/>
              </a:rPr>
              <a:t>monitoramento,</a:t>
            </a:r>
            <a:r>
              <a:rPr sz="1800" spc="-15" dirty="0">
                <a:latin typeface="Pfizer Diatype" panose="020B0604020202020204" charset="0"/>
                <a:cs typeface="Arial MT"/>
              </a:rPr>
              <a:t> </a:t>
            </a:r>
            <a:r>
              <a:rPr sz="1800" spc="-10" dirty="0">
                <a:latin typeface="Pfizer Diatype" panose="020B0604020202020204" charset="0"/>
                <a:cs typeface="Arial MT"/>
              </a:rPr>
              <a:t>conforme </a:t>
            </a:r>
            <a:r>
              <a:rPr sz="1800" dirty="0">
                <a:latin typeface="Pfizer Diatype" panose="020B0604020202020204" charset="0"/>
                <a:cs typeface="Arial MT"/>
              </a:rPr>
              <a:t>o</a:t>
            </a:r>
            <a:r>
              <a:rPr sz="1800" spc="-25" dirty="0">
                <a:latin typeface="Pfizer Diatype" panose="020B0604020202020204" charset="0"/>
                <a:cs typeface="Arial MT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porte</a:t>
            </a:r>
            <a:r>
              <a:rPr sz="1800" b="1" spc="-15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populacional</a:t>
            </a:r>
            <a:r>
              <a:rPr sz="1800" b="1" spc="-65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 </a:t>
            </a:r>
            <a:r>
              <a:rPr sz="1800" dirty="0">
                <a:latin typeface="Pfizer Diatype" panose="020B0604020202020204" charset="0"/>
                <a:cs typeface="Arial MT"/>
              </a:rPr>
              <a:t>e</a:t>
            </a:r>
            <a:r>
              <a:rPr sz="1800" spc="-15" dirty="0">
                <a:latin typeface="Pfizer Diatype" panose="020B0604020202020204" charset="0"/>
                <a:cs typeface="Arial MT"/>
              </a:rPr>
              <a:t> </a:t>
            </a:r>
            <a:r>
              <a:rPr sz="1800" dirty="0">
                <a:latin typeface="Pfizer Diatype" panose="020B0604020202020204" charset="0"/>
                <a:cs typeface="Arial MT"/>
              </a:rPr>
              <a:t>o</a:t>
            </a:r>
            <a:r>
              <a:rPr sz="1800" spc="-20" dirty="0">
                <a:latin typeface="Pfizer Diatype" panose="020B0604020202020204" charset="0"/>
                <a:cs typeface="Arial MT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número</a:t>
            </a:r>
            <a:r>
              <a:rPr sz="1800" b="1" spc="-10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de</a:t>
            </a:r>
            <a:r>
              <a:rPr sz="1800" b="1" spc="-15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salas</a:t>
            </a:r>
            <a:r>
              <a:rPr sz="1800" b="1" spc="-15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de</a:t>
            </a:r>
            <a:r>
              <a:rPr sz="1800" b="1" spc="-15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 </a:t>
            </a:r>
            <a:r>
              <a:rPr sz="1800" b="1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vacina</a:t>
            </a:r>
            <a:r>
              <a:rPr sz="1800" b="1" spc="-15" dirty="0">
                <a:solidFill>
                  <a:srgbClr val="0000CA"/>
                </a:solidFill>
                <a:latin typeface="Pfizer Diatype" panose="020B0604020202020204" charset="0"/>
                <a:cs typeface="Arial"/>
              </a:rPr>
              <a:t> </a:t>
            </a:r>
            <a:r>
              <a:rPr sz="1800" dirty="0">
                <a:latin typeface="Pfizer Diatype" panose="020B0604020202020204" charset="0"/>
                <a:cs typeface="Arial MT"/>
              </a:rPr>
              <a:t>do</a:t>
            </a:r>
            <a:r>
              <a:rPr sz="1800" spc="-10" dirty="0">
                <a:latin typeface="Pfizer Diatype" panose="020B0604020202020204" charset="0"/>
                <a:cs typeface="Arial MT"/>
              </a:rPr>
              <a:t> município.</a:t>
            </a:r>
            <a:endParaRPr sz="1800" dirty="0">
              <a:latin typeface="Pfizer Diatype" panose="020B0604020202020204" charset="0"/>
              <a:cs typeface="Arial MT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2B741D6-FFDD-3152-8D53-EA58F7970DB1}"/>
              </a:ext>
            </a:extLst>
          </p:cNvPr>
          <p:cNvSpPr txBox="1"/>
          <p:nvPr/>
        </p:nvSpPr>
        <p:spPr>
          <a:xfrm>
            <a:off x="1493345" y="6502084"/>
            <a:ext cx="7815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F7AF9F7-94B8-36E8-6932-827A8C513D4C}"/>
              </a:ext>
            </a:extLst>
          </p:cNvPr>
          <p:cNvSpPr txBox="1"/>
          <p:nvPr/>
        </p:nvSpPr>
        <p:spPr>
          <a:xfrm>
            <a:off x="328585" y="6183972"/>
            <a:ext cx="39360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1" dirty="0">
                <a:latin typeface="Microsoft Sans Serif"/>
                <a:cs typeface="Microsoft Sans Serif"/>
              </a:rPr>
              <a:t>MEV: </a:t>
            </a:r>
            <a:r>
              <a:rPr lang="pt-BR" sz="800" dirty="0"/>
              <a:t>Monitoramento e Estratégia de Vacinação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E359C1F-A98E-B3E2-84D3-AECDF254AA1F}"/>
              </a:ext>
            </a:extLst>
          </p:cNvPr>
          <p:cNvSpPr/>
          <p:nvPr/>
        </p:nvSpPr>
        <p:spPr>
          <a:xfrm>
            <a:off x="9391318" y="6464029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46F246C-1681-D6FC-E49B-C021F98FD5ED}"/>
              </a:ext>
            </a:extLst>
          </p:cNvPr>
          <p:cNvSpPr txBox="1"/>
          <p:nvPr/>
        </p:nvSpPr>
        <p:spPr>
          <a:xfrm>
            <a:off x="6809142" y="3219199"/>
            <a:ext cx="3921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1" dirty="0"/>
              <a:t>Adaptado de:  </a:t>
            </a:r>
            <a:r>
              <a:rPr lang="pt-BR" sz="500" dirty="0"/>
              <a:t> Brasil. Ministério da Saúde. Manual de Microplanejamento para as atividades de vacinação de alta qualidade : para municípios e unidades básicas de saúde [recurso eletrônico] / Ministério da Saúde. – 2. ed. – Brasília : Ministério da Saúde, 2025. Aceso em https://www.gov.br/saude/pt-br/centrais-de-conteudo/publicacoes/guias-e-manuais/2025/manual-de-microplanejamento-para-atividades-de-vacinacao-municipios-e-ubs.pdf/view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5D0B90A-5133-ACFD-FED7-2801619EFD18}"/>
              </a:ext>
            </a:extLst>
          </p:cNvPr>
          <p:cNvSpPr txBox="1"/>
          <p:nvPr/>
        </p:nvSpPr>
        <p:spPr>
          <a:xfrm>
            <a:off x="6567571" y="5983848"/>
            <a:ext cx="468148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1" dirty="0"/>
              <a:t>Adaptado de:  </a:t>
            </a:r>
            <a:r>
              <a:rPr lang="pt-BR" sz="500" dirty="0"/>
              <a:t> Brasil. Ministério da Saúde. Manual de Microplanejamento para as atividades de vacinação de alta qualidade : para municípios e unidades básicas de saúde [recurso eletrônico] / Ministério da Saúde. – 2. ed. – Brasília : Ministério da Saúde, 2025. Aceso em https://www.gov.br/saude/pt-br/centrais-de-conteudo/publicacoes/guias-e-manuais/2025/manual-de-microplanejamento-para-atividades-de-vacinacao-municipios-e-ubs.pdf/view</a:t>
            </a:r>
          </a:p>
        </p:txBody>
      </p:sp>
    </p:spTree>
    <p:extLst>
      <p:ext uri="{BB962C8B-B14F-4D97-AF65-F5344CB8AC3E}">
        <p14:creationId xmlns:p14="http://schemas.microsoft.com/office/powerpoint/2010/main" val="4103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1A19196-136F-B1EB-128B-0CF22C186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60E26D66-2935-9DF7-BE16-346CF59B6171}"/>
              </a:ext>
            </a:extLst>
          </p:cNvPr>
          <p:cNvSpPr txBox="1">
            <a:spLocks/>
          </p:cNvSpPr>
          <p:nvPr/>
        </p:nvSpPr>
        <p:spPr>
          <a:xfrm>
            <a:off x="485430" y="-274610"/>
            <a:ext cx="9516745" cy="858259"/>
          </a:xfrm>
          <a:prstGeom prst="rect">
            <a:avLst/>
          </a:prstGeom>
        </p:spPr>
        <p:txBody>
          <a:bodyPr vert="horz" wrap="square" lIns="0" tIns="438479" rIns="0" bIns="0" rtlCol="0">
            <a:spAutoFit/>
          </a:bodyPr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ETAPA</a:t>
            </a:r>
            <a:r>
              <a:rPr lang="pt-BR" sz="2700" b="1" spc="-3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3</a:t>
            </a:r>
            <a:r>
              <a:rPr lang="pt-BR" sz="2700" b="1" spc="-1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–</a:t>
            </a:r>
            <a:r>
              <a:rPr lang="pt-BR" sz="2700" b="1" spc="-4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Seguimento</a:t>
            </a:r>
            <a:r>
              <a:rPr lang="pt-BR" sz="2700" b="1" spc="-6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e</a:t>
            </a:r>
            <a:r>
              <a:rPr lang="pt-BR" sz="2700" b="1" spc="-4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Supervisão:</a:t>
            </a:r>
            <a:r>
              <a:rPr lang="pt-BR" sz="2700" b="1" spc="-7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spc="-25" dirty="0">
                <a:solidFill>
                  <a:srgbClr val="0000CA"/>
                </a:solidFill>
                <a:latin typeface="Pfizer Tomorrow" panose="020B0604020202020204" charset="0"/>
              </a:rPr>
              <a:t>MEV¹</a:t>
            </a: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72147E3B-588C-9FDF-90F4-A101686D4772}"/>
              </a:ext>
            </a:extLst>
          </p:cNvPr>
          <p:cNvSpPr txBox="1"/>
          <p:nvPr/>
        </p:nvSpPr>
        <p:spPr>
          <a:xfrm>
            <a:off x="485430" y="921965"/>
            <a:ext cx="8896350" cy="1368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215" indent="-28575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23215" algn="l"/>
              </a:tabLst>
            </a:pP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O</a:t>
            </a:r>
            <a:r>
              <a:rPr sz="1800" b="1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Cálculo</a:t>
            </a:r>
            <a:r>
              <a:rPr sz="1800" b="1" spc="-4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da</a:t>
            </a:r>
            <a:r>
              <a:rPr sz="1800" b="1" spc="-1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Amostra</a:t>
            </a:r>
            <a:endParaRPr sz="1800" b="1" dirty="0">
              <a:solidFill>
                <a:srgbClr val="0000CA"/>
              </a:solidFill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930"/>
              </a:spcBef>
            </a:pPr>
            <a:r>
              <a:rPr sz="1800" spc="-10" dirty="0">
                <a:latin typeface="Microsoft Sans Serif"/>
                <a:cs typeface="Microsoft Sans Serif"/>
              </a:rPr>
              <a:t>Objetivo:</a:t>
            </a:r>
            <a:endParaRPr sz="18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Microsoft Sans Serif"/>
                <a:cs typeface="Microsoft Sans Serif"/>
              </a:rPr>
              <a:t>Definir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quantas</a:t>
            </a:r>
            <a:r>
              <a:rPr sz="1800" b="1" spc="-7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pessoas</a:t>
            </a:r>
            <a:r>
              <a:rPr sz="1800" b="1" spc="-4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da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população-</a:t>
            </a:r>
            <a:r>
              <a:rPr sz="1800" dirty="0">
                <a:latin typeface="Microsoft Sans Serif"/>
                <a:cs typeface="Microsoft Sans Serif"/>
              </a:rPr>
              <a:t>alvo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serão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avaliadas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no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monitoramento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do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MEV,</a:t>
            </a:r>
            <a:endParaRPr sz="18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Microsoft Sans Serif"/>
                <a:cs typeface="Microsoft Sans Serif"/>
              </a:rPr>
              <a:t>conforme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formula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abaixo:</a:t>
            </a: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977DEF-08DD-ACA4-4348-114BE3A8600A}"/>
              </a:ext>
            </a:extLst>
          </p:cNvPr>
          <p:cNvSpPr txBox="1"/>
          <p:nvPr/>
        </p:nvSpPr>
        <p:spPr>
          <a:xfrm>
            <a:off x="845889" y="2939533"/>
            <a:ext cx="951674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600" b="1" i="1" dirty="0">
                <a:latin typeface="Pfizer Diatype" panose="020B0604020202020204" charset="0"/>
              </a:rPr>
              <a:t>Amostra do Monitoramento das Estratégias de Vacinação </a:t>
            </a:r>
            <a:r>
              <a:rPr lang="pt-BR" sz="1600" dirty="0">
                <a:latin typeface="Pfizer Diatype" panose="020B0604020202020204" charset="0"/>
              </a:rPr>
              <a:t>= </a:t>
            </a:r>
          </a:p>
          <a:p>
            <a:pPr algn="ctr"/>
            <a:r>
              <a:rPr lang="pt-BR" sz="1600" dirty="0">
                <a:latin typeface="Pfizer Diatype" panose="020B0604020202020204" charset="0"/>
              </a:rPr>
              <a:t>(Número total da população - população-alvo) x (Percentual conforme categoria) ÷ 100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93DE8CC-C089-C30F-AAF2-0105942F3018}"/>
              </a:ext>
            </a:extLst>
          </p:cNvPr>
          <p:cNvSpPr txBox="1"/>
          <p:nvPr/>
        </p:nvSpPr>
        <p:spPr>
          <a:xfrm>
            <a:off x="1493345" y="6502084"/>
            <a:ext cx="7815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7BE1FBEA-E9EB-0B0D-D270-987D311803F8}"/>
              </a:ext>
            </a:extLst>
          </p:cNvPr>
          <p:cNvSpPr txBox="1"/>
          <p:nvPr/>
        </p:nvSpPr>
        <p:spPr>
          <a:xfrm>
            <a:off x="667305" y="4152136"/>
            <a:ext cx="92443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Microsoft Sans Serif"/>
                <a:cs typeface="Microsoft Sans Serif"/>
              </a:rPr>
              <a:t>Antecede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etapa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4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do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Microplanejamento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reúne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as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ações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necessárias para</a:t>
            </a:r>
            <a:r>
              <a:rPr sz="1800" spc="-10" dirty="0">
                <a:latin typeface="Microsoft Sans Serif"/>
                <a:cs typeface="Microsoft Sans Serif"/>
              </a:rPr>
              <a:t> reordenar 	</a:t>
            </a:r>
            <a:r>
              <a:rPr sz="1800" dirty="0">
                <a:latin typeface="Microsoft Sans Serif"/>
                <a:cs typeface="Microsoft Sans Serif"/>
              </a:rPr>
              <a:t>rotas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captar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população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que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não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está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sendo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alcançada.</a:t>
            </a:r>
            <a:endParaRPr sz="1800" dirty="0">
              <a:latin typeface="Microsoft Sans Serif"/>
              <a:cs typeface="Microsoft Sans Serif"/>
            </a:endParaRPr>
          </a:p>
        </p:txBody>
      </p:sp>
      <p:pic>
        <p:nvPicPr>
          <p:cNvPr id="10" name="object 14">
            <a:extLst>
              <a:ext uri="{FF2B5EF4-FFF2-40B4-BE49-F238E27FC236}">
                <a16:creationId xmlns:a16="http://schemas.microsoft.com/office/drawing/2014/main" id="{33D8E620-9A26-EBDA-859B-6CBB5EA7B596}"/>
              </a:ext>
            </a:extLst>
          </p:cNvPr>
          <p:cNvPicPr/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97989" y="4905479"/>
            <a:ext cx="6582962" cy="897050"/>
          </a:xfrm>
          <a:prstGeom prst="rect">
            <a:avLst/>
          </a:prstGeom>
        </p:spPr>
      </p:pic>
      <p:pic>
        <p:nvPicPr>
          <p:cNvPr id="11" name="object 15">
            <a:extLst>
              <a:ext uri="{FF2B5EF4-FFF2-40B4-BE49-F238E27FC236}">
                <a16:creationId xmlns:a16="http://schemas.microsoft.com/office/drawing/2014/main" id="{4196B223-BCEA-14C8-5517-D1759D2C7451}"/>
              </a:ext>
            </a:extLst>
          </p:cNvPr>
          <p:cNvPicPr/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26079" y="4935189"/>
            <a:ext cx="1426042" cy="124066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9D88783-F7D8-ECF9-02A1-5707B4E64524}"/>
              </a:ext>
            </a:extLst>
          </p:cNvPr>
          <p:cNvSpPr txBox="1"/>
          <p:nvPr/>
        </p:nvSpPr>
        <p:spPr>
          <a:xfrm>
            <a:off x="328585" y="6183972"/>
            <a:ext cx="39360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1" dirty="0">
                <a:latin typeface="Microsoft Sans Serif"/>
                <a:cs typeface="Microsoft Sans Serif"/>
              </a:rPr>
              <a:t>MEV: </a:t>
            </a:r>
            <a:r>
              <a:rPr lang="pt-BR" sz="800" dirty="0"/>
              <a:t>Monitoramento e Estratégia de Vacinação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5310393-8B9B-5B71-06CA-44D57B610EE7}"/>
              </a:ext>
            </a:extLst>
          </p:cNvPr>
          <p:cNvSpPr/>
          <p:nvPr/>
        </p:nvSpPr>
        <p:spPr>
          <a:xfrm>
            <a:off x="9391318" y="6464029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CC10BBF-4D5E-8651-18C6-0ECB65C53626}"/>
              </a:ext>
            </a:extLst>
          </p:cNvPr>
          <p:cNvSpPr txBox="1"/>
          <p:nvPr/>
        </p:nvSpPr>
        <p:spPr>
          <a:xfrm>
            <a:off x="1997989" y="5802529"/>
            <a:ext cx="65150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1" dirty="0"/>
              <a:t>Figura adaptada:  </a:t>
            </a:r>
            <a:r>
              <a:rPr lang="pt-BR" sz="5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https://www.gov.br/saude/pt-br/centrais-de-conteudo/publicacoes/guias-e-manuais/2025/manual-de-microplanejamento-para-atividades-de-vacinacao-municipios-e-ubs.pdf/view</a:t>
            </a:r>
          </a:p>
        </p:txBody>
      </p:sp>
    </p:spTree>
    <p:extLst>
      <p:ext uri="{BB962C8B-B14F-4D97-AF65-F5344CB8AC3E}">
        <p14:creationId xmlns:p14="http://schemas.microsoft.com/office/powerpoint/2010/main" val="1968837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81FC901-DA95-E60E-40A2-3D0181DF5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D2F83A73-E8AF-5367-C9A5-BF9F7DA983E0}"/>
              </a:ext>
            </a:extLst>
          </p:cNvPr>
          <p:cNvSpPr txBox="1">
            <a:spLocks/>
          </p:cNvSpPr>
          <p:nvPr/>
        </p:nvSpPr>
        <p:spPr>
          <a:xfrm>
            <a:off x="420117" y="-337164"/>
            <a:ext cx="9516745" cy="878839"/>
          </a:xfrm>
          <a:prstGeom prst="rect">
            <a:avLst/>
          </a:prstGeom>
        </p:spPr>
        <p:txBody>
          <a:bodyPr vert="horz" wrap="square" lIns="0" tIns="438479" rIns="0" bIns="0" rtlCol="0">
            <a:spAutoFit/>
          </a:bodyPr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ETAPA</a:t>
            </a:r>
            <a:r>
              <a:rPr lang="pt-BR" sz="2700" b="1" spc="-2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4</a:t>
            </a:r>
            <a:r>
              <a:rPr lang="pt-BR" sz="2700" b="1" spc="-1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–</a:t>
            </a:r>
            <a:r>
              <a:rPr lang="pt-BR" sz="2700" b="1" spc="-3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Monitoramento</a:t>
            </a:r>
            <a:r>
              <a:rPr lang="pt-BR" sz="2700" b="1" spc="-6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e</a:t>
            </a:r>
            <a:r>
              <a:rPr lang="pt-BR" sz="2700" b="1" spc="-2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spc="-10" dirty="0">
                <a:solidFill>
                  <a:srgbClr val="0000CA"/>
                </a:solidFill>
                <a:latin typeface="Pfizer Tomorrow" panose="020B0604020202020204" charset="0"/>
              </a:rPr>
              <a:t>avaliação¹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5D0E725E-F935-B08B-4262-42AF4C3F855F}"/>
              </a:ext>
            </a:extLst>
          </p:cNvPr>
          <p:cNvSpPr txBox="1"/>
          <p:nvPr/>
        </p:nvSpPr>
        <p:spPr>
          <a:xfrm>
            <a:off x="420117" y="758715"/>
            <a:ext cx="993580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Pfizer Diatype" panose="020B0604020202020204" charset="0"/>
                <a:cs typeface="Microsoft Sans Serif"/>
              </a:rPr>
              <a:t>O</a:t>
            </a:r>
            <a:r>
              <a:rPr sz="20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Processo</a:t>
            </a:r>
            <a:r>
              <a:rPr sz="20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de</a:t>
            </a:r>
            <a:r>
              <a:rPr sz="20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Monitoramento</a:t>
            </a:r>
            <a:r>
              <a:rPr sz="20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e</a:t>
            </a:r>
            <a:r>
              <a:rPr sz="20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Avaliação</a:t>
            </a:r>
            <a:r>
              <a:rPr sz="20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ocorre</a:t>
            </a:r>
            <a:r>
              <a:rPr sz="20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spc="-25" dirty="0">
                <a:latin typeface="Pfizer Diatype" panose="020B0604020202020204" charset="0"/>
                <a:cs typeface="Microsoft Sans Serif"/>
              </a:rPr>
              <a:t>de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forma</a:t>
            </a:r>
            <a:r>
              <a:rPr sz="20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contínua,</a:t>
            </a:r>
            <a:r>
              <a:rPr sz="20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spc="-10" dirty="0">
                <a:latin typeface="Pfizer Diatype" panose="020B0604020202020204" charset="0"/>
                <a:cs typeface="Microsoft Sans Serif"/>
              </a:rPr>
              <a:t>envolvendo:</a:t>
            </a:r>
            <a:endParaRPr sz="2000" dirty="0"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330A8C64-9E88-8498-C78E-341D694734E5}"/>
              </a:ext>
            </a:extLst>
          </p:cNvPr>
          <p:cNvSpPr txBox="1"/>
          <p:nvPr/>
        </p:nvSpPr>
        <p:spPr>
          <a:xfrm>
            <a:off x="568343" y="1259919"/>
            <a:ext cx="7944286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354965" algn="l"/>
              </a:tabLst>
            </a:pPr>
            <a:r>
              <a:rPr sz="2000" dirty="0">
                <a:latin typeface="Pfizer Diatype" panose="020B0604020202020204" charset="0"/>
                <a:cs typeface="Microsoft Sans Serif"/>
              </a:rPr>
              <a:t>a</a:t>
            </a:r>
            <a:r>
              <a:rPr sz="20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verificação</a:t>
            </a:r>
            <a:r>
              <a:rPr sz="20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da</a:t>
            </a:r>
            <a:r>
              <a:rPr sz="20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capacidade</a:t>
            </a:r>
            <a:r>
              <a:rPr sz="20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de execução</a:t>
            </a:r>
            <a:r>
              <a:rPr sz="20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das</a:t>
            </a:r>
            <a:r>
              <a:rPr sz="2000" spc="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spc="-20" dirty="0">
                <a:latin typeface="Pfizer Diatype" panose="020B0604020202020204" charset="0"/>
                <a:cs typeface="Microsoft Sans Serif"/>
              </a:rPr>
              <a:t>Avaq</a:t>
            </a:r>
            <a:endParaRPr sz="2000" dirty="0">
              <a:latin typeface="Pfizer Diatype" panose="020B0604020202020204" charset="0"/>
              <a:cs typeface="Microsoft Sans Serif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"/>
              <a:tabLst>
                <a:tab pos="354965" algn="l"/>
              </a:tabLst>
            </a:pPr>
            <a:r>
              <a:rPr sz="2000" dirty="0">
                <a:latin typeface="Pfizer Diatype" panose="020B0604020202020204" charset="0"/>
                <a:cs typeface="Microsoft Sans Serif"/>
              </a:rPr>
              <a:t>o</a:t>
            </a:r>
            <a:r>
              <a:rPr sz="20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acompanhamento</a:t>
            </a:r>
            <a:r>
              <a:rPr sz="2000" spc="-5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do</a:t>
            </a:r>
            <a:r>
              <a:rPr sz="20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plano</a:t>
            </a:r>
            <a:r>
              <a:rPr sz="2000" spc="-2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de</a:t>
            </a:r>
            <a:r>
              <a:rPr sz="2000" spc="-20" dirty="0">
                <a:latin typeface="Pfizer Diatype" panose="020B0604020202020204" charset="0"/>
                <a:cs typeface="Microsoft Sans Serif"/>
              </a:rPr>
              <a:t> ação</a:t>
            </a:r>
            <a:endParaRPr sz="2000" dirty="0">
              <a:latin typeface="Pfizer Diatype" panose="020B0604020202020204" charset="0"/>
              <a:cs typeface="Microsoft Sans Serif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"/>
              <a:tabLst>
                <a:tab pos="354965" algn="l"/>
              </a:tabLst>
            </a:pPr>
            <a:r>
              <a:rPr sz="2000" dirty="0">
                <a:latin typeface="Pfizer Diatype" panose="020B0604020202020204" charset="0"/>
                <a:cs typeface="Microsoft Sans Serif"/>
              </a:rPr>
              <a:t>a</a:t>
            </a:r>
            <a:r>
              <a:rPr sz="20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análise</a:t>
            </a:r>
            <a:r>
              <a:rPr sz="20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do</a:t>
            </a:r>
            <a:r>
              <a:rPr sz="20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desempenho</a:t>
            </a:r>
            <a:r>
              <a:rPr sz="20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das</a:t>
            </a:r>
            <a:r>
              <a:rPr sz="20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equipes</a:t>
            </a:r>
            <a:r>
              <a:rPr sz="2000" spc="-2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spc="-50" dirty="0">
                <a:latin typeface="Pfizer Diatype" panose="020B0604020202020204" charset="0"/>
                <a:cs typeface="Microsoft Sans Serif"/>
              </a:rPr>
              <a:t>e</a:t>
            </a:r>
            <a:endParaRPr sz="2000" dirty="0">
              <a:latin typeface="Pfizer Diatype" panose="020B0604020202020204" charset="0"/>
              <a:cs typeface="Microsoft Sans Serif"/>
            </a:endParaRPr>
          </a:p>
          <a:p>
            <a:pPr marL="355600" marR="444500" indent="-342900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sz="2000" dirty="0">
                <a:latin typeface="Pfizer Diatype" panose="020B0604020202020204" charset="0"/>
                <a:cs typeface="Microsoft Sans Serif"/>
              </a:rPr>
              <a:t>a</a:t>
            </a:r>
            <a:r>
              <a:rPr sz="2000" spc="-1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avaliação</a:t>
            </a:r>
            <a:r>
              <a:rPr sz="20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de</a:t>
            </a:r>
            <a:r>
              <a:rPr sz="20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metas,</a:t>
            </a:r>
            <a:r>
              <a:rPr sz="2000" spc="-4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indicadores</a:t>
            </a:r>
            <a:r>
              <a:rPr sz="2000" spc="-4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e</a:t>
            </a:r>
            <a:r>
              <a:rPr sz="2000" spc="-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bolsões</a:t>
            </a:r>
            <a:r>
              <a:rPr sz="2000" spc="-3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spc="-25" dirty="0">
                <a:latin typeface="Pfizer Diatype" panose="020B0604020202020204" charset="0"/>
                <a:cs typeface="Microsoft Sans Serif"/>
              </a:rPr>
              <a:t>de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não</a:t>
            </a:r>
            <a:r>
              <a:rPr sz="2000" spc="-10" dirty="0">
                <a:latin typeface="Pfizer Diatype" panose="020B0604020202020204" charset="0"/>
                <a:cs typeface="Microsoft Sans Serif"/>
              </a:rPr>
              <a:t> vacinados.</a:t>
            </a:r>
            <a:endParaRPr sz="2000" dirty="0">
              <a:latin typeface="Pfizer Diatype" panose="020B0604020202020204" charset="0"/>
              <a:cs typeface="Microsoft Sans Serif"/>
            </a:endParaRPr>
          </a:p>
        </p:txBody>
      </p:sp>
      <p:graphicFrame>
        <p:nvGraphicFramePr>
          <p:cNvPr id="6" name="object 16">
            <a:extLst>
              <a:ext uri="{FF2B5EF4-FFF2-40B4-BE49-F238E27FC236}">
                <a16:creationId xmlns:a16="http://schemas.microsoft.com/office/drawing/2014/main" id="{AFA5E9D5-202E-78D2-D026-7D2DAFE42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210280"/>
              </p:ext>
            </p:extLst>
          </p:nvPr>
        </p:nvGraphicFramePr>
        <p:xfrm>
          <a:off x="1780432" y="3182623"/>
          <a:ext cx="8027598" cy="305661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53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4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60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25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Pfizer Diatype" panose="020B0604020202020204" charset="0"/>
                        </a:rPr>
                        <a:t>Etapa</a:t>
                      </a:r>
                      <a:r>
                        <a:rPr sz="1600" spc="-45" dirty="0">
                          <a:solidFill>
                            <a:schemeClr val="bg1"/>
                          </a:solidFill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solidFill>
                            <a:schemeClr val="bg1"/>
                          </a:solidFill>
                          <a:latin typeface="Pfizer Diatype" panose="020B0604020202020204" charset="0"/>
                        </a:rPr>
                        <a:t>3 –</a:t>
                      </a:r>
                      <a:r>
                        <a:rPr sz="1600" spc="-15" dirty="0">
                          <a:solidFill>
                            <a:schemeClr val="bg1"/>
                          </a:solidFill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Seguimento</a:t>
                      </a:r>
                      <a:r>
                        <a:rPr sz="1600" spc="-40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e </a:t>
                      </a:r>
                      <a:r>
                        <a:rPr sz="1600" spc="-10" dirty="0">
                          <a:latin typeface="Pfizer Diatype" panose="020B0604020202020204" charset="0"/>
                        </a:rPr>
                        <a:t>Supervisão</a:t>
                      </a:r>
                      <a:endParaRPr sz="1600" dirty="0">
                        <a:latin typeface="Pfizer Diatype" panose="020B0604020202020204" charset="0"/>
                        <a:cs typeface="Microsoft Sans Serif"/>
                      </a:endParaRPr>
                    </a:p>
                  </a:txBody>
                  <a:tcPr marL="0" marR="0" marT="231775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25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Pfizer Diatype" panose="020B0604020202020204" charset="0"/>
                        </a:rPr>
                        <a:t>Etapa</a:t>
                      </a:r>
                      <a:r>
                        <a:rPr sz="1600" spc="-55" dirty="0">
                          <a:solidFill>
                            <a:schemeClr val="bg1"/>
                          </a:solidFill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solidFill>
                            <a:schemeClr val="bg1"/>
                          </a:solidFill>
                          <a:latin typeface="Pfizer Diatype" panose="020B0604020202020204" charset="0"/>
                        </a:rPr>
                        <a:t>4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solidFill>
                            <a:schemeClr val="bg1"/>
                          </a:solidFill>
                          <a:latin typeface="Pfizer Diatype" panose="020B0604020202020204" charset="0"/>
                        </a:rPr>
                        <a:t>–</a:t>
                      </a:r>
                      <a:r>
                        <a:rPr sz="1600" spc="-25" dirty="0">
                          <a:solidFill>
                            <a:schemeClr val="bg1"/>
                          </a:solidFill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Monitoramento</a:t>
                      </a:r>
                      <a:r>
                        <a:rPr sz="1600" spc="-45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e</a:t>
                      </a:r>
                      <a:r>
                        <a:rPr sz="1600" spc="-15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spc="-10" dirty="0">
                          <a:latin typeface="Pfizer Diatype" panose="020B0604020202020204" charset="0"/>
                        </a:rPr>
                        <a:t>avaliação</a:t>
                      </a:r>
                      <a:endParaRPr sz="1600" dirty="0">
                        <a:latin typeface="Pfizer Diatype" panose="020B0604020202020204" charset="0"/>
                        <a:cs typeface="Microsoft Sans Serif"/>
                      </a:endParaRPr>
                    </a:p>
                  </a:txBody>
                  <a:tcPr marL="0" marR="0" marT="23177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69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1600" dirty="0">
                          <a:latin typeface="Pfizer Diatype" panose="020B0604020202020204" charset="0"/>
                        </a:rPr>
                        <a:t>Acompanha</a:t>
                      </a:r>
                      <a:r>
                        <a:rPr sz="1600" spc="-30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a</a:t>
                      </a:r>
                      <a:r>
                        <a:rPr sz="1600" spc="-55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execução</a:t>
                      </a:r>
                      <a:r>
                        <a:rPr sz="1600" spc="-15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e</a:t>
                      </a:r>
                      <a:r>
                        <a:rPr sz="1600" spc="-40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registra</a:t>
                      </a:r>
                      <a:r>
                        <a:rPr sz="1600" spc="-40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spc="-50" dirty="0">
                          <a:latin typeface="Pfizer Diatype" panose="020B0604020202020204" charset="0"/>
                        </a:rPr>
                        <a:t>o</a:t>
                      </a:r>
                      <a:endParaRPr sz="1600" dirty="0">
                        <a:latin typeface="Pfizer Diatype" panose="020B0604020202020204" charset="0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Pfizer Diatype" panose="020B0604020202020204" charset="0"/>
                        </a:rPr>
                        <a:t>desempenho</a:t>
                      </a:r>
                      <a:endParaRPr sz="1600" dirty="0">
                        <a:latin typeface="Pfizer Diatype" panose="020B0604020202020204" charset="0"/>
                        <a:cs typeface="Microsoft Sans Serif"/>
                      </a:endParaRPr>
                    </a:p>
                  </a:txBody>
                  <a:tcPr marL="0" marR="0" marT="1530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1600" dirty="0">
                        <a:latin typeface="Pfizer Diatype" panose="020B0604020202020204" charset="0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dirty="0">
                          <a:latin typeface="Pfizer Diatype" panose="020B0604020202020204" charset="0"/>
                        </a:rPr>
                        <a:t>Analisa</a:t>
                      </a:r>
                      <a:r>
                        <a:rPr sz="1600" spc="-40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os</a:t>
                      </a:r>
                      <a:r>
                        <a:rPr sz="1600" spc="-35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resultados</a:t>
                      </a:r>
                      <a:r>
                        <a:rPr sz="1600" spc="-15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e</a:t>
                      </a:r>
                      <a:r>
                        <a:rPr sz="1600" spc="-55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planeja</a:t>
                      </a:r>
                      <a:r>
                        <a:rPr sz="1600" spc="-20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spc="-10" dirty="0">
                          <a:latin typeface="Pfizer Diatype" panose="020B0604020202020204" charset="0"/>
                        </a:rPr>
                        <a:t>ajustes</a:t>
                      </a:r>
                      <a:endParaRPr sz="1600" dirty="0">
                        <a:latin typeface="Pfizer Diatype" panose="020B0604020202020204" charset="0"/>
                        <a:cs typeface="Microsoft Sans Serif"/>
                      </a:endParaRPr>
                    </a:p>
                  </a:txBody>
                  <a:tcPr marL="0" marR="0" marT="2667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6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sz="1600" dirty="0">
                        <a:latin typeface="Pfizer Diatype" panose="020B0604020202020204" charset="0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Pfizer Diatype" panose="020B0604020202020204" charset="0"/>
                        </a:rPr>
                        <a:t>Corrige</a:t>
                      </a:r>
                      <a:r>
                        <a:rPr sz="1600" spc="-45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falhas</a:t>
                      </a:r>
                      <a:r>
                        <a:rPr sz="1600" spc="-40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spc="-10" dirty="0">
                          <a:latin typeface="Pfizer Diatype" panose="020B0604020202020204" charset="0"/>
                        </a:rPr>
                        <a:t>imediatas</a:t>
                      </a:r>
                      <a:endParaRPr sz="1600" dirty="0">
                        <a:latin typeface="Pfizer Diatype" panose="020B0604020202020204" charset="0"/>
                        <a:cs typeface="Microsoft Sans Serif"/>
                      </a:endParaRPr>
                    </a:p>
                  </a:txBody>
                  <a:tcPr marL="0" marR="0" marT="27305" marB="0"/>
                </a:tc>
                <a:tc>
                  <a:txBody>
                    <a:bodyPr/>
                    <a:lstStyle/>
                    <a:p>
                      <a:pPr marL="92075" marR="893444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1600" dirty="0">
                          <a:latin typeface="Pfizer Diatype" panose="020B0604020202020204" charset="0"/>
                        </a:rPr>
                        <a:t>Consolida</a:t>
                      </a:r>
                      <a:r>
                        <a:rPr sz="1600" spc="5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lições</a:t>
                      </a:r>
                      <a:r>
                        <a:rPr sz="1600" spc="-60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aprendidas</a:t>
                      </a:r>
                      <a:r>
                        <a:rPr sz="1600" spc="-30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e</a:t>
                      </a:r>
                      <a:r>
                        <a:rPr sz="1600" spc="-15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spc="-20" dirty="0">
                          <a:latin typeface="Pfizer Diatype" panose="020B0604020202020204" charset="0"/>
                        </a:rPr>
                        <a:t>boas </a:t>
                      </a:r>
                      <a:r>
                        <a:rPr sz="1600" spc="-10" dirty="0">
                          <a:latin typeface="Pfizer Diatype" panose="020B0604020202020204" charset="0"/>
                        </a:rPr>
                        <a:t>práticas</a:t>
                      </a:r>
                      <a:endParaRPr sz="1600" dirty="0">
                        <a:latin typeface="Pfizer Diatype" panose="020B0604020202020204" charset="0"/>
                        <a:cs typeface="Microsoft Sans Serif"/>
                      </a:endParaRPr>
                    </a:p>
                  </a:txBody>
                  <a:tcPr marL="0" marR="0" marT="15303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16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sz="1600" dirty="0">
                        <a:latin typeface="Pfizer Diatype" panose="020B0604020202020204" charset="0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dirty="0">
                          <a:latin typeface="Pfizer Diatype" panose="020B0604020202020204" charset="0"/>
                        </a:rPr>
                        <a:t>Olha</a:t>
                      </a:r>
                      <a:r>
                        <a:rPr sz="1600" spc="-25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para</a:t>
                      </a:r>
                      <a:r>
                        <a:rPr sz="1600" spc="-5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o</a:t>
                      </a:r>
                      <a:r>
                        <a:rPr sz="1600" spc="-10" dirty="0">
                          <a:latin typeface="Pfizer Diatype" panose="020B0604020202020204" charset="0"/>
                        </a:rPr>
                        <a:t> presente</a:t>
                      </a:r>
                      <a:endParaRPr sz="1600" dirty="0">
                        <a:latin typeface="Pfizer Diatype" panose="020B0604020202020204" charset="0"/>
                        <a:cs typeface="Microsoft Sans Serif"/>
                      </a:endParaRPr>
                    </a:p>
                  </a:txBody>
                  <a:tcPr marL="0" marR="0" marT="27305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1600" dirty="0">
                          <a:latin typeface="Pfizer Diatype" panose="020B0604020202020204" charset="0"/>
                        </a:rPr>
                        <a:t>A</a:t>
                      </a:r>
                      <a:r>
                        <a:rPr sz="1600" spc="-30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partir</a:t>
                      </a:r>
                      <a:r>
                        <a:rPr sz="1600" spc="-25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do</a:t>
                      </a:r>
                      <a:r>
                        <a:rPr sz="1600" spc="-30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presente</a:t>
                      </a:r>
                      <a:r>
                        <a:rPr sz="1600" spc="-20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projeta</a:t>
                      </a:r>
                      <a:r>
                        <a:rPr sz="1600" spc="-20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o</a:t>
                      </a:r>
                      <a:r>
                        <a:rPr sz="1600" spc="-35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futuro</a:t>
                      </a:r>
                      <a:r>
                        <a:rPr sz="1600" spc="-35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spc="-25" dirty="0">
                          <a:latin typeface="Pfizer Diatype" panose="020B0604020202020204" charset="0"/>
                        </a:rPr>
                        <a:t>com</a:t>
                      </a:r>
                      <a:endParaRPr sz="1600" dirty="0">
                        <a:latin typeface="Pfizer Diatype" panose="020B0604020202020204" charset="0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Pfizer Diatype" panose="020B0604020202020204" charset="0"/>
                        </a:rPr>
                        <a:t>base</a:t>
                      </a:r>
                      <a:r>
                        <a:rPr sz="1600" spc="-10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dirty="0">
                          <a:latin typeface="Pfizer Diatype" panose="020B0604020202020204" charset="0"/>
                        </a:rPr>
                        <a:t>na</a:t>
                      </a:r>
                      <a:r>
                        <a:rPr sz="1600" spc="-20" dirty="0">
                          <a:latin typeface="Pfizer Diatype" panose="020B0604020202020204" charset="0"/>
                        </a:rPr>
                        <a:t> </a:t>
                      </a:r>
                      <a:r>
                        <a:rPr sz="1600" spc="-10" dirty="0">
                          <a:latin typeface="Pfizer Diatype" panose="020B0604020202020204" charset="0"/>
                        </a:rPr>
                        <a:t>experiência</a:t>
                      </a:r>
                      <a:endParaRPr sz="1600" dirty="0">
                        <a:latin typeface="Pfizer Diatype" panose="020B0604020202020204" charset="0"/>
                        <a:cs typeface="Microsoft Sans Serif"/>
                      </a:endParaRPr>
                    </a:p>
                  </a:txBody>
                  <a:tcPr marL="0" marR="0" marT="15303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17">
            <a:extLst>
              <a:ext uri="{FF2B5EF4-FFF2-40B4-BE49-F238E27FC236}">
                <a16:creationId xmlns:a16="http://schemas.microsoft.com/office/drawing/2014/main" id="{889833B2-247F-0224-E3BA-E0449FF7C1D3}"/>
              </a:ext>
            </a:extLst>
          </p:cNvPr>
          <p:cNvSpPr txBox="1"/>
          <p:nvPr/>
        </p:nvSpPr>
        <p:spPr>
          <a:xfrm>
            <a:off x="1809977" y="2851788"/>
            <a:ext cx="38265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000" dirty="0">
                <a:latin typeface="Pfizer Diatype" panose="020B0604020202020204" charset="0"/>
                <a:cs typeface="Microsoft Sans Serif"/>
              </a:rPr>
              <a:t>Diferenças entre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as</a:t>
            </a:r>
            <a:r>
              <a:rPr sz="20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etapas</a:t>
            </a:r>
            <a:r>
              <a:rPr sz="2000" spc="-3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3</a:t>
            </a:r>
            <a:r>
              <a:rPr sz="2000" spc="15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dirty="0">
                <a:latin typeface="Pfizer Diatype" panose="020B0604020202020204" charset="0"/>
                <a:cs typeface="Microsoft Sans Serif"/>
              </a:rPr>
              <a:t>e</a:t>
            </a:r>
            <a:r>
              <a:rPr sz="2000" spc="-10" dirty="0">
                <a:latin typeface="Pfizer Diatype" panose="020B0604020202020204" charset="0"/>
                <a:cs typeface="Microsoft Sans Serif"/>
              </a:rPr>
              <a:t> </a:t>
            </a:r>
            <a:r>
              <a:rPr sz="2000" spc="-25" dirty="0">
                <a:latin typeface="Pfizer Diatype" panose="020B0604020202020204" charset="0"/>
                <a:cs typeface="Microsoft Sans Serif"/>
              </a:rPr>
              <a:t>4?</a:t>
            </a:r>
            <a:endParaRPr sz="2000" dirty="0">
              <a:latin typeface="Pfizer Diatype" panose="020B0604020202020204" charset="0"/>
              <a:cs typeface="Microsoft Sans Serif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5ACA248-7D9F-6E1D-4F00-07885B902628}"/>
              </a:ext>
            </a:extLst>
          </p:cNvPr>
          <p:cNvSpPr txBox="1"/>
          <p:nvPr/>
        </p:nvSpPr>
        <p:spPr>
          <a:xfrm>
            <a:off x="1493345" y="6502084"/>
            <a:ext cx="781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  <a:p>
            <a:r>
              <a:rPr lang="pt-BR" sz="600" dirty="0"/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8DBDC68-0B40-645D-58EC-DA6E104B4734}"/>
              </a:ext>
            </a:extLst>
          </p:cNvPr>
          <p:cNvSpPr txBox="1"/>
          <p:nvPr/>
        </p:nvSpPr>
        <p:spPr>
          <a:xfrm>
            <a:off x="358511" y="6216574"/>
            <a:ext cx="39360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1" dirty="0">
                <a:latin typeface="Microsoft Sans Serif"/>
                <a:cs typeface="Microsoft Sans Serif"/>
              </a:rPr>
              <a:t>AVAQ: </a:t>
            </a:r>
            <a:r>
              <a:rPr lang="pt-BR" sz="800" dirty="0"/>
              <a:t>atividades de vacinação de alta qualidade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AE37970-898F-B136-08D5-F61B0975755F}"/>
              </a:ext>
            </a:extLst>
          </p:cNvPr>
          <p:cNvSpPr/>
          <p:nvPr/>
        </p:nvSpPr>
        <p:spPr>
          <a:xfrm>
            <a:off x="9391318" y="6464029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834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0064447-E51C-E3B4-8426-5E6F842E5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Imagem 3" descr="Uma imagem contendo Linha do tempo&#10;&#10;O conteúdo gerado por IA pode estar incorreto.">
            <a:extLst>
              <a:ext uri="{FF2B5EF4-FFF2-40B4-BE49-F238E27FC236}">
                <a16:creationId xmlns:a16="http://schemas.microsoft.com/office/drawing/2014/main" id="{E2BCE3BC-C4AC-076F-CDE6-695692F254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0118" y="689850"/>
            <a:ext cx="4805026" cy="4965416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4F8154D1-BCA2-2158-9C1F-9F9E49E25B2E}"/>
              </a:ext>
            </a:extLst>
          </p:cNvPr>
          <p:cNvSpPr txBox="1">
            <a:spLocks/>
          </p:cNvSpPr>
          <p:nvPr/>
        </p:nvSpPr>
        <p:spPr>
          <a:xfrm>
            <a:off x="420117" y="-337164"/>
            <a:ext cx="9516745" cy="878839"/>
          </a:xfrm>
          <a:prstGeom prst="rect">
            <a:avLst/>
          </a:prstGeom>
        </p:spPr>
        <p:txBody>
          <a:bodyPr vert="horz" wrap="square" lIns="0" tIns="438479" rIns="0" bIns="0" rtlCol="0">
            <a:spAutoFit/>
          </a:bodyPr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ETAPA</a:t>
            </a:r>
            <a:r>
              <a:rPr lang="pt-BR" sz="2700" b="1" spc="-2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4</a:t>
            </a:r>
            <a:r>
              <a:rPr lang="pt-BR" sz="2700" b="1" spc="-1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–</a:t>
            </a:r>
            <a:r>
              <a:rPr lang="pt-BR" sz="2700" b="1" spc="-3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Monitoramento</a:t>
            </a:r>
            <a:r>
              <a:rPr lang="pt-BR" sz="2700" b="1" spc="-6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e</a:t>
            </a:r>
            <a:r>
              <a:rPr lang="pt-BR" sz="2700" b="1" spc="-2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spc="-10" dirty="0">
                <a:solidFill>
                  <a:srgbClr val="0000CA"/>
                </a:solidFill>
                <a:latin typeface="Pfizer Tomorrow" panose="020B0604020202020204" charset="0"/>
              </a:rPr>
              <a:t>avaliação</a:t>
            </a:r>
            <a:r>
              <a:rPr lang="pt-BR" sz="2700" b="1" spc="-10" baseline="30000" dirty="0">
                <a:solidFill>
                  <a:srgbClr val="0000CA"/>
                </a:solidFill>
                <a:latin typeface="Pfizer Tomorrow" panose="020B0604020202020204" charset="0"/>
              </a:rPr>
              <a:t>1,2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829E174-40C5-A997-B073-D85A7D742395}"/>
              </a:ext>
            </a:extLst>
          </p:cNvPr>
          <p:cNvSpPr/>
          <p:nvPr/>
        </p:nvSpPr>
        <p:spPr>
          <a:xfrm>
            <a:off x="174171" y="541675"/>
            <a:ext cx="947058" cy="394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5D1BA6C-F03C-E0A7-C6CD-D9B423E38B86}"/>
              </a:ext>
            </a:extLst>
          </p:cNvPr>
          <p:cNvSpPr txBox="1"/>
          <p:nvPr/>
        </p:nvSpPr>
        <p:spPr>
          <a:xfrm>
            <a:off x="5921829" y="738923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800" b="1" dirty="0">
                <a:latin typeface="Pfizer Diatype" panose="020B0604020202020204" charset="0"/>
              </a:rPr>
              <a:t>Vigilância das Coberturas Vacinais</a:t>
            </a:r>
          </a:p>
          <a:p>
            <a:endParaRPr lang="pt-BR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600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F97DB6E3-18C1-5703-FA3C-B02F17A1C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2089" y="1170613"/>
            <a:ext cx="5919794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Responsabilidade 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compartilhada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 por todos os profissionais de saúde, da sala de vacinas à instância nacional do SUS;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fizer Diatype" panose="020B060402020202020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Objetivo: 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rgbClr val="0000CA"/>
                </a:solidFill>
                <a:effectLst/>
                <a:latin typeface="Pfizer Diatype" panose="020B0604020202020204" charset="0"/>
              </a:rPr>
              <a:t>coletar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, 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rgbClr val="0000CA"/>
                </a:solidFill>
                <a:effectLst/>
                <a:latin typeface="Pfizer Diatype" panose="020B0604020202020204" charset="0"/>
              </a:rPr>
              <a:t>registrar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, 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rgbClr val="0000CA"/>
                </a:solidFill>
                <a:effectLst/>
                <a:latin typeface="Pfizer Diatype" panose="020B0604020202020204" charset="0"/>
              </a:rPr>
              <a:t>processar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, 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rgbClr val="0000CA"/>
                </a:solidFill>
                <a:effectLst/>
                <a:latin typeface="Pfizer Diatype" panose="020B0604020202020204" charset="0"/>
              </a:rPr>
              <a:t>analisar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 e i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rgbClr val="0000CA"/>
                </a:solidFill>
                <a:effectLst/>
                <a:latin typeface="Pfizer Diatype" panose="020B0604020202020204" charset="0"/>
              </a:rPr>
              <a:t>nterpreta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r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 dados de vacinação;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fizer Diatype" panose="020B060402020202020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Subsidia o 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rgbClr val="0000CA"/>
                </a:solidFill>
                <a:effectLst/>
                <a:latin typeface="Pfizer Diatype" panose="020B0604020202020204" charset="0"/>
              </a:rPr>
              <a:t>planejamento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, 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rgbClr val="0000CA"/>
                </a:solidFill>
                <a:effectLst/>
                <a:latin typeface="Pfizer Diatype" panose="020B0604020202020204" charset="0"/>
              </a:rPr>
              <a:t>monitoramento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, 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rgbClr val="0000CA"/>
                </a:solidFill>
                <a:effectLst/>
                <a:latin typeface="Pfizer Diatype" panose="020B0604020202020204" charset="0"/>
              </a:rPr>
              <a:t>avaliação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 </a:t>
            </a:r>
            <a:r>
              <a:rPr kumimoji="0" lang="pt-BR" altLang="pt-B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e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 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rgbClr val="0000CA"/>
                </a:solidFill>
                <a:effectLst/>
                <a:latin typeface="Pfizer Diatype" panose="020B0604020202020204" charset="0"/>
              </a:rPr>
              <a:t>divulgação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CA"/>
                </a:solidFill>
                <a:effectLst/>
                <a:latin typeface="Pfizer Diatype" panose="020B0604020202020204" charset="0"/>
              </a:rPr>
              <a:t> 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das ações de imunização;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fizer Diatype" panose="020B060402020202020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Baseia-se em um 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fluxo contínuo de informações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, desde o estabelecimento de saúde;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fizer Diatype" panose="020B060402020202020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fizer Diatype" panose="020B0604020202020204" charset="0"/>
              </a:rPr>
              <a:t>Avaliação das ações considera indicadores de: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fizer Diatype" panose="020B060402020202020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28DB662-F882-5EC2-97FD-DA15E59C698B}"/>
              </a:ext>
            </a:extLst>
          </p:cNvPr>
          <p:cNvSpPr txBox="1"/>
          <p:nvPr/>
        </p:nvSpPr>
        <p:spPr>
          <a:xfrm>
            <a:off x="6302829" y="5054378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CA"/>
                </a:solidFill>
                <a:effectLst/>
                <a:latin typeface="Pfizer Diatype" panose="020B0604020202020204" charset="0"/>
              </a:rPr>
              <a:t>Efetividade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rgbClr val="0000CA"/>
              </a:solidFill>
              <a:effectLst/>
              <a:latin typeface="Pfizer Diatype" panose="020B060402020202020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CA"/>
                </a:solidFill>
                <a:effectLst/>
                <a:latin typeface="Pfizer Diatype" panose="020B0604020202020204" charset="0"/>
              </a:rPr>
              <a:t>Homogeneidade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rgbClr val="0000CA"/>
              </a:solidFill>
              <a:effectLst/>
              <a:latin typeface="Pfizer Diatype" panose="020B060402020202020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CA"/>
                </a:solidFill>
                <a:effectLst/>
                <a:latin typeface="Pfizer Diatype" panose="020B0604020202020204" charset="0"/>
              </a:rPr>
              <a:t>Oportunidade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rgbClr val="0000CA"/>
              </a:solidFill>
              <a:effectLst/>
              <a:latin typeface="Pfizer Diatype" panose="020B060402020202020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CA"/>
                </a:solidFill>
                <a:effectLst/>
                <a:latin typeface="Pfizer Diatype" panose="020B0604020202020204" charset="0"/>
              </a:rPr>
              <a:t>Eficiência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rgbClr val="0000CA"/>
              </a:solidFill>
              <a:effectLst/>
              <a:latin typeface="Pfizer Diatype" panose="020B060402020202020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1E83914-31F4-4D80-A8DB-C05CAD8304C1}"/>
              </a:ext>
            </a:extLst>
          </p:cNvPr>
          <p:cNvSpPr txBox="1"/>
          <p:nvPr/>
        </p:nvSpPr>
        <p:spPr>
          <a:xfrm>
            <a:off x="1480457" y="6284268"/>
            <a:ext cx="7870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/>
          </a:p>
          <a:p>
            <a:r>
              <a:rPr lang="pt-BR" sz="600" b="1" dirty="0">
                <a:solidFill>
                  <a:srgbClr val="0000CA"/>
                </a:solidFill>
              </a:rPr>
              <a:t>2. </a:t>
            </a:r>
            <a:r>
              <a:rPr lang="pt-BR" sz="600" dirty="0"/>
              <a:t>Brasil. Ministério da Saúde. Secretaria de Vigilância em Saúde e Ambiente. Departamento de Ações Estratégicas de Epidemiologia e Vigilância em Saúde e Ambiente. Guia de vigilância em saúde : volume 1 [recurso eletrônico] / Ministério da Saúde, Secretaria de Vigilância em Saúde e Ambiente, Departamento de Ações Estratégicas de Epidemiologia e Vigilância em Saúde e Ambiente. – 6. ed. rev. – Brasília : Ministério da Saúde, 2024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62B51C2-99DA-9CF5-2ADA-17368F33BF5F}"/>
              </a:ext>
            </a:extLst>
          </p:cNvPr>
          <p:cNvSpPr txBox="1"/>
          <p:nvPr/>
        </p:nvSpPr>
        <p:spPr>
          <a:xfrm>
            <a:off x="361406" y="6131596"/>
            <a:ext cx="39360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1" dirty="0">
                <a:latin typeface="Microsoft Sans Serif"/>
                <a:cs typeface="Microsoft Sans Serif"/>
              </a:rPr>
              <a:t>SUS: </a:t>
            </a:r>
            <a:r>
              <a:rPr lang="pt-BR" sz="800" dirty="0">
                <a:latin typeface="Microsoft Sans Serif"/>
                <a:cs typeface="Microsoft Sans Serif"/>
              </a:rPr>
              <a:t>Sistema Único de Saúde</a:t>
            </a:r>
            <a:endParaRPr lang="pt-BR" sz="8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D9107AA-931E-2898-3BB4-179CCFD7DCB9}"/>
              </a:ext>
            </a:extLst>
          </p:cNvPr>
          <p:cNvSpPr/>
          <p:nvPr/>
        </p:nvSpPr>
        <p:spPr>
          <a:xfrm>
            <a:off x="9391318" y="6464029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97764CE-A722-FA3A-866E-F41F980CAD0D}"/>
              </a:ext>
            </a:extLst>
          </p:cNvPr>
          <p:cNvSpPr txBox="1"/>
          <p:nvPr/>
        </p:nvSpPr>
        <p:spPr>
          <a:xfrm>
            <a:off x="420117" y="5641858"/>
            <a:ext cx="468148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1" dirty="0"/>
              <a:t>Adaptado de:  </a:t>
            </a:r>
            <a:r>
              <a:rPr lang="pt-BR" sz="500" dirty="0"/>
              <a:t> Brasil. Ministério da Saúde. Secretaria de Vigilância em Saúde e Ambiente. Departamento de Ações Estratégicas de Epidemiologia e Vigilância em Saúde e Ambiente. Guia de vigilância em saúde : volume 1 [recurso eletrônico] / Ministério da Saúde, Secretaria de Vigilância em Saúde e Ambiente, Departamento de Ações Estratégicas de Epidemiologia e Vigilância em Saúde e Ambiente. – 6. ed. rev. – Brasília : Ministério da Saúde, 2024</a:t>
            </a:r>
          </a:p>
        </p:txBody>
      </p:sp>
    </p:spTree>
    <p:extLst>
      <p:ext uri="{BB962C8B-B14F-4D97-AF65-F5344CB8AC3E}">
        <p14:creationId xmlns:p14="http://schemas.microsoft.com/office/powerpoint/2010/main" val="2290236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6671FCD-08EE-E1E3-B736-137E9E51B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DAA0A7D1-E3A8-79A0-59DF-EA3F61A351B1}"/>
              </a:ext>
            </a:extLst>
          </p:cNvPr>
          <p:cNvSpPr txBox="1">
            <a:spLocks/>
          </p:cNvSpPr>
          <p:nvPr/>
        </p:nvSpPr>
        <p:spPr>
          <a:xfrm>
            <a:off x="478217" y="-361696"/>
            <a:ext cx="9516745" cy="858259"/>
          </a:xfrm>
          <a:prstGeom prst="rect">
            <a:avLst/>
          </a:prstGeom>
        </p:spPr>
        <p:txBody>
          <a:bodyPr vert="horz" wrap="square" lIns="0" tIns="438479" rIns="0" bIns="0" rtlCol="0">
            <a:spAutoFit/>
          </a:bodyPr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ETAPA</a:t>
            </a:r>
            <a:r>
              <a:rPr lang="pt-BR" sz="2700" b="1" spc="-2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4</a:t>
            </a:r>
            <a:r>
              <a:rPr lang="pt-BR" sz="2700" b="1" spc="-1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–</a:t>
            </a:r>
            <a:r>
              <a:rPr lang="pt-BR" sz="2700" b="1" spc="-3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Monitoramento</a:t>
            </a:r>
            <a:r>
              <a:rPr lang="pt-BR" sz="2700" b="1" spc="-6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e</a:t>
            </a:r>
            <a:r>
              <a:rPr lang="pt-BR" sz="2700" b="1" spc="-2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spc="-10" dirty="0">
                <a:solidFill>
                  <a:srgbClr val="0000CA"/>
                </a:solidFill>
                <a:latin typeface="Pfizer Tomorrow" panose="020B0604020202020204" charset="0"/>
              </a:rPr>
              <a:t>avaliação</a:t>
            </a:r>
            <a:r>
              <a:rPr lang="pt-BR" sz="2700" b="1" spc="-10" baseline="30000" dirty="0">
                <a:solidFill>
                  <a:srgbClr val="0000CA"/>
                </a:solidFill>
                <a:latin typeface="Pfizer Tomorrow" panose="020B0604020202020204" charset="0"/>
              </a:rPr>
              <a:t>1,2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8D7D5139-57FA-A054-EDDA-D368BB88762A}"/>
              </a:ext>
            </a:extLst>
          </p:cNvPr>
          <p:cNvSpPr txBox="1"/>
          <p:nvPr/>
        </p:nvSpPr>
        <p:spPr>
          <a:xfrm>
            <a:off x="5927767" y="1419090"/>
            <a:ext cx="6084553" cy="22666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Microsoft Sans Serif"/>
                <a:cs typeface="Microsoft Sans Serif"/>
              </a:rPr>
              <a:t>O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monitoramento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e</a:t>
            </a:r>
            <a:r>
              <a:rPr sz="1600" spc="-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avaliação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devem</a:t>
            </a:r>
            <a:r>
              <a:rPr sz="1600" spc="-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orientar</a:t>
            </a:r>
            <a:r>
              <a:rPr sz="1600" spc="-10" dirty="0">
                <a:latin typeface="Microsoft Sans Serif"/>
                <a:cs typeface="Microsoft Sans Serif"/>
              </a:rPr>
              <a:t> decisões: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600" b="1" dirty="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600" b="1" dirty="0">
                <a:latin typeface="Microsoft Sans Serif"/>
                <a:cs typeface="Microsoft Sans Serif"/>
              </a:rPr>
              <a:t>Atividades</a:t>
            </a:r>
            <a:r>
              <a:rPr sz="1600" b="1" spc="-85" dirty="0"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latin typeface="Microsoft Sans Serif"/>
                <a:cs typeface="Microsoft Sans Serif"/>
              </a:rPr>
              <a:t>realizadas</a:t>
            </a:r>
            <a:endParaRPr sz="1600" b="1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5"/>
              </a:spcBef>
              <a:buFont typeface="Microsoft Sans Serif"/>
              <a:buAutoNum type="arabicPeriod"/>
            </a:pPr>
            <a:endParaRPr sz="1600" dirty="0">
              <a:latin typeface="Microsoft Sans Serif"/>
              <a:cs typeface="Microsoft Sans Serif"/>
            </a:endParaRPr>
          </a:p>
          <a:p>
            <a:pPr marL="299085" lvl="1" indent="-28638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99085" algn="l"/>
              </a:tabLst>
            </a:pPr>
            <a:r>
              <a:rPr sz="1600" dirty="0">
                <a:latin typeface="Microsoft Sans Serif"/>
                <a:cs typeface="Microsoft Sans Serif"/>
              </a:rPr>
              <a:t>Diagnostico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da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capacidade</a:t>
            </a:r>
            <a:r>
              <a:rPr sz="1600" b="1" spc="-7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operacional</a:t>
            </a:r>
            <a:r>
              <a:rPr sz="1600" spc="-10" dirty="0">
                <a:solidFill>
                  <a:srgbClr val="128481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  <a:p>
            <a:pPr marL="299085" lvl="1" indent="-286385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Acompanhamento</a:t>
            </a:r>
            <a:r>
              <a:rPr sz="1600" dirty="0">
                <a:latin typeface="Microsoft Sans Serif"/>
                <a:cs typeface="Microsoft Sans Serif"/>
              </a:rPr>
              <a:t> da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execução</a:t>
            </a:r>
            <a:r>
              <a:rPr sz="1600" b="1" spc="-4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das</a:t>
            </a:r>
            <a:r>
              <a:rPr sz="1600" b="1" spc="-3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ações </a:t>
            </a:r>
            <a:r>
              <a:rPr sz="1600" spc="-10" dirty="0">
                <a:latin typeface="Microsoft Sans Serif"/>
                <a:cs typeface="Microsoft Sans Serif"/>
              </a:rPr>
              <a:t>previstas.</a:t>
            </a:r>
            <a:endParaRPr sz="1600" dirty="0">
              <a:latin typeface="Microsoft Sans Serif"/>
              <a:cs typeface="Microsoft Sans Serif"/>
            </a:endParaRPr>
          </a:p>
          <a:p>
            <a:pPr marL="299085" lvl="1" indent="-286385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600" dirty="0">
                <a:latin typeface="Microsoft Sans Serif"/>
                <a:cs typeface="Microsoft Sans Serif"/>
              </a:rPr>
              <a:t>Consolidação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dos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ajustes</a:t>
            </a:r>
            <a:r>
              <a:rPr sz="1600" b="1" spc="-5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que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se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fizeram</a:t>
            </a:r>
            <a:r>
              <a:rPr sz="1600" spc="-10" dirty="0">
                <a:latin typeface="Microsoft Sans Serif"/>
                <a:cs typeface="Microsoft Sans Serif"/>
              </a:rPr>
              <a:t> necessários.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latin typeface="Microsoft Sans Serif"/>
                <a:cs typeface="Microsoft Sans Serif"/>
              </a:rPr>
              <a:t>2.</a:t>
            </a:r>
            <a:r>
              <a:rPr sz="1600" b="1" spc="-10" dirty="0">
                <a:latin typeface="Microsoft Sans Serif"/>
                <a:cs typeface="Microsoft Sans Serif"/>
              </a:rPr>
              <a:t> </a:t>
            </a:r>
            <a:r>
              <a:rPr sz="1600" b="1" dirty="0">
                <a:latin typeface="Microsoft Sans Serif"/>
                <a:cs typeface="Microsoft Sans Serif"/>
              </a:rPr>
              <a:t>Cumprimento</a:t>
            </a:r>
            <a:r>
              <a:rPr sz="1600" b="1" spc="-45" dirty="0">
                <a:latin typeface="Microsoft Sans Serif"/>
                <a:cs typeface="Microsoft Sans Serif"/>
              </a:rPr>
              <a:t> </a:t>
            </a:r>
            <a:r>
              <a:rPr sz="1600" b="1" dirty="0">
                <a:latin typeface="Microsoft Sans Serif"/>
                <a:cs typeface="Microsoft Sans Serif"/>
              </a:rPr>
              <a:t>de</a:t>
            </a:r>
            <a:r>
              <a:rPr sz="1600" b="1" spc="-10" dirty="0">
                <a:latin typeface="Microsoft Sans Serif"/>
                <a:cs typeface="Microsoft Sans Serif"/>
              </a:rPr>
              <a:t> </a:t>
            </a:r>
            <a:r>
              <a:rPr sz="1600" b="1" spc="-20" dirty="0">
                <a:latin typeface="Microsoft Sans Serif"/>
                <a:cs typeface="Microsoft Sans Serif"/>
              </a:rPr>
              <a:t>metas</a:t>
            </a:r>
            <a:endParaRPr sz="1600" b="1" dirty="0">
              <a:latin typeface="Microsoft Sans Serif"/>
              <a:cs typeface="Microsoft Sans Serif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46E160B9-756D-62B9-B6F7-775CC2D2D7E9}"/>
              </a:ext>
            </a:extLst>
          </p:cNvPr>
          <p:cNvSpPr txBox="1"/>
          <p:nvPr/>
        </p:nvSpPr>
        <p:spPr>
          <a:xfrm>
            <a:off x="5845663" y="4016618"/>
            <a:ext cx="5680075" cy="1000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99085" algn="l"/>
              </a:tabLst>
            </a:pPr>
            <a:r>
              <a:rPr sz="1600" dirty="0">
                <a:latin typeface="Microsoft Sans Serif"/>
                <a:cs typeface="Microsoft Sans Serif"/>
              </a:rPr>
              <a:t>Avaliação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do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alcance</a:t>
            </a:r>
            <a:r>
              <a:rPr sz="1600" b="1" spc="-5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dos</a:t>
            </a:r>
            <a:r>
              <a:rPr sz="1600" b="1" spc="-4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objetivos</a:t>
            </a:r>
            <a:r>
              <a:rPr sz="1600" b="1" spc="-5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e</a:t>
            </a:r>
            <a:r>
              <a:rPr sz="1600" b="1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indicadores</a:t>
            </a:r>
            <a:r>
              <a:rPr sz="1600" b="1" spc="-3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definidos.</a:t>
            </a:r>
            <a:endParaRPr sz="1600" dirty="0">
              <a:latin typeface="Microsoft Sans Serif"/>
              <a:cs typeface="Microsoft Sans Serif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600" dirty="0">
                <a:latin typeface="Microsoft Sans Serif"/>
                <a:cs typeface="Microsoft Sans Serif"/>
              </a:rPr>
              <a:t>Análise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do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desempenho</a:t>
            </a:r>
            <a:r>
              <a:rPr sz="1600" b="1" spc="-6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das</a:t>
            </a:r>
            <a:r>
              <a:rPr sz="1600" b="1" spc="-4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equipes</a:t>
            </a:r>
            <a:r>
              <a:rPr sz="1600" spc="-10" dirty="0"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  <a:p>
            <a:pPr marL="299085" marR="5080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600" dirty="0">
                <a:latin typeface="Microsoft Sans Serif"/>
                <a:cs typeface="Microsoft Sans Serif"/>
              </a:rPr>
              <a:t>Identificação</a:t>
            </a:r>
            <a:r>
              <a:rPr sz="16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de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bolsões</a:t>
            </a:r>
            <a:r>
              <a:rPr sz="1600" b="1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de</a:t>
            </a:r>
            <a:r>
              <a:rPr sz="1600" b="1" spc="-3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não</a:t>
            </a:r>
            <a:r>
              <a:rPr sz="1600" b="1" spc="-4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vacinados</a:t>
            </a:r>
            <a:r>
              <a:rPr sz="16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e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áreas</a:t>
            </a:r>
            <a:r>
              <a:rPr sz="1600" b="1" spc="-3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de</a:t>
            </a:r>
            <a:r>
              <a:rPr sz="1600" b="1" spc="-3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baixa cobertura</a:t>
            </a:r>
            <a:r>
              <a:rPr sz="1600" spc="-10" dirty="0"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0D03F95-803B-D670-AAC4-46DA2A2B2C0C}"/>
              </a:ext>
            </a:extLst>
          </p:cNvPr>
          <p:cNvSpPr txBox="1"/>
          <p:nvPr/>
        </p:nvSpPr>
        <p:spPr>
          <a:xfrm>
            <a:off x="1328617" y="6145769"/>
            <a:ext cx="78159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  <a:latin typeface="+mj-lt"/>
              </a:rPr>
              <a:t>1</a:t>
            </a:r>
            <a:r>
              <a:rPr lang="pt-BR" sz="600" dirty="0">
                <a:latin typeface="+mj-lt"/>
              </a:rPr>
              <a:t>. </a:t>
            </a:r>
            <a:r>
              <a:rPr lang="pt-BR" sz="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Brasil. Ministério da Saúde. Secretaria de Vigilância em Saúde e Ambiente, Departamento do Programa Nacional de Imunizações. Manual de Microplanejamento para as atividades de vacinação de alta qualidade : municípios e unidades básicas de saúde : Procedimentos Operacionais Padrão (POP) [recurso eletrônico] / Secretaria de Vigilância em Saúde e Ambiente, Ministério da Saúde. – Brasília : Ministério da Saúde, 2025 </a:t>
            </a:r>
            <a:r>
              <a:rPr lang="pt-BR" sz="600" u="sng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6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600" b="1" dirty="0">
                <a:solidFill>
                  <a:srgbClr val="0000C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BR" sz="600" dirty="0">
                <a:solidFill>
                  <a:srgbClr val="0000C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sz="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Brasil. Ministério da saúde. Manual de microplanejamento para as atividades de vacinação de alta qualidade / Ministério da saúde, secretaria de Vigilância em saúde e ambiente, secretaria de atenção Primária à saúde, secretaria de saúde indígena. – Brasília : Ministério da saúde, 2023..Aesso em: </a:t>
            </a:r>
            <a:r>
              <a:rPr lang="pt-BR" sz="60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https://bvsms.saude.gov.br/bvs/publicacoes/manual_planejamento_atividades_vacinacao_altaqualidade_web.pdf</a:t>
            </a:r>
            <a:r>
              <a:rPr lang="pt-BR" sz="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28600" indent="-228600">
              <a:buAutoNum type="arabicPeriod"/>
            </a:pPr>
            <a:endParaRPr lang="pt-BR" sz="600" dirty="0">
              <a:latin typeface="+mj-lt"/>
            </a:endParaRPr>
          </a:p>
        </p:txBody>
      </p:sp>
      <p:pic>
        <p:nvPicPr>
          <p:cNvPr id="10" name="Imagem 9" descr="Tabela&#10;&#10;O conteúdo gerado por IA pode estar incorreto.">
            <a:extLst>
              <a:ext uri="{FF2B5EF4-FFF2-40B4-BE49-F238E27FC236}">
                <a16:creationId xmlns:a16="http://schemas.microsoft.com/office/drawing/2014/main" id="{CE5355CE-9764-4A68-4244-A670A15515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680" y="1068494"/>
            <a:ext cx="5589749" cy="470261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292B94E-9AE3-4BA2-DA6D-79505C666435}"/>
              </a:ext>
            </a:extLst>
          </p:cNvPr>
          <p:cNvSpPr txBox="1"/>
          <p:nvPr/>
        </p:nvSpPr>
        <p:spPr>
          <a:xfrm>
            <a:off x="179680" y="1068494"/>
            <a:ext cx="778264" cy="1724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9DE86A8-E04C-23E1-6032-8CF1B23092F7}"/>
              </a:ext>
            </a:extLst>
          </p:cNvPr>
          <p:cNvSpPr/>
          <p:nvPr/>
        </p:nvSpPr>
        <p:spPr>
          <a:xfrm>
            <a:off x="9391318" y="6464029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39D794A-C51F-7827-BA79-0B2B2CE883B8}"/>
              </a:ext>
            </a:extLst>
          </p:cNvPr>
          <p:cNvSpPr txBox="1"/>
          <p:nvPr/>
        </p:nvSpPr>
        <p:spPr>
          <a:xfrm>
            <a:off x="179680" y="5771106"/>
            <a:ext cx="5916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1" dirty="0"/>
              <a:t>Adaptado de:  </a:t>
            </a:r>
            <a:r>
              <a:rPr lang="pt-BR" sz="500" dirty="0"/>
              <a:t> Brasil. Ministério da Saúde. Secretaria de Vigilância em Saúde e Ambiente, Departamento do Programa Nacional de Imunizações. Manual de Microplanejamento para as atividades de vacinação de alta qualidade : municípios e unidades básicas de saúde : Procedimentos Operacionais Padrão (POP) [recurso eletrônico] / Secretaria de Vigilância em Saúde e Ambiente, Ministério da Saúde. – Brasília : Ministério da Saúde, 2025 https://www.gov.br/saude/pt-br/centrais-de-conteudo/publicacoes/guias-e-manuais/2025/manual-de-microplanejamento-para-atividades-de-vacinacao-municipios-e-ubs.pdf/view</a:t>
            </a:r>
          </a:p>
        </p:txBody>
      </p:sp>
    </p:spTree>
    <p:extLst>
      <p:ext uri="{BB962C8B-B14F-4D97-AF65-F5344CB8AC3E}">
        <p14:creationId xmlns:p14="http://schemas.microsoft.com/office/powerpoint/2010/main" val="897630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757ED90-0C50-276B-1D30-065320035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017EFD15-D61E-A5B9-C46C-2929237A5C8E}"/>
              </a:ext>
            </a:extLst>
          </p:cNvPr>
          <p:cNvSpPr txBox="1">
            <a:spLocks/>
          </p:cNvSpPr>
          <p:nvPr/>
        </p:nvSpPr>
        <p:spPr>
          <a:xfrm>
            <a:off x="635264" y="-368937"/>
            <a:ext cx="9516745" cy="878839"/>
          </a:xfrm>
          <a:prstGeom prst="rect">
            <a:avLst/>
          </a:prstGeom>
        </p:spPr>
        <p:txBody>
          <a:bodyPr vert="horz" wrap="square" lIns="0" tIns="438479" rIns="0" bIns="0" rtlCol="0">
            <a:spAutoFit/>
          </a:bodyPr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ETAPA</a:t>
            </a:r>
            <a:r>
              <a:rPr lang="pt-BR" sz="2700" b="1" spc="-2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4</a:t>
            </a:r>
            <a:r>
              <a:rPr lang="pt-BR" sz="2700" b="1" spc="-1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–</a:t>
            </a:r>
            <a:r>
              <a:rPr lang="pt-BR" sz="2700" b="1" spc="-30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Monitoramento</a:t>
            </a:r>
            <a:r>
              <a:rPr lang="pt-BR" sz="2700" b="1" spc="-6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dirty="0">
                <a:solidFill>
                  <a:srgbClr val="0000CA"/>
                </a:solidFill>
                <a:latin typeface="Pfizer Tomorrow" panose="020B0604020202020204" charset="0"/>
              </a:rPr>
              <a:t>e</a:t>
            </a:r>
            <a:r>
              <a:rPr lang="pt-BR" sz="2700" b="1" spc="-25" dirty="0">
                <a:solidFill>
                  <a:srgbClr val="0000CA"/>
                </a:solidFill>
                <a:latin typeface="Pfizer Tomorrow" panose="020B0604020202020204" charset="0"/>
              </a:rPr>
              <a:t> </a:t>
            </a:r>
            <a:r>
              <a:rPr lang="pt-BR" sz="2700" b="1" spc="-10" dirty="0">
                <a:solidFill>
                  <a:srgbClr val="0000CA"/>
                </a:solidFill>
                <a:latin typeface="Pfizer Tomorrow" panose="020B0604020202020204" charset="0"/>
              </a:rPr>
              <a:t>avaliação¹</a:t>
            </a:r>
          </a:p>
        </p:txBody>
      </p:sp>
      <p:pic>
        <p:nvPicPr>
          <p:cNvPr id="7" name="object 13">
            <a:extLst>
              <a:ext uri="{FF2B5EF4-FFF2-40B4-BE49-F238E27FC236}">
                <a16:creationId xmlns:a16="http://schemas.microsoft.com/office/drawing/2014/main" id="{83DB70D4-A095-A190-59D9-670DBD6D7976}"/>
              </a:ext>
            </a:extLst>
          </p:cNvPr>
          <p:cNvPicPr/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06" t="59145" r="939" b="9568"/>
          <a:stretch>
            <a:fillRect/>
          </a:stretch>
        </p:blipFill>
        <p:spPr>
          <a:xfrm>
            <a:off x="5376984" y="4338950"/>
            <a:ext cx="5551714" cy="102946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8" name="object 17">
            <a:extLst>
              <a:ext uri="{FF2B5EF4-FFF2-40B4-BE49-F238E27FC236}">
                <a16:creationId xmlns:a16="http://schemas.microsoft.com/office/drawing/2014/main" id="{410C1F6C-62BE-D0E5-7E13-AB233FCF220B}"/>
              </a:ext>
            </a:extLst>
          </p:cNvPr>
          <p:cNvSpPr txBox="1"/>
          <p:nvPr/>
        </p:nvSpPr>
        <p:spPr>
          <a:xfrm>
            <a:off x="646076" y="703090"/>
            <a:ext cx="813244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890" indent="-250190">
              <a:lnSpc>
                <a:spcPct val="100000"/>
              </a:lnSpc>
              <a:spcBef>
                <a:spcPts val="100"/>
              </a:spcBef>
              <a:buAutoNum type="arabicPeriod" startAt="3"/>
              <a:tabLst>
                <a:tab pos="262890" algn="l"/>
              </a:tabLst>
            </a:pPr>
            <a:r>
              <a:rPr sz="1800" dirty="0">
                <a:latin typeface="Microsoft Sans Serif"/>
                <a:cs typeface="Microsoft Sans Serif"/>
              </a:rPr>
              <a:t>Avaliação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final</a:t>
            </a:r>
            <a:endParaRPr sz="18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25"/>
              </a:spcBef>
              <a:buFont typeface="Microsoft Sans Serif"/>
              <a:buAutoNum type="arabicPeriod" startAt="3"/>
            </a:pPr>
            <a:endParaRPr sz="1800" dirty="0">
              <a:latin typeface="Microsoft Sans Serif"/>
              <a:cs typeface="Microsoft Sans Serif"/>
            </a:endParaRPr>
          </a:p>
          <a:p>
            <a:pPr marL="298450" lvl="1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Microsoft Sans Serif"/>
                <a:cs typeface="Microsoft Sans Serif"/>
              </a:rPr>
              <a:t>Consolidação geral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dos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resultados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lições</a:t>
            </a:r>
            <a:r>
              <a:rPr sz="1800" b="1" spc="-7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aprendidas</a:t>
            </a:r>
            <a:r>
              <a:rPr sz="1800" b="1" spc="-4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(documentação).</a:t>
            </a:r>
            <a:endParaRPr sz="1800" dirty="0">
              <a:latin typeface="Microsoft Sans Serif"/>
              <a:cs typeface="Microsoft Sans Serif"/>
            </a:endParaRPr>
          </a:p>
          <a:p>
            <a:pPr marL="298450" lvl="1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Microsoft Sans Serif"/>
                <a:cs typeface="Microsoft Sans Serif"/>
              </a:rPr>
              <a:t>Registro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das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boas</a:t>
            </a:r>
            <a:r>
              <a:rPr sz="1800" b="1" spc="-2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práticas</a:t>
            </a:r>
            <a:r>
              <a:rPr sz="1800" b="1" spc="-4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e</a:t>
            </a:r>
            <a:r>
              <a:rPr sz="1800" b="1" spc="-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oportunidades</a:t>
            </a:r>
            <a:r>
              <a:rPr sz="1800" b="1" spc="-40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de</a:t>
            </a:r>
            <a:r>
              <a:rPr sz="1800" b="1" spc="-2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1800" b="1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melhoria</a:t>
            </a:r>
            <a:r>
              <a:rPr sz="1800" spc="-10" dirty="0">
                <a:latin typeface="Microsoft Sans Serif"/>
                <a:cs typeface="Microsoft Sans Serif"/>
              </a:rPr>
              <a:t>.</a:t>
            </a:r>
            <a:endParaRPr sz="1800" dirty="0">
              <a:latin typeface="Microsoft Sans Serif"/>
              <a:cs typeface="Microsoft Sans Serif"/>
            </a:endParaRPr>
          </a:p>
          <a:p>
            <a:pPr marL="298450" lvl="1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Microsoft Sans Serif"/>
                <a:cs typeface="Microsoft Sans Serif"/>
              </a:rPr>
              <a:t>Atualização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do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microplanejamento</a:t>
            </a:r>
            <a:r>
              <a:rPr sz="1800" dirty="0">
                <a:latin typeface="Microsoft Sans Serif"/>
                <a:cs typeface="Microsoft Sans Serif"/>
              </a:rPr>
              <a:t> para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o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próximo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ciclo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demais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estratégias.</a:t>
            </a: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9" name="object 21">
            <a:extLst>
              <a:ext uri="{FF2B5EF4-FFF2-40B4-BE49-F238E27FC236}">
                <a16:creationId xmlns:a16="http://schemas.microsoft.com/office/drawing/2014/main" id="{70D3758F-9A8E-A721-9314-EDA2FF333425}"/>
              </a:ext>
            </a:extLst>
          </p:cNvPr>
          <p:cNvSpPr txBox="1"/>
          <p:nvPr/>
        </p:nvSpPr>
        <p:spPr>
          <a:xfrm>
            <a:off x="1004504" y="3839863"/>
            <a:ext cx="14312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00CA"/>
                </a:solidFill>
                <a:latin typeface="Microsoft Sans Serif"/>
                <a:cs typeface="Microsoft Sans Serif"/>
              </a:rPr>
              <a:t>Acesse</a:t>
            </a:r>
            <a:r>
              <a:rPr sz="2400" b="1" spc="-105" dirty="0">
                <a:solidFill>
                  <a:srgbClr val="0000CA"/>
                </a:solidFill>
                <a:latin typeface="Microsoft Sans Serif"/>
                <a:cs typeface="Microsoft Sans Serif"/>
              </a:rPr>
              <a:t> </a:t>
            </a:r>
            <a:r>
              <a:rPr sz="2400" b="1" spc="-25" dirty="0">
                <a:solidFill>
                  <a:srgbClr val="0000CA"/>
                </a:solidFill>
                <a:latin typeface="Microsoft Sans Serif"/>
                <a:cs typeface="Microsoft Sans Serif"/>
              </a:rPr>
              <a:t>os </a:t>
            </a:r>
            <a:r>
              <a:rPr sz="2400" b="1" spc="-10" dirty="0">
                <a:solidFill>
                  <a:srgbClr val="0000CA"/>
                </a:solidFill>
                <a:latin typeface="Microsoft Sans Serif"/>
                <a:cs typeface="Microsoft Sans Serif"/>
              </a:rPr>
              <a:t>resultados</a:t>
            </a:r>
            <a:endParaRPr sz="2400" b="1" dirty="0">
              <a:solidFill>
                <a:srgbClr val="0000CA"/>
              </a:solidFill>
              <a:latin typeface="Microsoft Sans Serif"/>
              <a:cs typeface="Microsoft Sans Serif"/>
            </a:endParaRPr>
          </a:p>
        </p:txBody>
      </p:sp>
      <p:sp>
        <p:nvSpPr>
          <p:cNvPr id="11" name="Chave Direita 10">
            <a:extLst>
              <a:ext uri="{FF2B5EF4-FFF2-40B4-BE49-F238E27FC236}">
                <a16:creationId xmlns:a16="http://schemas.microsoft.com/office/drawing/2014/main" id="{CB8D3575-A781-325C-1C8D-790449916826}"/>
              </a:ext>
            </a:extLst>
          </p:cNvPr>
          <p:cNvSpPr/>
          <p:nvPr/>
        </p:nvSpPr>
        <p:spPr>
          <a:xfrm flipH="1">
            <a:off x="2590797" y="3428999"/>
            <a:ext cx="598716" cy="1578648"/>
          </a:xfrm>
          <a:prstGeom prst="rightBrace">
            <a:avLst>
              <a:gd name="adj1" fmla="val 0"/>
              <a:gd name="adj2" fmla="val 5213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6AA1281F-2CE2-8388-B895-4FBA4C1F0397}"/>
              </a:ext>
            </a:extLst>
          </p:cNvPr>
          <p:cNvSpPr/>
          <p:nvPr/>
        </p:nvSpPr>
        <p:spPr>
          <a:xfrm>
            <a:off x="3221613" y="3054838"/>
            <a:ext cx="1862016" cy="65869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Tabnet²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2A0C5E4A-AF53-2864-A54A-97B0DD355962}"/>
              </a:ext>
            </a:extLst>
          </p:cNvPr>
          <p:cNvSpPr/>
          <p:nvPr/>
        </p:nvSpPr>
        <p:spPr>
          <a:xfrm>
            <a:off x="3221613" y="4596783"/>
            <a:ext cx="1862016" cy="65869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LocalizaSUS³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9622F39-4DF6-6224-7A15-38CBF325FFEC}"/>
              </a:ext>
            </a:extLst>
          </p:cNvPr>
          <p:cNvSpPr txBox="1"/>
          <p:nvPr/>
        </p:nvSpPr>
        <p:spPr>
          <a:xfrm>
            <a:off x="1420027" y="6260656"/>
            <a:ext cx="7913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Manual de Microplanejamento para as atividades de vacinação de alta qualidade : para municípios e unidades básicas de saúde [recurso eletrônico] / Ministério da Saúde. – 2. ed. – Brasília : Ministério da Saúde, 2025. Aceso em </a:t>
            </a:r>
            <a:r>
              <a:rPr lang="pt-BR" sz="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https://www.gov.br/saude/pt-br/centrais-de-conteudo/publicacoes/guias-e-manuais/2025/manual-de-microplanejamento-para-atividades-de-vacinacao-municipios-e-ubs.pdf/view</a:t>
            </a:r>
            <a:endParaRPr lang="pt-BR" sz="600" u="sng" dirty="0"/>
          </a:p>
          <a:p>
            <a:r>
              <a:rPr lang="pt-BR" sz="600" b="1" dirty="0">
                <a:solidFill>
                  <a:srgbClr val="0000CA"/>
                </a:solidFill>
              </a:rPr>
              <a:t>2</a:t>
            </a:r>
            <a:r>
              <a:rPr lang="pt-BR" sz="600" dirty="0"/>
              <a:t>. Brasil. Ministério da Saúde</a:t>
            </a:r>
            <a:r>
              <a:rPr lang="pt-BR" sz="600" b="1" dirty="0"/>
              <a:t>.</a:t>
            </a:r>
            <a:r>
              <a:rPr lang="pt-BR" sz="600" dirty="0"/>
              <a:t> </a:t>
            </a:r>
            <a:r>
              <a:rPr lang="pt-BR" sz="600" i="1" dirty="0"/>
              <a:t>Painel de coberturas vacinais – PNI</a:t>
            </a:r>
            <a:r>
              <a:rPr lang="pt-BR" sz="600" dirty="0"/>
              <a:t> [recurso eletrônico]. Brasília: Ministério da Saúde. Disponível em: </a:t>
            </a:r>
            <a:r>
              <a:rPr lang="pt-BR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http://tabnet.datasus.gov.br/</a:t>
            </a:r>
            <a:r>
              <a:rPr lang="pt-BR" sz="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cgi</a:t>
            </a:r>
            <a:r>
              <a:rPr lang="pt-BR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dhdat.exe?bd_pni</a:t>
            </a:r>
            <a:r>
              <a:rPr lang="pt-BR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/cpnibr.def</a:t>
            </a:r>
            <a:r>
              <a:rPr lang="pt-BR" sz="600" dirty="0"/>
              <a:t>. Acesso em: 2 jan. 2026.</a:t>
            </a:r>
          </a:p>
          <a:p>
            <a:r>
              <a:rPr lang="pt-BR" sz="600" b="1" dirty="0">
                <a:solidFill>
                  <a:srgbClr val="0000CA"/>
                </a:solidFill>
              </a:rPr>
              <a:t>3. </a:t>
            </a:r>
            <a:r>
              <a:rPr lang="pt-BR" sz="600" dirty="0"/>
              <a:t>BRASIL. Ministério da Saúde. </a:t>
            </a:r>
            <a:r>
              <a:rPr lang="pt-BR" sz="600" i="1" dirty="0"/>
              <a:t>Painel de coberturas vacinais por residência – Calendário Nacional de Vacinação</a:t>
            </a:r>
            <a:r>
              <a:rPr lang="pt-BR" sz="600" dirty="0"/>
              <a:t> [recurso eletrônico]. Brasília: Ministério da Saúde. Disponível em: </a:t>
            </a:r>
            <a:r>
              <a:rPr lang="pt-BR" sz="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https://infoms.saude.gov.br/</a:t>
            </a:r>
            <a:r>
              <a:rPr lang="pt-BR" sz="6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extensions</a:t>
            </a:r>
            <a:r>
              <a:rPr lang="pt-BR" sz="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/SEIDIGI_DEMAS_VACINACAO_CALENDARIO_NACIONAL_COBERTURA_RESIDENCIA/SEIDIGI_DEMAS_VACINACAO_CALENDARIO_NACIONAL_COBERTURA_RESIDENCIA.html</a:t>
            </a:r>
            <a:r>
              <a:rPr lang="pt-BR" sz="600" dirty="0"/>
              <a:t>. Acesso em: 2 jan. 2026 </a:t>
            </a:r>
          </a:p>
        </p:txBody>
      </p:sp>
      <p:pic>
        <p:nvPicPr>
          <p:cNvPr id="16" name="object 13">
            <a:extLst>
              <a:ext uri="{FF2B5EF4-FFF2-40B4-BE49-F238E27FC236}">
                <a16:creationId xmlns:a16="http://schemas.microsoft.com/office/drawing/2014/main" id="{0D7515C4-133B-12D6-8183-DC2BB3755A22}"/>
              </a:ext>
            </a:extLst>
          </p:cNvPr>
          <p:cNvPicPr/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06" t="23676" r="939" b="42579"/>
          <a:stretch>
            <a:fillRect/>
          </a:stretch>
        </p:blipFill>
        <p:spPr>
          <a:xfrm>
            <a:off x="5393636" y="2922031"/>
            <a:ext cx="5551714" cy="1110343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808528E-ECDD-5EF8-7863-56E59C882742}"/>
              </a:ext>
            </a:extLst>
          </p:cNvPr>
          <p:cNvSpPr/>
          <p:nvPr/>
        </p:nvSpPr>
        <p:spPr>
          <a:xfrm>
            <a:off x="9391318" y="6464029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4844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B2435FB-8144-93FB-4A83-EDFFE64B83F4}"/>
              </a:ext>
            </a:extLst>
          </p:cNvPr>
          <p:cNvSpPr txBox="1">
            <a:spLocks/>
          </p:cNvSpPr>
          <p:nvPr/>
        </p:nvSpPr>
        <p:spPr>
          <a:xfrm>
            <a:off x="7950011" y="4713881"/>
            <a:ext cx="10514231" cy="101752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9498"/>
              </a:lnSpc>
            </a:pPr>
            <a:r>
              <a:rPr lang="en-US" sz="4000" b="1" spc="-50" dirty="0">
                <a:solidFill>
                  <a:schemeClr val="bg1"/>
                </a:solidFill>
                <a:latin typeface="Pfizer Tomorrow" panose="02010503040201060303" pitchFamily="2" charset="77"/>
              </a:rPr>
              <a:t>Thank You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A964063-F562-415E-DA45-E63BFA67BEEF}"/>
              </a:ext>
            </a:extLst>
          </p:cNvPr>
          <p:cNvSpPr txBox="1"/>
          <p:nvPr/>
        </p:nvSpPr>
        <p:spPr>
          <a:xfrm>
            <a:off x="2486025" y="5801324"/>
            <a:ext cx="72199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izer Diatype Office"/>
                <a:ea typeface="+mn-ea"/>
                <a:cs typeface="+mn-cs"/>
              </a:rPr>
              <a:t>Esse material é destinado a gestores de saúde do mercado público e privado e profissionais não prescritores. Material fornecido contêm Premissas Declaradas e/ou informações factuais referenciadas para a avaliação das condições de Acesso ao Mercado e não se destinam a fins promocionais.</a:t>
            </a:r>
          </a:p>
          <a:p>
            <a:pPr marL="0" marR="0" lvl="0" indent="0" algn="ct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izer Diatype Office"/>
                <a:ea typeface="+mn-ea"/>
                <a:cs typeface="+mn-cs"/>
              </a:rPr>
              <a:t>Proibido o compartilhamento parcial ou total deste material.</a:t>
            </a:r>
          </a:p>
          <a:p>
            <a:pPr marL="0" marR="0" lvl="0" indent="0" algn="ct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izer Diatype Office"/>
                <a:ea typeface="+mn-ea"/>
                <a:cs typeface="+mn-cs"/>
              </a:rPr>
              <a:t>PP-UNP-BRA-6620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835EEC9-5B44-1F84-C043-F5172B0121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848518" y="6535082"/>
            <a:ext cx="1923083" cy="256032"/>
          </a:xfrm>
          <a:prstGeom prst="rect">
            <a:avLst/>
          </a:prstGeom>
          <a:solidFill>
            <a:srgbClr val="0000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7369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CB7F2815-F9FB-FF43-55F6-89D5C315B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49225" y="6567056"/>
            <a:ext cx="1143536" cy="153889"/>
          </a:xfrm>
        </p:spPr>
        <p:txBody>
          <a:bodyPr/>
          <a:lstStyle/>
          <a:p>
            <a:fld id="{2B39012A-6F33-204B-8224-A57BEFB0AAD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C6A5C6-CDF8-32E0-0C36-CAFADE40B505}"/>
              </a:ext>
            </a:extLst>
          </p:cNvPr>
          <p:cNvSpPr txBox="1">
            <a:spLocks/>
          </p:cNvSpPr>
          <p:nvPr/>
        </p:nvSpPr>
        <p:spPr>
          <a:xfrm>
            <a:off x="290945" y="225181"/>
            <a:ext cx="11758378" cy="35907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799"/>
              </a:lnSpc>
            </a:pPr>
            <a:r>
              <a:rPr lang="en-US" sz="2699" b="1" spc="-25" dirty="0">
                <a:solidFill>
                  <a:schemeClr val="accent1"/>
                </a:solidFill>
                <a:latin typeface="Pfizer Tomorrow" panose="02010503040201060303" pitchFamily="2" charset="77"/>
              </a:rPr>
              <a:t> Impacto da vacinação nos Programas Ampliados de Imunizações¹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D950408-D4CC-FACF-24B1-6ABBD30B66EA}"/>
              </a:ext>
            </a:extLst>
          </p:cNvPr>
          <p:cNvSpPr txBox="1"/>
          <p:nvPr/>
        </p:nvSpPr>
        <p:spPr>
          <a:xfrm>
            <a:off x="1370552" y="6465579"/>
            <a:ext cx="77281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accent1"/>
                </a:solidFill>
              </a:rPr>
              <a:t>1. </a:t>
            </a:r>
            <a:r>
              <a:rPr lang="en-US" sz="600" dirty="0"/>
              <a:t>Shattock AJ, Johnson HC, Sim SY, Carter A, Lambach P, </a:t>
            </a:r>
            <a:r>
              <a:rPr lang="en-US" sz="600" dirty="0" err="1"/>
              <a:t>Hutubessy</a:t>
            </a:r>
            <a:r>
              <a:rPr lang="en-US" sz="600" dirty="0"/>
              <a:t> RCW, et al. Contribution of vaccination to improved survival and health: modelling 50 years of the Expanded </a:t>
            </a:r>
            <a:r>
              <a:rPr lang="en-US" sz="600" dirty="0" err="1"/>
              <a:t>Programme</a:t>
            </a:r>
            <a:r>
              <a:rPr lang="en-US" sz="600" dirty="0"/>
              <a:t> on Immunization. Lancet. 2024;403(10441):2307-2316.</a:t>
            </a:r>
            <a:endParaRPr lang="pt-BR" sz="6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5C223C7-DDE6-EFC3-AC85-86B05ECDDDCC}"/>
              </a:ext>
            </a:extLst>
          </p:cNvPr>
          <p:cNvSpPr txBox="1"/>
          <p:nvPr/>
        </p:nvSpPr>
        <p:spPr>
          <a:xfrm>
            <a:off x="298555" y="897367"/>
            <a:ext cx="715933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800" dirty="0">
              <a:latin typeface="Pfizer Diatype Office" panose="020B060402020202020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6A07217-D4E3-E440-32E5-46FF7BADA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047" y="848973"/>
            <a:ext cx="4270398" cy="3322540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55028571-A1C6-5270-2F3A-85D370394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232" y="943534"/>
            <a:ext cx="7335983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154 milhões de mortes evitadas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pela vacinação em 50 anos.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146 milhões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das vidas salvas eram 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crianças menores de 5 anos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(incluindo 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101 milhões de bebês &lt;1 ano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Para cada morte evitada, </a:t>
            </a:r>
            <a:r>
              <a:rPr kumimoji="0" lang="pt-BR" altLang="pt-B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foram ganhos em média 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66 anos de vida saudável, totalizando 10,2 bilhões de anos de vida saudável.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vacinação contribuiu para 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40% da queda da mortalidade infantil global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 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52% na África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 </a:t>
            </a:r>
            <a:r>
              <a:rPr kumimoji="0" lang="pt-BR" altLang="pt-B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Expanded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BR" altLang="pt-B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BR" altLang="pt-B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BR" altLang="pt-B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Immunization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(EPI)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impulsionou avanços importantes na 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sobrevivência infantil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em todas as regiões do mundo.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BF13E0-C644-842D-344B-7484E22DF9E0}"/>
              </a:ext>
            </a:extLst>
          </p:cNvPr>
          <p:cNvSpPr/>
          <p:nvPr/>
        </p:nvSpPr>
        <p:spPr>
          <a:xfrm>
            <a:off x="8888006" y="6187143"/>
            <a:ext cx="2632306" cy="533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00" b="1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Imagem: </a:t>
            </a:r>
            <a:r>
              <a:rPr lang="pt-BR" sz="5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Promovendo a saúde infantil: a importância do Estatuto da Criança e do Adolescente. - IMOVAC</a:t>
            </a:r>
            <a:endParaRPr lang="pt-BR" sz="500" dirty="0">
              <a:solidFill>
                <a:schemeClr val="tx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9459BC2-EC07-6927-96ED-8A541BD8D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954" y="4436232"/>
            <a:ext cx="2483513" cy="165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6160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80D2EF0-CBA2-638D-BB4F-28CC2DA54738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44B7253-311B-8403-D0F5-4329899A13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B39012A-6F33-204B-8224-A57BEFB0AAD0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8246345-CC25-24A0-1258-557690E5B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46" y="446383"/>
            <a:ext cx="3154776" cy="405454"/>
          </a:xfrm>
        </p:spPr>
        <p:txBody>
          <a:bodyPr>
            <a:normAutofit fontScale="90000"/>
          </a:bodyPr>
          <a:lstStyle/>
          <a:p>
            <a:r>
              <a:rPr lang="pt-BR" sz="2100" dirty="0"/>
              <a:t>Linha do tempo vacinação contra poliomielite ¹</a:t>
            </a:r>
          </a:p>
        </p:txBody>
      </p:sp>
      <p:pic>
        <p:nvPicPr>
          <p:cNvPr id="6" name="Imagem 5" descr="Gráfico, Linha do tempo&#10;&#10;O conteúdo gerado por IA pode estar incorreto.">
            <a:extLst>
              <a:ext uri="{FF2B5EF4-FFF2-40B4-BE49-F238E27FC236}">
                <a16:creationId xmlns:a16="http://schemas.microsoft.com/office/drawing/2014/main" id="{A3200491-F7FB-8CB0-C8D6-D9A02B5122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55" r="4197"/>
          <a:stretch>
            <a:fillRect/>
          </a:stretch>
        </p:blipFill>
        <p:spPr>
          <a:xfrm>
            <a:off x="3684046" y="1130306"/>
            <a:ext cx="8438883" cy="4326831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2D52891-3402-98F2-6986-5C966A31CAFE}"/>
              </a:ext>
            </a:extLst>
          </p:cNvPr>
          <p:cNvSpPr/>
          <p:nvPr/>
        </p:nvSpPr>
        <p:spPr>
          <a:xfrm>
            <a:off x="4343399" y="1542049"/>
            <a:ext cx="1548531" cy="335207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F22942-5F3F-43ED-B2E9-9EFE76694363}"/>
              </a:ext>
            </a:extLst>
          </p:cNvPr>
          <p:cNvSpPr txBox="1"/>
          <p:nvPr/>
        </p:nvSpPr>
        <p:spPr>
          <a:xfrm>
            <a:off x="199594" y="1257520"/>
            <a:ext cx="3154776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accent1"/>
                </a:solidFill>
                <a:latin typeface="Pfizer Diatype" panose="020B0604020202020204" charset="0"/>
              </a:rPr>
              <a:t>1961: </a:t>
            </a:r>
            <a:r>
              <a:rPr lang="pt-BR" sz="1400" dirty="0">
                <a:latin typeface="Pfizer Diatype" panose="020B0604020202020204" charset="0"/>
              </a:rPr>
              <a:t>Início das campanhas de vacinação em massa com a vacina Sabin (oral)</a:t>
            </a:r>
            <a:r>
              <a:rPr lang="pt-BR" sz="1400" baseline="30000" dirty="0">
                <a:latin typeface="Pfizer Diatype" panose="020B0604020202020204" charset="0"/>
              </a:rPr>
              <a:t>3</a:t>
            </a:r>
            <a:r>
              <a:rPr lang="pt-BR" sz="1400" dirty="0">
                <a:latin typeface="Pfizer Diatype" panose="020B0604020202020204" charset="0"/>
              </a:rPr>
              <a:t>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t-BR" sz="1400" dirty="0">
              <a:latin typeface="Pfizer Diatype" panose="020B060402020202020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accent1"/>
                </a:solidFill>
                <a:latin typeface="Pfizer Diatype" panose="020B0604020202020204" charset="0"/>
              </a:rPr>
              <a:t>1973</a:t>
            </a:r>
            <a:r>
              <a:rPr lang="pt-BR" sz="1400" b="1" dirty="0">
                <a:latin typeface="Pfizer Diatype" panose="020B0604020202020204" charset="0"/>
              </a:rPr>
              <a:t>: </a:t>
            </a:r>
            <a:r>
              <a:rPr lang="pt-BR" sz="1400" dirty="0">
                <a:latin typeface="Pfizer Diatype" panose="020B0604020202020204" charset="0"/>
              </a:rPr>
              <a:t>Criação do Programa Nacional de Imunização (PNI);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t-BR" sz="1400" dirty="0">
              <a:latin typeface="Pfizer Diatype" panose="020B060402020202020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accent1"/>
                </a:solidFill>
                <a:latin typeface="Pfizer Diatype" panose="020B0604020202020204" charset="0"/>
              </a:rPr>
              <a:t>1977</a:t>
            </a:r>
            <a:r>
              <a:rPr lang="pt-BR" sz="1400" dirty="0">
                <a:latin typeface="Pfizer Diatype" panose="020B0604020202020204" charset="0"/>
              </a:rPr>
              <a:t> Primeiro calendário de vacinação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t-BR" sz="1400" dirty="0">
              <a:latin typeface="Pfizer Diatype" panose="020B060402020202020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accent1"/>
                </a:solidFill>
                <a:latin typeface="Pfizer Diatype" panose="020B0604020202020204" charset="0"/>
              </a:rPr>
              <a:t>Anos 80</a:t>
            </a:r>
            <a:r>
              <a:rPr lang="pt-BR" sz="1400" b="1" dirty="0">
                <a:latin typeface="Pfizer Diatype" panose="020B0604020202020204" charset="0"/>
              </a:rPr>
              <a:t>: </a:t>
            </a:r>
            <a:r>
              <a:rPr lang="pt-BR" sz="1400" dirty="0">
                <a:latin typeface="Pfizer Diatype" panose="020B0604020202020204" charset="0"/>
              </a:rPr>
              <a:t>Instituição dos Dias Nacionais de Vacinação, com grande mobilização popular. </a:t>
            </a:r>
          </a:p>
          <a:p>
            <a:pPr algn="just"/>
            <a:endParaRPr lang="pt-BR" sz="1400" b="1" dirty="0">
              <a:solidFill>
                <a:schemeClr val="accent1"/>
              </a:solidFill>
              <a:latin typeface="Pfizer Diatype" panose="020B060402020202020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accent1"/>
                </a:solidFill>
                <a:latin typeface="Pfizer Diatype" panose="020B0604020202020204" charset="0"/>
              </a:rPr>
              <a:t>Em 1994</a:t>
            </a:r>
            <a:r>
              <a:rPr lang="pt-BR" sz="1400" b="1" dirty="0">
                <a:latin typeface="Pfizer Diatype" panose="020B0604020202020204" charset="0"/>
              </a:rPr>
              <a:t>: </a:t>
            </a:r>
            <a:r>
              <a:rPr lang="pt-BR" sz="1400" dirty="0">
                <a:latin typeface="Pfizer Diatype" panose="020B0604020202020204" charset="0"/>
              </a:rPr>
              <a:t>37 países das Américas, incluindo o Brasil, são declaradas livres da poliomielite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4545397-2BE7-CB34-03DC-8FF27E943E0A}"/>
              </a:ext>
            </a:extLst>
          </p:cNvPr>
          <p:cNvSpPr txBox="1"/>
          <p:nvPr/>
        </p:nvSpPr>
        <p:spPr>
          <a:xfrm>
            <a:off x="1500380" y="6117214"/>
            <a:ext cx="94267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pt-BR" sz="600" dirty="0"/>
              <a:t>BRASIL. Ministério da Saúde. Secretaria de Vigilância em Saúde. Departamento de Análise de Situação em Saúde. Resumo executivo: Saúde Brasil 2012: uma análise da situação de saúde e dos 40 anos do Programa Nacional de Imunizações [recurso eletrônico]. Brasília: Ministério da Saúde, 2014. Disponível em:&lt;https://svs.aids.gov.br/</a:t>
            </a:r>
            <a:r>
              <a:rPr lang="pt-BR" sz="600" dirty="0" err="1"/>
              <a:t>daent</a:t>
            </a:r>
            <a:r>
              <a:rPr lang="pt-BR" sz="600" dirty="0"/>
              <a:t>/centrais-de-</a:t>
            </a:r>
            <a:r>
              <a:rPr lang="pt-BR" sz="600" dirty="0" err="1"/>
              <a:t>conteudos</a:t>
            </a:r>
            <a:r>
              <a:rPr lang="pt-BR" sz="600" dirty="0"/>
              <a:t>/</a:t>
            </a:r>
            <a:r>
              <a:rPr lang="pt-BR" sz="600" dirty="0" err="1"/>
              <a:t>publicacoes</a:t>
            </a:r>
            <a:r>
              <a:rPr lang="pt-BR" sz="600" dirty="0"/>
              <a:t>/</a:t>
            </a:r>
            <a:r>
              <a:rPr lang="pt-BR" sz="600" dirty="0" err="1"/>
              <a:t>saude</a:t>
            </a:r>
            <a:r>
              <a:rPr lang="pt-BR" sz="600" dirty="0"/>
              <a:t>-brasil/resumo-executivo-saude-brasil-2012-uma-analise-da-situacao-de-saude-e-dos-40-anos-do-programa-nacional-de-imunizacoes.pdf&gt;. Acesso em: 4 fev. 2026.</a:t>
            </a:r>
          </a:p>
          <a:p>
            <a:pPr marL="228600" indent="-228600">
              <a:buAutoNum type="arabicPeriod"/>
            </a:pPr>
            <a:r>
              <a:rPr lang="pt-BR" sz="600" dirty="0"/>
              <a:t>BRASIL. Ministério da Saúde. </a:t>
            </a:r>
            <a:r>
              <a:rPr lang="pt-BR" sz="600" i="1" dirty="0"/>
              <a:t>Incidência de poliomielite e cobertura vacinal em campanhas</a:t>
            </a:r>
            <a:r>
              <a:rPr lang="pt-BR" sz="600" dirty="0"/>
              <a:t>. Disponível em</a:t>
            </a:r>
            <a:r>
              <a:rPr lang="pt-BR" sz="600" dirty="0">
                <a:solidFill>
                  <a:schemeClr val="accent1"/>
                </a:solidFill>
              </a:rPr>
              <a:t>: </a:t>
            </a:r>
            <a:r>
              <a:rPr lang="pt-BR" sz="6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</a:t>
            </a:r>
            <a:r>
              <a:rPr lang="pt-BR" sz="600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saude</a:t>
            </a:r>
            <a:r>
              <a:rPr lang="pt-BR" sz="6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pt-br</a:t>
            </a:r>
            <a:r>
              <a:rPr lang="pt-BR" sz="6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/assuntos/</a:t>
            </a:r>
            <a:r>
              <a:rPr lang="pt-BR" sz="600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saude</a:t>
            </a:r>
            <a:r>
              <a:rPr lang="pt-BR" sz="6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-de-a-a-z/p/poliomielite/</a:t>
            </a:r>
            <a:r>
              <a:rPr lang="pt-BR" sz="600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situacao-epidemiologica</a:t>
            </a:r>
            <a:r>
              <a:rPr lang="pt-BR" sz="6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/incidencia-de-poliomielite-e-cobertura-vacinal-em-campanhas.pdf</a:t>
            </a:r>
            <a:r>
              <a:rPr lang="pt-BR" sz="600" dirty="0">
                <a:solidFill>
                  <a:schemeClr val="accent1"/>
                </a:solidFill>
              </a:rPr>
              <a:t>. </a:t>
            </a:r>
            <a:r>
              <a:rPr lang="pt-BR" sz="600" dirty="0"/>
              <a:t>Acesso em: 17 dez. 2025.</a:t>
            </a:r>
          </a:p>
          <a:p>
            <a:pPr marL="228600" indent="-228600">
              <a:buAutoNum type="arabicPeriod"/>
            </a:pPr>
            <a:r>
              <a:rPr lang="pt-BR" sz="600" dirty="0"/>
              <a:t>NASCIMENTO, </a:t>
            </a:r>
            <a:r>
              <a:rPr lang="pt-BR" sz="600" dirty="0" err="1"/>
              <a:t>Dilene</a:t>
            </a:r>
            <a:r>
              <a:rPr lang="pt-BR" sz="600" dirty="0"/>
              <a:t> Raimundo do. As campanhas de vacinação contra a poliomielite no Brasil (1960–1990). Ciência &amp; Saúde Coletiva, v. 16, n. 2, p. 501–511, 2011. Disponível em: &lt;https://www.scielo.br/j/</a:t>
            </a:r>
            <a:r>
              <a:rPr lang="pt-BR" sz="600" dirty="0" err="1"/>
              <a:t>csc</a:t>
            </a:r>
            <a:r>
              <a:rPr lang="pt-BR" sz="600" dirty="0"/>
              <a:t>/a/sFdXC3FpMjgMDDKyNBR9N9P/?</a:t>
            </a:r>
            <a:r>
              <a:rPr lang="pt-BR" sz="600" dirty="0" err="1"/>
              <a:t>format</a:t>
            </a:r>
            <a:r>
              <a:rPr lang="pt-BR" sz="600" dirty="0"/>
              <a:t>=</a:t>
            </a:r>
            <a:r>
              <a:rPr lang="pt-BR" sz="600" dirty="0" err="1"/>
              <a:t>pdf&amp;lang</a:t>
            </a:r>
            <a:r>
              <a:rPr lang="pt-BR" sz="600" dirty="0"/>
              <a:t>=</a:t>
            </a:r>
            <a:r>
              <a:rPr lang="pt-BR" sz="600" dirty="0" err="1"/>
              <a:t>pt</a:t>
            </a:r>
            <a:r>
              <a:rPr lang="pt-BR" sz="600" dirty="0"/>
              <a:t>&gt;. Acesso em: 4 fev. 2026.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7A1F270-09C4-F3E4-B530-CE208C763686}"/>
              </a:ext>
            </a:extLst>
          </p:cNvPr>
          <p:cNvSpPr txBox="1"/>
          <p:nvPr/>
        </p:nvSpPr>
        <p:spPr>
          <a:xfrm>
            <a:off x="3366655" y="123111"/>
            <a:ext cx="86697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1"/>
                </a:solidFill>
                <a:latin typeface="Pfizer Tomorrow" panose="020B0604020202020204" charset="0"/>
              </a:rPr>
              <a:t>Coeficiente de incidência de Poliomielite e Cobertura Vacinal com a VOP, em Campanhas, Brasil, 1968– 2024²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84E4824-25E7-08A4-F4A3-B837BD6B72B9}"/>
              </a:ext>
            </a:extLst>
          </p:cNvPr>
          <p:cNvSpPr txBox="1"/>
          <p:nvPr/>
        </p:nvSpPr>
        <p:spPr>
          <a:xfrm>
            <a:off x="306370" y="5507814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1" dirty="0">
                <a:latin typeface="Pfizer Diatype" panose="020B0604020202020204" charset="0"/>
              </a:rPr>
              <a:t>VOP: </a:t>
            </a:r>
            <a:r>
              <a:rPr lang="pt-BR" sz="900" dirty="0">
                <a:latin typeface="Pfizer Diatype" panose="020B0604020202020204" charset="0"/>
              </a:rPr>
              <a:t>Vacina Oral Contra a </a:t>
            </a:r>
            <a:r>
              <a:rPr lang="pt-BR" sz="900" dirty="0" err="1">
                <a:latin typeface="Pfizer Diatype" panose="020B0604020202020204" charset="0"/>
              </a:rPr>
              <a:t>Poliomelite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823935E-F53E-DAF3-95B9-8640E60DE366}"/>
              </a:ext>
            </a:extLst>
          </p:cNvPr>
          <p:cNvSpPr txBox="1"/>
          <p:nvPr/>
        </p:nvSpPr>
        <p:spPr>
          <a:xfrm>
            <a:off x="8440628" y="5085582"/>
            <a:ext cx="344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1" dirty="0"/>
              <a:t>Adaptado de: </a:t>
            </a:r>
            <a:r>
              <a:rPr lang="pt-BR" sz="500" dirty="0"/>
              <a:t>BRASIL. Ministério da Saúde. Coeficiente de incidência de Poliomielite e Cobertura Vacinal com a VOP em Campanhas, Brasil, 1968–2021. Secretaria de Vigilância em Saúde; Departamento do Programa Nacional de Imunizações. Disponível em: &lt;https://www.gov.br/</a:t>
            </a:r>
            <a:r>
              <a:rPr lang="pt-BR" sz="500" dirty="0" err="1"/>
              <a:t>saude</a:t>
            </a:r>
            <a:r>
              <a:rPr lang="pt-BR" sz="500" dirty="0"/>
              <a:t>/</a:t>
            </a:r>
            <a:r>
              <a:rPr lang="pt-BR" sz="500" dirty="0" err="1"/>
              <a:t>pt-br</a:t>
            </a:r>
            <a:r>
              <a:rPr lang="pt-BR" sz="500" dirty="0"/>
              <a:t>/assuntos/</a:t>
            </a:r>
            <a:r>
              <a:rPr lang="pt-BR" sz="500" dirty="0" err="1"/>
              <a:t>saude</a:t>
            </a:r>
            <a:r>
              <a:rPr lang="pt-BR" sz="500" dirty="0"/>
              <a:t>-de-a-a-z/p/arquivos/incidencia-poliomielite-e-cobertura-vacinal-com-a-vop-em-campanhas_brasil_1968_2021.pdf&gt;. Acesso em: 4 fev. 2026.</a:t>
            </a:r>
          </a:p>
        </p:txBody>
      </p:sp>
    </p:spTree>
    <p:extLst>
      <p:ext uri="{BB962C8B-B14F-4D97-AF65-F5344CB8AC3E}">
        <p14:creationId xmlns:p14="http://schemas.microsoft.com/office/powerpoint/2010/main" val="226453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6A893EC-EABE-7E3B-3942-62A1C78AE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12" y="342898"/>
            <a:ext cx="3591124" cy="405454"/>
          </a:xfrm>
        </p:spPr>
        <p:txBody>
          <a:bodyPr/>
          <a:lstStyle/>
          <a:p>
            <a:r>
              <a:rPr lang="pt-BR" dirty="0"/>
              <a:t>Eliminação do Tétano neonatal¹</a:t>
            </a:r>
          </a:p>
        </p:txBody>
      </p:sp>
      <p:pic>
        <p:nvPicPr>
          <p:cNvPr id="7" name="Imagem 6" descr="Gráfico&#10;&#10;O conteúdo gerado por IA pode estar incorreto.">
            <a:extLst>
              <a:ext uri="{FF2B5EF4-FFF2-40B4-BE49-F238E27FC236}">
                <a16:creationId xmlns:a16="http://schemas.microsoft.com/office/drawing/2014/main" id="{EC13ECF8-0CC2-2CC7-E630-E53456685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93" y="1337598"/>
            <a:ext cx="5878078" cy="38440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agem 8" descr="Gráfico, Histograma&#10;&#10;O conteúdo gerado por IA pode estar incorreto.">
            <a:extLst>
              <a:ext uri="{FF2B5EF4-FFF2-40B4-BE49-F238E27FC236}">
                <a16:creationId xmlns:a16="http://schemas.microsoft.com/office/drawing/2014/main" id="{9D656C5C-5EF0-131A-B39D-AB27FADEE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832" y="1337597"/>
            <a:ext cx="5599275" cy="3844001"/>
          </a:xfrm>
          <a:prstGeom prst="rect">
            <a:avLst/>
          </a:prstGeom>
          <a:ln>
            <a:solidFill>
              <a:srgbClr val="0000CA"/>
            </a:solidFill>
          </a:ln>
        </p:spPr>
      </p:pic>
      <p:sp>
        <p:nvSpPr>
          <p:cNvPr id="10" name="Título 2">
            <a:extLst>
              <a:ext uri="{FF2B5EF4-FFF2-40B4-BE49-F238E27FC236}">
                <a16:creationId xmlns:a16="http://schemas.microsoft.com/office/drawing/2014/main" id="{C1E79D7F-BA16-AB1A-D736-CAEDA54F32F4}"/>
              </a:ext>
            </a:extLst>
          </p:cNvPr>
          <p:cNvSpPr txBox="1">
            <a:spLocks/>
          </p:cNvSpPr>
          <p:nvPr/>
        </p:nvSpPr>
        <p:spPr>
          <a:xfrm>
            <a:off x="6372190" y="545625"/>
            <a:ext cx="3591124" cy="405454"/>
          </a:xfrm>
          <a:prstGeom prst="rect">
            <a:avLst/>
          </a:prstGeom>
        </p:spPr>
        <p:txBody>
          <a:bodyPr/>
          <a:lstStyle>
            <a:lvl1pPr algn="l" defTabSz="914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pt-BR" dirty="0"/>
              <a:t>Tétano acidental²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FEEE35F-EC80-74A7-D2BF-C22ACA7EA60C}"/>
              </a:ext>
            </a:extLst>
          </p:cNvPr>
          <p:cNvSpPr txBox="1"/>
          <p:nvPr/>
        </p:nvSpPr>
        <p:spPr>
          <a:xfrm>
            <a:off x="1387202" y="6312375"/>
            <a:ext cx="7591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600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Saúde. </a:t>
            </a:r>
            <a:r>
              <a:rPr lang="pt-BR" sz="600" b="1" dirty="0"/>
              <a:t>Situação epidemiológica do tétano neonatal</a:t>
            </a:r>
            <a:r>
              <a:rPr lang="pt-BR" sz="600" dirty="0"/>
              <a:t>. Portal Gov.br, Brasília, 2025. Disponível em: </a:t>
            </a:r>
            <a:r>
              <a:rPr lang="pt-BR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</a:t>
            </a:r>
            <a:r>
              <a:rPr lang="pt-BR" sz="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saude</a:t>
            </a:r>
            <a:r>
              <a:rPr lang="pt-BR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pt-br</a:t>
            </a:r>
            <a:r>
              <a:rPr lang="pt-BR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/assuntos/</a:t>
            </a:r>
            <a:r>
              <a:rPr lang="pt-BR" sz="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saude</a:t>
            </a:r>
            <a:r>
              <a:rPr lang="pt-BR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-de-a-a-z/t/</a:t>
            </a:r>
            <a:r>
              <a:rPr lang="pt-BR" sz="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tetano</a:t>
            </a:r>
            <a:r>
              <a:rPr lang="pt-BR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-neonatal/</a:t>
            </a:r>
            <a:r>
              <a:rPr lang="pt-BR" sz="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situacao-epidemiologica</a:t>
            </a:r>
            <a:r>
              <a:rPr lang="pt-BR" sz="600" dirty="0"/>
              <a:t>. Acesso em: 21 dez. 2025.. BRASIL.</a:t>
            </a:r>
          </a:p>
          <a:p>
            <a:pPr algn="just"/>
            <a:r>
              <a:rPr lang="pt-BR" sz="600" dirty="0">
                <a:solidFill>
                  <a:srgbClr val="0000CA"/>
                </a:solidFill>
              </a:rPr>
              <a:t>2. </a:t>
            </a:r>
            <a:r>
              <a:rPr lang="pt-BR" sz="600" dirty="0"/>
              <a:t>BRASIL. Ministério da Saúde. </a:t>
            </a:r>
            <a:r>
              <a:rPr lang="pt-BR" sz="600" b="1" dirty="0"/>
              <a:t>Situação epidemiológica do tétano acidental</a:t>
            </a:r>
            <a:r>
              <a:rPr lang="pt-BR" sz="600" i="1" dirty="0"/>
              <a:t>.</a:t>
            </a:r>
            <a:r>
              <a:rPr lang="pt-BR" sz="600" dirty="0"/>
              <a:t> Portal Gov.br, Brasília, 2025. Disponível em: </a:t>
            </a:r>
            <a:r>
              <a:rPr lang="pt-BR" sz="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</a:t>
            </a:r>
            <a:r>
              <a:rPr lang="pt-BR" sz="6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saude</a:t>
            </a:r>
            <a:r>
              <a:rPr lang="pt-BR" sz="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pt-br</a:t>
            </a:r>
            <a:r>
              <a:rPr lang="pt-BR" sz="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/assuntos/</a:t>
            </a:r>
            <a:r>
              <a:rPr lang="pt-BR" sz="6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saude</a:t>
            </a:r>
            <a:r>
              <a:rPr lang="pt-BR" sz="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-de-a-a-z/t/</a:t>
            </a:r>
            <a:r>
              <a:rPr lang="pt-BR" sz="6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tetano</a:t>
            </a:r>
            <a:r>
              <a:rPr lang="pt-BR" sz="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-acidental/</a:t>
            </a:r>
            <a:r>
              <a:rPr lang="pt-BR" sz="6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situacao-epidemiologica</a:t>
            </a:r>
            <a:r>
              <a:rPr lang="pt-BR" sz="600" dirty="0"/>
              <a:t>. Acesso em: 21 dez. 2025.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C8B562E-28EA-A99E-C5A7-CBFC236EAC79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737FA4F-DC6C-D768-42F0-58D13FECB976}"/>
              </a:ext>
            </a:extLst>
          </p:cNvPr>
          <p:cNvSpPr txBox="1"/>
          <p:nvPr/>
        </p:nvSpPr>
        <p:spPr>
          <a:xfrm>
            <a:off x="285334" y="5320347"/>
            <a:ext cx="34450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1" dirty="0"/>
              <a:t>Adaptado de: </a:t>
            </a:r>
            <a:r>
              <a:rPr lang="pt-BR" sz="500" dirty="0"/>
              <a:t>BRASIL. Ministério da Saúde. Situação epidemiológica do tétano neonatal. Portal Gov.br, Brasília, 2025. Disponível em: https://www.gov.br/</a:t>
            </a:r>
            <a:r>
              <a:rPr lang="pt-BR" sz="500" dirty="0" err="1"/>
              <a:t>saude</a:t>
            </a:r>
            <a:r>
              <a:rPr lang="pt-BR" sz="500" dirty="0"/>
              <a:t>/</a:t>
            </a:r>
            <a:r>
              <a:rPr lang="pt-BR" sz="500" dirty="0" err="1"/>
              <a:t>pt-br</a:t>
            </a:r>
            <a:r>
              <a:rPr lang="pt-BR" sz="500" dirty="0"/>
              <a:t>/assuntos/</a:t>
            </a:r>
            <a:r>
              <a:rPr lang="pt-BR" sz="500" dirty="0" err="1"/>
              <a:t>saude</a:t>
            </a:r>
            <a:r>
              <a:rPr lang="pt-BR" sz="500" dirty="0"/>
              <a:t>-de-a-a-z/t/</a:t>
            </a:r>
            <a:r>
              <a:rPr lang="pt-BR" sz="500" dirty="0" err="1"/>
              <a:t>tetano</a:t>
            </a:r>
            <a:r>
              <a:rPr lang="pt-BR" sz="500" dirty="0"/>
              <a:t>-neonatal/</a:t>
            </a:r>
            <a:r>
              <a:rPr lang="pt-BR" sz="500" dirty="0" err="1"/>
              <a:t>situacao-epidemiologica</a:t>
            </a:r>
            <a:r>
              <a:rPr lang="pt-BR" sz="500" dirty="0"/>
              <a:t>. Acesso em: 21 dez. 2025.. BRASIL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A3B9739-2593-8A18-7621-9D605EB2162A}"/>
              </a:ext>
            </a:extLst>
          </p:cNvPr>
          <p:cNvSpPr txBox="1"/>
          <p:nvPr/>
        </p:nvSpPr>
        <p:spPr>
          <a:xfrm>
            <a:off x="6276832" y="5320346"/>
            <a:ext cx="34450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1" dirty="0"/>
              <a:t>Adaptado de: </a:t>
            </a:r>
            <a:r>
              <a:rPr lang="pt-BR" sz="500" dirty="0"/>
              <a:t>BRASIL. Ministério da Saúde. Situação epidemiológica do tétano acidental. Portal Gov.br, Brasília, 2025. Disponível em: https://www.gov.br/</a:t>
            </a:r>
            <a:r>
              <a:rPr lang="pt-BR" sz="500" dirty="0" err="1"/>
              <a:t>saude</a:t>
            </a:r>
            <a:r>
              <a:rPr lang="pt-BR" sz="500" dirty="0"/>
              <a:t>/</a:t>
            </a:r>
            <a:r>
              <a:rPr lang="pt-BR" sz="500" dirty="0" err="1"/>
              <a:t>pt-br</a:t>
            </a:r>
            <a:r>
              <a:rPr lang="pt-BR" sz="500" dirty="0"/>
              <a:t>/assuntos/</a:t>
            </a:r>
            <a:r>
              <a:rPr lang="pt-BR" sz="500" dirty="0" err="1"/>
              <a:t>saude</a:t>
            </a:r>
            <a:r>
              <a:rPr lang="pt-BR" sz="500" dirty="0"/>
              <a:t>-de-a-a-z/t/</a:t>
            </a:r>
            <a:r>
              <a:rPr lang="pt-BR" sz="500" dirty="0" err="1"/>
              <a:t>tetano</a:t>
            </a:r>
            <a:r>
              <a:rPr lang="pt-BR" sz="500" dirty="0"/>
              <a:t>-acidental/</a:t>
            </a:r>
            <a:r>
              <a:rPr lang="pt-BR" sz="500" dirty="0" err="1"/>
              <a:t>situacao-epidemiologica</a:t>
            </a:r>
            <a:r>
              <a:rPr lang="pt-BR" sz="500" dirty="0"/>
              <a:t>. Acesso em: 21 dez. 2025. </a:t>
            </a:r>
          </a:p>
        </p:txBody>
      </p:sp>
    </p:spTree>
    <p:extLst>
      <p:ext uri="{BB962C8B-B14F-4D97-AF65-F5344CB8AC3E}">
        <p14:creationId xmlns:p14="http://schemas.microsoft.com/office/powerpoint/2010/main" val="206487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">
            <a:extLst>
              <a:ext uri="{FF2B5EF4-FFF2-40B4-BE49-F238E27FC236}">
                <a16:creationId xmlns:a16="http://schemas.microsoft.com/office/drawing/2014/main" id="{E9EB4784-3477-44DC-733B-EE31F7FFE1FD}"/>
              </a:ext>
            </a:extLst>
          </p:cNvPr>
          <p:cNvSpPr/>
          <p:nvPr/>
        </p:nvSpPr>
        <p:spPr>
          <a:xfrm>
            <a:off x="6089650" y="934442"/>
            <a:ext cx="12700" cy="5585917"/>
          </a:xfrm>
          <a:prstGeom prst="roundRect">
            <a:avLst>
              <a:gd name="adj" fmla="val 145420"/>
            </a:avLst>
          </a:prstGeom>
          <a:solidFill>
            <a:srgbClr val="0033CC"/>
          </a:solidFill>
          <a:ln>
            <a:solidFill>
              <a:srgbClr val="0000FF"/>
            </a:solidFill>
          </a:ln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EE09E4E-1F0B-7884-70C9-C4CA66A03A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8" name="Text 0">
            <a:extLst>
              <a:ext uri="{FF2B5EF4-FFF2-40B4-BE49-F238E27FC236}">
                <a16:creationId xmlns:a16="http://schemas.microsoft.com/office/drawing/2014/main" id="{A46A4EDD-9A92-B7C2-C148-31436F39F9FF}"/>
              </a:ext>
            </a:extLst>
          </p:cNvPr>
          <p:cNvSpPr/>
          <p:nvPr/>
        </p:nvSpPr>
        <p:spPr>
          <a:xfrm>
            <a:off x="98397" y="55662"/>
            <a:ext cx="6773466" cy="349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750"/>
              </a:lnSpc>
            </a:pPr>
            <a:r>
              <a:rPr lang="en-US" sz="2167" b="1" dirty="0">
                <a:solidFill>
                  <a:srgbClr val="0033CC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Evolução do Microplanejamento nas Américas¹</a:t>
            </a:r>
            <a:endParaRPr lang="en-US" sz="2167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69" name="Shape 2">
            <a:extLst>
              <a:ext uri="{FF2B5EF4-FFF2-40B4-BE49-F238E27FC236}">
                <a16:creationId xmlns:a16="http://schemas.microsoft.com/office/drawing/2014/main" id="{538936A8-DDD4-BB94-9BD0-5BE88CD3F4DC}"/>
              </a:ext>
            </a:extLst>
          </p:cNvPr>
          <p:cNvSpPr/>
          <p:nvPr/>
        </p:nvSpPr>
        <p:spPr>
          <a:xfrm>
            <a:off x="5600899" y="1066602"/>
            <a:ext cx="369293" cy="12700"/>
          </a:xfrm>
          <a:prstGeom prst="roundRect">
            <a:avLst>
              <a:gd name="adj" fmla="val 145420"/>
            </a:avLst>
          </a:prstGeom>
          <a:solidFill>
            <a:srgbClr val="3965A7"/>
          </a:solidFill>
          <a:ln w="19050">
            <a:solidFill>
              <a:srgbClr val="0000FF"/>
            </a:solidFill>
          </a:ln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70" name="Shape 3">
            <a:extLst>
              <a:ext uri="{FF2B5EF4-FFF2-40B4-BE49-F238E27FC236}">
                <a16:creationId xmlns:a16="http://schemas.microsoft.com/office/drawing/2014/main" id="{405D27E7-CC14-2CD3-7DF6-909D99C6D9BB}"/>
              </a:ext>
            </a:extLst>
          </p:cNvPr>
          <p:cNvSpPr/>
          <p:nvPr/>
        </p:nvSpPr>
        <p:spPr>
          <a:xfrm>
            <a:off x="5957491" y="934443"/>
            <a:ext cx="277019" cy="277019"/>
          </a:xfrm>
          <a:prstGeom prst="roundRect">
            <a:avLst>
              <a:gd name="adj" fmla="val 6667"/>
            </a:avLst>
          </a:prstGeom>
          <a:solidFill>
            <a:srgbClr val="0033CC"/>
          </a:solidFill>
          <a:ln/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72" name="Text 5">
            <a:extLst>
              <a:ext uri="{FF2B5EF4-FFF2-40B4-BE49-F238E27FC236}">
                <a16:creationId xmlns:a16="http://schemas.microsoft.com/office/drawing/2014/main" id="{6910B3FB-244B-EE2F-330C-1AE6DD6C57D9}"/>
              </a:ext>
            </a:extLst>
          </p:cNvPr>
          <p:cNvSpPr/>
          <p:nvPr/>
        </p:nvSpPr>
        <p:spPr>
          <a:xfrm>
            <a:off x="4081364" y="976709"/>
            <a:ext cx="1399083" cy="174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defTabSz="761970">
              <a:lnSpc>
                <a:spcPts val="1375"/>
              </a:lnSpc>
            </a:pPr>
            <a:r>
              <a:rPr lang="en-US" sz="1500" b="1" dirty="0">
                <a:solidFill>
                  <a:srgbClr val="0033CC"/>
                </a:solidFill>
                <a:latin typeface="Pfizer Tomorrow" panose="020B0604020202020204" charset="0"/>
                <a:ea typeface="Montserrat Bold" pitchFamily="34" charset="-122"/>
                <a:cs typeface="Montserrat Bold" pitchFamily="34" charset="-120"/>
              </a:rPr>
              <a:t>Anos 2000–2010</a:t>
            </a:r>
            <a:endParaRPr lang="en-US" sz="1500" dirty="0">
              <a:solidFill>
                <a:srgbClr val="0033CC"/>
              </a:solidFill>
              <a:latin typeface="Pfizer Tomorrow" panose="020B0604020202020204" charset="0"/>
            </a:endParaRPr>
          </a:p>
        </p:txBody>
      </p:sp>
      <p:sp>
        <p:nvSpPr>
          <p:cNvPr id="73" name="Text 6">
            <a:extLst>
              <a:ext uri="{FF2B5EF4-FFF2-40B4-BE49-F238E27FC236}">
                <a16:creationId xmlns:a16="http://schemas.microsoft.com/office/drawing/2014/main" id="{C9F3D979-69D7-53F9-46B2-3023469456B3}"/>
              </a:ext>
            </a:extLst>
          </p:cNvPr>
          <p:cNvSpPr/>
          <p:nvPr/>
        </p:nvSpPr>
        <p:spPr>
          <a:xfrm>
            <a:off x="430907" y="1225352"/>
            <a:ext cx="5049540" cy="369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defTabSz="761970">
              <a:lnSpc>
                <a:spcPts val="1417"/>
              </a:lnSpc>
            </a:pPr>
            <a:r>
              <a:rPr lang="en-US" sz="1333" dirty="0">
                <a:solidFill>
                  <a:srgbClr val="000000"/>
                </a:solidFill>
                <a:latin typeface="Pfizer Tomorrow" panose="020B0604020202020204" charset="0"/>
                <a:ea typeface="Source Sans 3" pitchFamily="34" charset="-122"/>
                <a:cs typeface="Source Sans 3" pitchFamily="34" charset="-120"/>
              </a:rPr>
              <a:t>MP utilizado por profissionais de imunização em diversos países, principalmente em campanhas, sem sistematização formal.</a:t>
            </a:r>
            <a:endParaRPr lang="en-US" sz="1333" dirty="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74" name="Shape 7">
            <a:extLst>
              <a:ext uri="{FF2B5EF4-FFF2-40B4-BE49-F238E27FC236}">
                <a16:creationId xmlns:a16="http://schemas.microsoft.com/office/drawing/2014/main" id="{B46875F0-FB59-1698-A458-DBB84FCCCB19}"/>
              </a:ext>
            </a:extLst>
          </p:cNvPr>
          <p:cNvSpPr/>
          <p:nvPr/>
        </p:nvSpPr>
        <p:spPr>
          <a:xfrm>
            <a:off x="6221809" y="1805186"/>
            <a:ext cx="369293" cy="12700"/>
          </a:xfrm>
          <a:prstGeom prst="roundRect">
            <a:avLst>
              <a:gd name="adj" fmla="val 145420"/>
            </a:avLst>
          </a:prstGeom>
          <a:solidFill>
            <a:srgbClr val="3965A7"/>
          </a:solidFill>
          <a:ln w="19050">
            <a:solidFill>
              <a:srgbClr val="0033CC"/>
            </a:solidFill>
          </a:ln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75" name="Shape 8">
            <a:extLst>
              <a:ext uri="{FF2B5EF4-FFF2-40B4-BE49-F238E27FC236}">
                <a16:creationId xmlns:a16="http://schemas.microsoft.com/office/drawing/2014/main" id="{25A344A2-49B1-7726-CE7C-58573678F08A}"/>
              </a:ext>
            </a:extLst>
          </p:cNvPr>
          <p:cNvSpPr/>
          <p:nvPr/>
        </p:nvSpPr>
        <p:spPr>
          <a:xfrm>
            <a:off x="5957491" y="1673027"/>
            <a:ext cx="277019" cy="277019"/>
          </a:xfrm>
          <a:prstGeom prst="roundRect">
            <a:avLst>
              <a:gd name="adj" fmla="val 6667"/>
            </a:avLst>
          </a:prstGeom>
          <a:solidFill>
            <a:srgbClr val="0033CC"/>
          </a:solidFill>
          <a:ln/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76" name="Text 9">
            <a:extLst>
              <a:ext uri="{FF2B5EF4-FFF2-40B4-BE49-F238E27FC236}">
                <a16:creationId xmlns:a16="http://schemas.microsoft.com/office/drawing/2014/main" id="{78BA1A17-0128-563A-6DCA-746DB9A3C694}"/>
              </a:ext>
            </a:extLst>
          </p:cNvPr>
          <p:cNvSpPr/>
          <p:nvPr/>
        </p:nvSpPr>
        <p:spPr>
          <a:xfrm>
            <a:off x="6012061" y="1706613"/>
            <a:ext cx="167878" cy="209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292"/>
              </a:lnSpc>
            </a:pPr>
            <a:r>
              <a:rPr lang="en-US" sz="1292" b="1" dirty="0">
                <a:solidFill>
                  <a:srgbClr val="FFFFFF"/>
                </a:solidFill>
                <a:latin typeface="Pfizer Tomorrow" panose="020B060402020202020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1292" dirty="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77" name="Text 10">
            <a:extLst>
              <a:ext uri="{FF2B5EF4-FFF2-40B4-BE49-F238E27FC236}">
                <a16:creationId xmlns:a16="http://schemas.microsoft.com/office/drawing/2014/main" id="{B83D26F7-B278-D367-2BEB-85CCFDBEECD3}"/>
              </a:ext>
            </a:extLst>
          </p:cNvPr>
          <p:cNvSpPr/>
          <p:nvPr/>
        </p:nvSpPr>
        <p:spPr>
          <a:xfrm>
            <a:off x="6711554" y="1715294"/>
            <a:ext cx="1399083" cy="174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375"/>
              </a:lnSpc>
            </a:pPr>
            <a:r>
              <a:rPr lang="en-US" sz="1500" b="1" dirty="0">
                <a:solidFill>
                  <a:srgbClr val="0033CC"/>
                </a:solidFill>
                <a:latin typeface="Pfizer Tomorrow" panose="020B0604020202020204" charset="0"/>
                <a:ea typeface="Montserrat Bold" pitchFamily="34" charset="-122"/>
                <a:cs typeface="Montserrat Bold" pitchFamily="34" charset="-120"/>
              </a:rPr>
              <a:t>2016</a:t>
            </a:r>
            <a:endParaRPr lang="en-US" sz="1500" dirty="0">
              <a:solidFill>
                <a:srgbClr val="0033CC"/>
              </a:solidFill>
              <a:latin typeface="Pfizer Tomorrow" panose="020B0604020202020204" charset="0"/>
            </a:endParaRPr>
          </a:p>
        </p:txBody>
      </p:sp>
      <p:sp>
        <p:nvSpPr>
          <p:cNvPr id="78" name="Text 11">
            <a:extLst>
              <a:ext uri="{FF2B5EF4-FFF2-40B4-BE49-F238E27FC236}">
                <a16:creationId xmlns:a16="http://schemas.microsoft.com/office/drawing/2014/main" id="{55F5C49C-D9E2-8DF1-AC3A-F3EC3E76F7E0}"/>
              </a:ext>
            </a:extLst>
          </p:cNvPr>
          <p:cNvSpPr/>
          <p:nvPr/>
        </p:nvSpPr>
        <p:spPr>
          <a:xfrm>
            <a:off x="6711553" y="1963936"/>
            <a:ext cx="5049540" cy="369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333" dirty="0">
                <a:solidFill>
                  <a:srgbClr val="000000"/>
                </a:solidFill>
                <a:latin typeface="Pfizer Tomorrow" panose="020B0604020202020204" charset="0"/>
                <a:ea typeface="Source Sans 3" pitchFamily="34" charset="-122"/>
                <a:cs typeface="Source Sans 3" pitchFamily="34" charset="-120"/>
              </a:rPr>
              <a:t>Uso em campanhas de seguimento no México e Honduras, demonstrando potencial para qualificar ações em larga escala.</a:t>
            </a:r>
            <a:endParaRPr lang="en-US" sz="1333" dirty="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79" name="Shape 12">
            <a:extLst>
              <a:ext uri="{FF2B5EF4-FFF2-40B4-BE49-F238E27FC236}">
                <a16:creationId xmlns:a16="http://schemas.microsoft.com/office/drawing/2014/main" id="{72A983F8-1DB8-10DE-8744-C7A9A3F64F85}"/>
              </a:ext>
            </a:extLst>
          </p:cNvPr>
          <p:cNvSpPr/>
          <p:nvPr/>
        </p:nvSpPr>
        <p:spPr>
          <a:xfrm>
            <a:off x="5600899" y="2441873"/>
            <a:ext cx="369293" cy="12700"/>
          </a:xfrm>
          <a:prstGeom prst="roundRect">
            <a:avLst>
              <a:gd name="adj" fmla="val 145420"/>
            </a:avLst>
          </a:prstGeom>
          <a:solidFill>
            <a:srgbClr val="3965A7"/>
          </a:solidFill>
          <a:ln w="19050">
            <a:solidFill>
              <a:srgbClr val="0000FF"/>
            </a:solidFill>
          </a:ln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80" name="Shape 13">
            <a:extLst>
              <a:ext uri="{FF2B5EF4-FFF2-40B4-BE49-F238E27FC236}">
                <a16:creationId xmlns:a16="http://schemas.microsoft.com/office/drawing/2014/main" id="{D00F46AD-7206-351C-C1ED-46FA769EA4D2}"/>
              </a:ext>
            </a:extLst>
          </p:cNvPr>
          <p:cNvSpPr/>
          <p:nvPr/>
        </p:nvSpPr>
        <p:spPr>
          <a:xfrm>
            <a:off x="5957491" y="2309714"/>
            <a:ext cx="277019" cy="277019"/>
          </a:xfrm>
          <a:prstGeom prst="roundRect">
            <a:avLst>
              <a:gd name="adj" fmla="val 6667"/>
            </a:avLst>
          </a:prstGeom>
          <a:solidFill>
            <a:srgbClr val="0033CC"/>
          </a:solidFill>
          <a:ln/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81" name="Text 14">
            <a:extLst>
              <a:ext uri="{FF2B5EF4-FFF2-40B4-BE49-F238E27FC236}">
                <a16:creationId xmlns:a16="http://schemas.microsoft.com/office/drawing/2014/main" id="{838B7268-1270-32F5-AA03-217100FB2443}"/>
              </a:ext>
            </a:extLst>
          </p:cNvPr>
          <p:cNvSpPr/>
          <p:nvPr/>
        </p:nvSpPr>
        <p:spPr>
          <a:xfrm>
            <a:off x="6012061" y="2343299"/>
            <a:ext cx="167878" cy="209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292"/>
              </a:lnSpc>
            </a:pPr>
            <a:r>
              <a:rPr lang="en-US" sz="1292" b="1" dirty="0">
                <a:solidFill>
                  <a:srgbClr val="FFFFFF"/>
                </a:solidFill>
                <a:latin typeface="Pfizer Tomorrow" panose="020B060402020202020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1292" dirty="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82" name="Text 15">
            <a:extLst>
              <a:ext uri="{FF2B5EF4-FFF2-40B4-BE49-F238E27FC236}">
                <a16:creationId xmlns:a16="http://schemas.microsoft.com/office/drawing/2014/main" id="{E816820D-9D4D-4A41-CA32-1DACAF27484F}"/>
              </a:ext>
            </a:extLst>
          </p:cNvPr>
          <p:cNvSpPr/>
          <p:nvPr/>
        </p:nvSpPr>
        <p:spPr>
          <a:xfrm>
            <a:off x="4081364" y="2351981"/>
            <a:ext cx="1399083" cy="174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defTabSz="761970">
              <a:lnSpc>
                <a:spcPts val="1375"/>
              </a:lnSpc>
            </a:pPr>
            <a:r>
              <a:rPr lang="en-US" sz="1500" b="1" dirty="0">
                <a:solidFill>
                  <a:srgbClr val="0033CC"/>
                </a:solidFill>
                <a:latin typeface="Pfizer Tomorrow" panose="020B0604020202020204" charset="0"/>
                <a:ea typeface="Montserrat Bold" pitchFamily="34" charset="-122"/>
                <a:cs typeface="Montserrat Bold" pitchFamily="34" charset="-120"/>
              </a:rPr>
              <a:t>2018</a:t>
            </a:r>
            <a:endParaRPr lang="en-US" sz="1500" dirty="0">
              <a:solidFill>
                <a:srgbClr val="0033CC"/>
              </a:solidFill>
              <a:latin typeface="Pfizer Tomorrow" panose="020B0604020202020204" charset="0"/>
            </a:endParaRPr>
          </a:p>
        </p:txBody>
      </p:sp>
      <p:sp>
        <p:nvSpPr>
          <p:cNvPr id="83" name="Text 16">
            <a:extLst>
              <a:ext uri="{FF2B5EF4-FFF2-40B4-BE49-F238E27FC236}">
                <a16:creationId xmlns:a16="http://schemas.microsoft.com/office/drawing/2014/main" id="{5C4236FA-C971-E7B8-57AC-AE22593616A5}"/>
              </a:ext>
            </a:extLst>
          </p:cNvPr>
          <p:cNvSpPr/>
          <p:nvPr/>
        </p:nvSpPr>
        <p:spPr>
          <a:xfrm>
            <a:off x="430907" y="2600623"/>
            <a:ext cx="5049540" cy="369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defTabSz="761970">
              <a:lnSpc>
                <a:spcPts val="1417"/>
              </a:lnSpc>
            </a:pPr>
            <a:r>
              <a:rPr lang="en-US" sz="1333" dirty="0">
                <a:solidFill>
                  <a:srgbClr val="000000"/>
                </a:solidFill>
                <a:latin typeface="Pfizer Tomorrow" panose="020B0604020202020204" charset="0"/>
                <a:ea typeface="Source Sans 3" pitchFamily="34" charset="-122"/>
                <a:cs typeface="Source Sans 3" pitchFamily="34" charset="-120"/>
              </a:rPr>
              <a:t>Pós-eliminação do sarampo e surtos no Brasil, Venezuela, Colômbia e México. MP resgatado como estratégia essencial.</a:t>
            </a:r>
            <a:endParaRPr lang="en-US" sz="1333" dirty="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84" name="Shape 17">
            <a:extLst>
              <a:ext uri="{FF2B5EF4-FFF2-40B4-BE49-F238E27FC236}">
                <a16:creationId xmlns:a16="http://schemas.microsoft.com/office/drawing/2014/main" id="{74D73F10-5CF7-1C89-2284-7AC5624C4A01}"/>
              </a:ext>
            </a:extLst>
          </p:cNvPr>
          <p:cNvSpPr/>
          <p:nvPr/>
        </p:nvSpPr>
        <p:spPr>
          <a:xfrm>
            <a:off x="6221809" y="3078559"/>
            <a:ext cx="369293" cy="12700"/>
          </a:xfrm>
          <a:prstGeom prst="roundRect">
            <a:avLst>
              <a:gd name="adj" fmla="val 145420"/>
            </a:avLst>
          </a:prstGeom>
          <a:solidFill>
            <a:srgbClr val="3965A7"/>
          </a:solidFill>
          <a:ln w="19050">
            <a:solidFill>
              <a:srgbClr val="0000FF"/>
            </a:solidFill>
          </a:ln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85" name="Shape 18">
            <a:extLst>
              <a:ext uri="{FF2B5EF4-FFF2-40B4-BE49-F238E27FC236}">
                <a16:creationId xmlns:a16="http://schemas.microsoft.com/office/drawing/2014/main" id="{A03A65B7-00D0-5547-150D-0FEEE50BCB68}"/>
              </a:ext>
            </a:extLst>
          </p:cNvPr>
          <p:cNvSpPr/>
          <p:nvPr/>
        </p:nvSpPr>
        <p:spPr>
          <a:xfrm>
            <a:off x="5957491" y="2946401"/>
            <a:ext cx="277019" cy="277019"/>
          </a:xfrm>
          <a:prstGeom prst="roundRect">
            <a:avLst>
              <a:gd name="adj" fmla="val 6667"/>
            </a:avLst>
          </a:prstGeom>
          <a:solidFill>
            <a:srgbClr val="0033CC"/>
          </a:solidFill>
          <a:ln/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86" name="Text 19">
            <a:extLst>
              <a:ext uri="{FF2B5EF4-FFF2-40B4-BE49-F238E27FC236}">
                <a16:creationId xmlns:a16="http://schemas.microsoft.com/office/drawing/2014/main" id="{27C29125-463B-B4F3-FF0A-E384C120CD06}"/>
              </a:ext>
            </a:extLst>
          </p:cNvPr>
          <p:cNvSpPr/>
          <p:nvPr/>
        </p:nvSpPr>
        <p:spPr>
          <a:xfrm>
            <a:off x="6012061" y="2979986"/>
            <a:ext cx="167878" cy="209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292"/>
              </a:lnSpc>
            </a:pPr>
            <a:r>
              <a:rPr lang="en-US" sz="1292" b="1" dirty="0">
                <a:solidFill>
                  <a:srgbClr val="FFFFFF"/>
                </a:solidFill>
                <a:latin typeface="Pfizer Tomorrow" panose="020B0604020202020204" charset="0"/>
                <a:ea typeface="Montserrat Bold" pitchFamily="34" charset="-122"/>
                <a:cs typeface="Montserrat Bold" pitchFamily="34" charset="-120"/>
              </a:rPr>
              <a:t>4</a:t>
            </a:r>
            <a:endParaRPr lang="en-US" sz="1292" dirty="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87" name="Text 20">
            <a:extLst>
              <a:ext uri="{FF2B5EF4-FFF2-40B4-BE49-F238E27FC236}">
                <a16:creationId xmlns:a16="http://schemas.microsoft.com/office/drawing/2014/main" id="{9E55DB0B-4444-7E64-F6F1-96F9958B0392}"/>
              </a:ext>
            </a:extLst>
          </p:cNvPr>
          <p:cNvSpPr/>
          <p:nvPr/>
        </p:nvSpPr>
        <p:spPr>
          <a:xfrm>
            <a:off x="6711554" y="2988668"/>
            <a:ext cx="1399083" cy="174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375"/>
              </a:lnSpc>
            </a:pPr>
            <a:r>
              <a:rPr lang="en-US" sz="1500" b="1" dirty="0">
                <a:solidFill>
                  <a:srgbClr val="0033CC"/>
                </a:solidFill>
                <a:latin typeface="Pfizer Tomorrow" panose="020B0604020202020204" charset="0"/>
                <a:ea typeface="Montserrat Bold" pitchFamily="34" charset="-122"/>
                <a:cs typeface="Montserrat Bold" pitchFamily="34" charset="-120"/>
              </a:rPr>
              <a:t>2019</a:t>
            </a:r>
            <a:endParaRPr lang="en-US" sz="1500" dirty="0">
              <a:solidFill>
                <a:srgbClr val="0033CC"/>
              </a:solidFill>
              <a:latin typeface="Pfizer Tomorrow" panose="020B0604020202020204" charset="0"/>
            </a:endParaRPr>
          </a:p>
        </p:txBody>
      </p:sp>
      <p:sp>
        <p:nvSpPr>
          <p:cNvPr id="88" name="Text 21">
            <a:extLst>
              <a:ext uri="{FF2B5EF4-FFF2-40B4-BE49-F238E27FC236}">
                <a16:creationId xmlns:a16="http://schemas.microsoft.com/office/drawing/2014/main" id="{531CDE01-5D8C-86E5-26F1-F2AF247CC555}"/>
              </a:ext>
            </a:extLst>
          </p:cNvPr>
          <p:cNvSpPr/>
          <p:nvPr/>
        </p:nvSpPr>
        <p:spPr>
          <a:xfrm>
            <a:off x="6711553" y="3237309"/>
            <a:ext cx="5049540" cy="369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333" dirty="0">
                <a:solidFill>
                  <a:srgbClr val="000000"/>
                </a:solidFill>
                <a:latin typeface="Pfizer Tomorrow" panose="020B0604020202020204" charset="0"/>
                <a:ea typeface="Source Sans 3" pitchFamily="34" charset="-122"/>
                <a:cs typeface="Source Sans 3" pitchFamily="34" charset="-120"/>
              </a:rPr>
              <a:t>Aplicação na Guatemala. OPAS aprova Iniciativa para Eliminação de Doenças com abordagem integrada para 30+ doenças.</a:t>
            </a:r>
            <a:endParaRPr lang="en-US" sz="1333" dirty="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89" name="Shape 22">
            <a:extLst>
              <a:ext uri="{FF2B5EF4-FFF2-40B4-BE49-F238E27FC236}">
                <a16:creationId xmlns:a16="http://schemas.microsoft.com/office/drawing/2014/main" id="{5EFCD452-322E-10FB-5FC1-3D02744E3404}"/>
              </a:ext>
            </a:extLst>
          </p:cNvPr>
          <p:cNvSpPr/>
          <p:nvPr/>
        </p:nvSpPr>
        <p:spPr>
          <a:xfrm>
            <a:off x="5600899" y="3715246"/>
            <a:ext cx="369293" cy="12700"/>
          </a:xfrm>
          <a:prstGeom prst="roundRect">
            <a:avLst>
              <a:gd name="adj" fmla="val 145420"/>
            </a:avLst>
          </a:prstGeom>
          <a:solidFill>
            <a:srgbClr val="3965A7"/>
          </a:solidFill>
          <a:ln w="19050">
            <a:solidFill>
              <a:srgbClr val="0000FF"/>
            </a:solidFill>
          </a:ln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90" name="Shape 23">
            <a:extLst>
              <a:ext uri="{FF2B5EF4-FFF2-40B4-BE49-F238E27FC236}">
                <a16:creationId xmlns:a16="http://schemas.microsoft.com/office/drawing/2014/main" id="{8D419DF9-DFBD-8621-4EFD-4D5C9CCF9D1E}"/>
              </a:ext>
            </a:extLst>
          </p:cNvPr>
          <p:cNvSpPr/>
          <p:nvPr/>
        </p:nvSpPr>
        <p:spPr>
          <a:xfrm>
            <a:off x="5957491" y="3583087"/>
            <a:ext cx="277019" cy="277019"/>
          </a:xfrm>
          <a:prstGeom prst="roundRect">
            <a:avLst>
              <a:gd name="adj" fmla="val 6667"/>
            </a:avLst>
          </a:prstGeom>
          <a:solidFill>
            <a:srgbClr val="0033CC"/>
          </a:solidFill>
          <a:ln/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91" name="Text 24">
            <a:extLst>
              <a:ext uri="{FF2B5EF4-FFF2-40B4-BE49-F238E27FC236}">
                <a16:creationId xmlns:a16="http://schemas.microsoft.com/office/drawing/2014/main" id="{07826F73-89DB-7AFE-1AC1-2156231E1317}"/>
              </a:ext>
            </a:extLst>
          </p:cNvPr>
          <p:cNvSpPr/>
          <p:nvPr/>
        </p:nvSpPr>
        <p:spPr>
          <a:xfrm>
            <a:off x="6012061" y="3616673"/>
            <a:ext cx="167878" cy="209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292"/>
              </a:lnSpc>
            </a:pPr>
            <a:r>
              <a:rPr lang="en-US" sz="1292" b="1" dirty="0">
                <a:solidFill>
                  <a:srgbClr val="FFFFFF"/>
                </a:solidFill>
                <a:latin typeface="Pfizer Tomorrow" panose="020B0604020202020204" charset="0"/>
                <a:ea typeface="Montserrat Bold" pitchFamily="34" charset="-122"/>
                <a:cs typeface="Montserrat Bold" pitchFamily="34" charset="-120"/>
              </a:rPr>
              <a:t>5</a:t>
            </a:r>
            <a:endParaRPr lang="en-US" sz="1292" dirty="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92" name="Text 25">
            <a:extLst>
              <a:ext uri="{FF2B5EF4-FFF2-40B4-BE49-F238E27FC236}">
                <a16:creationId xmlns:a16="http://schemas.microsoft.com/office/drawing/2014/main" id="{3805DE14-1E99-82EC-3BA1-FB63A4504809}"/>
              </a:ext>
            </a:extLst>
          </p:cNvPr>
          <p:cNvSpPr/>
          <p:nvPr/>
        </p:nvSpPr>
        <p:spPr>
          <a:xfrm>
            <a:off x="4081364" y="3625354"/>
            <a:ext cx="1399083" cy="174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defTabSz="761970">
              <a:lnSpc>
                <a:spcPts val="1375"/>
              </a:lnSpc>
            </a:pPr>
            <a:r>
              <a:rPr lang="en-US" sz="1500" b="1" dirty="0">
                <a:solidFill>
                  <a:srgbClr val="0033CC"/>
                </a:solidFill>
                <a:latin typeface="Pfizer Tomorrow" panose="020B0604020202020204" charset="0"/>
                <a:ea typeface="Montserrat Bold" pitchFamily="34" charset="-122"/>
                <a:cs typeface="Montserrat Bold" pitchFamily="34" charset="-120"/>
              </a:rPr>
              <a:t>2021</a:t>
            </a:r>
            <a:endParaRPr lang="en-US" sz="1500" dirty="0">
              <a:solidFill>
                <a:srgbClr val="0033CC"/>
              </a:solidFill>
              <a:latin typeface="Pfizer Tomorrow" panose="020B0604020202020204" charset="0"/>
            </a:endParaRPr>
          </a:p>
        </p:txBody>
      </p:sp>
      <p:sp>
        <p:nvSpPr>
          <p:cNvPr id="93" name="Text 26">
            <a:extLst>
              <a:ext uri="{FF2B5EF4-FFF2-40B4-BE49-F238E27FC236}">
                <a16:creationId xmlns:a16="http://schemas.microsoft.com/office/drawing/2014/main" id="{50C42A83-FA96-552D-6F9B-E308BD4E7E10}"/>
              </a:ext>
            </a:extLst>
          </p:cNvPr>
          <p:cNvSpPr/>
          <p:nvPr/>
        </p:nvSpPr>
        <p:spPr>
          <a:xfrm>
            <a:off x="430907" y="3873996"/>
            <a:ext cx="5049540" cy="369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defTabSz="761970">
              <a:lnSpc>
                <a:spcPts val="1417"/>
              </a:lnSpc>
            </a:pPr>
            <a:r>
              <a:rPr lang="en-US" sz="1333" dirty="0">
                <a:solidFill>
                  <a:srgbClr val="000000"/>
                </a:solidFill>
                <a:latin typeface="Pfizer Tomorrow" panose="020B0604020202020204" charset="0"/>
                <a:ea typeface="Source Sans 3" pitchFamily="34" charset="-122"/>
                <a:cs typeface="Source Sans 3" pitchFamily="34" charset="-120"/>
              </a:rPr>
              <a:t>Campanhas no México e Colômbia. Consolidação de critérios: eficácia, homogeneidade, oportunidade, simultaneidade e eficiência.</a:t>
            </a:r>
            <a:endParaRPr lang="en-US" sz="1333" dirty="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94" name="Shape 27">
            <a:extLst>
              <a:ext uri="{FF2B5EF4-FFF2-40B4-BE49-F238E27FC236}">
                <a16:creationId xmlns:a16="http://schemas.microsoft.com/office/drawing/2014/main" id="{4EABB2C2-9611-064F-750C-42A26369CEF2}"/>
              </a:ext>
            </a:extLst>
          </p:cNvPr>
          <p:cNvSpPr/>
          <p:nvPr/>
        </p:nvSpPr>
        <p:spPr>
          <a:xfrm>
            <a:off x="6221809" y="4351933"/>
            <a:ext cx="369293" cy="12700"/>
          </a:xfrm>
          <a:prstGeom prst="roundRect">
            <a:avLst>
              <a:gd name="adj" fmla="val 145420"/>
            </a:avLst>
          </a:prstGeom>
          <a:solidFill>
            <a:srgbClr val="3965A7"/>
          </a:solidFill>
          <a:ln w="19050">
            <a:solidFill>
              <a:srgbClr val="0000FF"/>
            </a:solidFill>
          </a:ln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95" name="Shape 28">
            <a:extLst>
              <a:ext uri="{FF2B5EF4-FFF2-40B4-BE49-F238E27FC236}">
                <a16:creationId xmlns:a16="http://schemas.microsoft.com/office/drawing/2014/main" id="{FEB0C7D7-B90B-AED9-313B-0292359B9789}"/>
              </a:ext>
            </a:extLst>
          </p:cNvPr>
          <p:cNvSpPr/>
          <p:nvPr/>
        </p:nvSpPr>
        <p:spPr>
          <a:xfrm>
            <a:off x="5957491" y="4219774"/>
            <a:ext cx="277019" cy="277019"/>
          </a:xfrm>
          <a:prstGeom prst="roundRect">
            <a:avLst>
              <a:gd name="adj" fmla="val 6667"/>
            </a:avLst>
          </a:prstGeom>
          <a:solidFill>
            <a:srgbClr val="0033CC"/>
          </a:solidFill>
          <a:ln/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96" name="Text 29">
            <a:extLst>
              <a:ext uri="{FF2B5EF4-FFF2-40B4-BE49-F238E27FC236}">
                <a16:creationId xmlns:a16="http://schemas.microsoft.com/office/drawing/2014/main" id="{84BDC5FC-036E-DDCE-0448-E4ACEFBBE323}"/>
              </a:ext>
            </a:extLst>
          </p:cNvPr>
          <p:cNvSpPr/>
          <p:nvPr/>
        </p:nvSpPr>
        <p:spPr>
          <a:xfrm>
            <a:off x="6012061" y="4253359"/>
            <a:ext cx="167878" cy="209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292"/>
              </a:lnSpc>
            </a:pPr>
            <a:r>
              <a:rPr lang="en-US" sz="1292" b="1" dirty="0">
                <a:solidFill>
                  <a:srgbClr val="FFFFFF"/>
                </a:solidFill>
                <a:latin typeface="Pfizer Tomorrow" panose="020B0604020202020204" charset="0"/>
                <a:ea typeface="Montserrat Bold" pitchFamily="34" charset="-122"/>
                <a:cs typeface="Montserrat Bold" pitchFamily="34" charset="-120"/>
              </a:rPr>
              <a:t>6</a:t>
            </a:r>
            <a:endParaRPr lang="en-US" sz="1292" dirty="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97" name="Text 30">
            <a:extLst>
              <a:ext uri="{FF2B5EF4-FFF2-40B4-BE49-F238E27FC236}">
                <a16:creationId xmlns:a16="http://schemas.microsoft.com/office/drawing/2014/main" id="{48EF34F1-B609-4387-282A-B36A87CEDD00}"/>
              </a:ext>
            </a:extLst>
          </p:cNvPr>
          <p:cNvSpPr/>
          <p:nvPr/>
        </p:nvSpPr>
        <p:spPr>
          <a:xfrm>
            <a:off x="6711554" y="4262041"/>
            <a:ext cx="1399083" cy="174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375"/>
              </a:lnSpc>
            </a:pPr>
            <a:r>
              <a:rPr lang="en-US" sz="1500" b="1" dirty="0">
                <a:solidFill>
                  <a:srgbClr val="0033CC"/>
                </a:solidFill>
                <a:latin typeface="Pfizer Tomorrow" panose="020B0604020202020204" charset="0"/>
                <a:ea typeface="Montserrat Bold" pitchFamily="34" charset="-122"/>
                <a:cs typeface="Montserrat Bold" pitchFamily="34" charset="-120"/>
              </a:rPr>
              <a:t>2022</a:t>
            </a:r>
            <a:endParaRPr lang="en-US" sz="1500" dirty="0">
              <a:solidFill>
                <a:srgbClr val="0033CC"/>
              </a:solidFill>
              <a:latin typeface="Pfizer Tomorrow" panose="020B0604020202020204" charset="0"/>
            </a:endParaRPr>
          </a:p>
        </p:txBody>
      </p:sp>
      <p:sp>
        <p:nvSpPr>
          <p:cNvPr id="98" name="Text 31">
            <a:extLst>
              <a:ext uri="{FF2B5EF4-FFF2-40B4-BE49-F238E27FC236}">
                <a16:creationId xmlns:a16="http://schemas.microsoft.com/office/drawing/2014/main" id="{0CDD0045-64FA-BA88-CA83-AF809B894C39}"/>
              </a:ext>
            </a:extLst>
          </p:cNvPr>
          <p:cNvSpPr/>
          <p:nvPr/>
        </p:nvSpPr>
        <p:spPr>
          <a:xfrm>
            <a:off x="6711553" y="4510683"/>
            <a:ext cx="5049540" cy="369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333" dirty="0">
                <a:solidFill>
                  <a:srgbClr val="000000"/>
                </a:solidFill>
                <a:latin typeface="Pfizer Tomorrow" panose="020B0604020202020204" charset="0"/>
                <a:ea typeface="Source Sans 3" pitchFamily="34" charset="-122"/>
                <a:cs typeface="Source Sans 3" pitchFamily="34" charset="-120"/>
              </a:rPr>
              <a:t>Aplicação na República Dominicana e Nicarágua, reforçando efetividade em diferentes contextos territoriais.</a:t>
            </a:r>
            <a:endParaRPr lang="en-US" sz="1333" dirty="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99" name="Shape 32">
            <a:extLst>
              <a:ext uri="{FF2B5EF4-FFF2-40B4-BE49-F238E27FC236}">
                <a16:creationId xmlns:a16="http://schemas.microsoft.com/office/drawing/2014/main" id="{7D73BB3F-0028-57CE-87D4-570FD2242960}"/>
              </a:ext>
            </a:extLst>
          </p:cNvPr>
          <p:cNvSpPr/>
          <p:nvPr/>
        </p:nvSpPr>
        <p:spPr>
          <a:xfrm>
            <a:off x="5600899" y="4988619"/>
            <a:ext cx="369293" cy="12700"/>
          </a:xfrm>
          <a:prstGeom prst="roundRect">
            <a:avLst>
              <a:gd name="adj" fmla="val 145420"/>
            </a:avLst>
          </a:prstGeom>
          <a:solidFill>
            <a:srgbClr val="3965A7"/>
          </a:solidFill>
          <a:ln w="12700">
            <a:solidFill>
              <a:srgbClr val="0000FF"/>
            </a:solidFill>
          </a:ln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100" name="Shape 33">
            <a:extLst>
              <a:ext uri="{FF2B5EF4-FFF2-40B4-BE49-F238E27FC236}">
                <a16:creationId xmlns:a16="http://schemas.microsoft.com/office/drawing/2014/main" id="{03E93A4A-40D6-B7AA-7946-FB50AB419271}"/>
              </a:ext>
            </a:extLst>
          </p:cNvPr>
          <p:cNvSpPr/>
          <p:nvPr/>
        </p:nvSpPr>
        <p:spPr>
          <a:xfrm>
            <a:off x="5957491" y="4856461"/>
            <a:ext cx="277019" cy="277019"/>
          </a:xfrm>
          <a:prstGeom prst="roundRect">
            <a:avLst>
              <a:gd name="adj" fmla="val 6667"/>
            </a:avLst>
          </a:prstGeom>
          <a:solidFill>
            <a:srgbClr val="0033CC"/>
          </a:solidFill>
          <a:ln/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101" name="Text 34">
            <a:extLst>
              <a:ext uri="{FF2B5EF4-FFF2-40B4-BE49-F238E27FC236}">
                <a16:creationId xmlns:a16="http://schemas.microsoft.com/office/drawing/2014/main" id="{D5345C69-E36C-9718-377A-2015E103A432}"/>
              </a:ext>
            </a:extLst>
          </p:cNvPr>
          <p:cNvSpPr/>
          <p:nvPr/>
        </p:nvSpPr>
        <p:spPr>
          <a:xfrm>
            <a:off x="6012061" y="4890046"/>
            <a:ext cx="167878" cy="209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292"/>
              </a:lnSpc>
            </a:pPr>
            <a:r>
              <a:rPr lang="en-US" sz="1292" b="1" dirty="0">
                <a:solidFill>
                  <a:srgbClr val="FFFFFF"/>
                </a:solidFill>
                <a:latin typeface="Pfizer Tomorrow" panose="020B0604020202020204" charset="0"/>
                <a:ea typeface="Montserrat Bold" pitchFamily="34" charset="-122"/>
                <a:cs typeface="Montserrat Bold" pitchFamily="34" charset="-120"/>
              </a:rPr>
              <a:t>7</a:t>
            </a:r>
            <a:endParaRPr lang="en-US" sz="1292" dirty="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102" name="Text 35">
            <a:extLst>
              <a:ext uri="{FF2B5EF4-FFF2-40B4-BE49-F238E27FC236}">
                <a16:creationId xmlns:a16="http://schemas.microsoft.com/office/drawing/2014/main" id="{0F4354BB-D45F-A509-4760-13F3C3FEE09C}"/>
              </a:ext>
            </a:extLst>
          </p:cNvPr>
          <p:cNvSpPr/>
          <p:nvPr/>
        </p:nvSpPr>
        <p:spPr>
          <a:xfrm>
            <a:off x="4081364" y="4898728"/>
            <a:ext cx="1399083" cy="174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defTabSz="761970">
              <a:lnSpc>
                <a:spcPts val="1375"/>
              </a:lnSpc>
            </a:pPr>
            <a:r>
              <a:rPr lang="en-US" sz="1500" b="1" dirty="0">
                <a:solidFill>
                  <a:srgbClr val="0033CC"/>
                </a:solidFill>
                <a:latin typeface="Pfizer Tomorrow" panose="020B0604020202020204" charset="0"/>
                <a:ea typeface="Montserrat Bold" pitchFamily="34" charset="-122"/>
                <a:cs typeface="Montserrat Bold" pitchFamily="34" charset="-120"/>
              </a:rPr>
              <a:t>2023</a:t>
            </a:r>
            <a:endParaRPr lang="en-US" sz="1500" dirty="0">
              <a:solidFill>
                <a:srgbClr val="0033CC"/>
              </a:solidFill>
              <a:latin typeface="Pfizer Tomorrow" panose="020B0604020202020204" charset="0"/>
            </a:endParaRPr>
          </a:p>
        </p:txBody>
      </p:sp>
      <p:sp>
        <p:nvSpPr>
          <p:cNvPr id="103" name="Text 36">
            <a:extLst>
              <a:ext uri="{FF2B5EF4-FFF2-40B4-BE49-F238E27FC236}">
                <a16:creationId xmlns:a16="http://schemas.microsoft.com/office/drawing/2014/main" id="{4F05D9D2-836B-A1F9-C17B-20573DEF82A6}"/>
              </a:ext>
            </a:extLst>
          </p:cNvPr>
          <p:cNvSpPr/>
          <p:nvPr/>
        </p:nvSpPr>
        <p:spPr>
          <a:xfrm>
            <a:off x="430907" y="5147369"/>
            <a:ext cx="5049540" cy="553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defTabSz="761970">
              <a:lnSpc>
                <a:spcPts val="1417"/>
              </a:lnSpc>
            </a:pPr>
            <a:r>
              <a:rPr lang="en-US" sz="1333" dirty="0">
                <a:solidFill>
                  <a:srgbClr val="000000"/>
                </a:solidFill>
                <a:latin typeface="Pfizer Tomorrow" panose="020B0604020202020204" charset="0"/>
                <a:ea typeface="Source Sans 3" pitchFamily="34" charset="-122"/>
                <a:cs typeface="Source Sans 3" pitchFamily="34" charset="-120"/>
              </a:rPr>
              <a:t>OPAS apresenta metodologia sistematizada. Implementação nas três esferas do SUS. Ampliação para programa de rotina na Colômbia, Equador e Brasil. Elaboração do Manual e </a:t>
            </a:r>
            <a:r>
              <a:rPr lang="en-US" sz="1333" dirty="0" err="1">
                <a:solidFill>
                  <a:srgbClr val="000000"/>
                </a:solidFill>
                <a:latin typeface="Pfizer Tomorrow" panose="020B0604020202020204" charset="0"/>
                <a:ea typeface="Source Sans 3" pitchFamily="34" charset="-122"/>
                <a:cs typeface="Source Sans 3" pitchFamily="34" charset="-120"/>
              </a:rPr>
              <a:t>Caderno</a:t>
            </a:r>
            <a:r>
              <a:rPr lang="en-US" sz="1333" dirty="0">
                <a:solidFill>
                  <a:srgbClr val="000000"/>
                </a:solidFill>
                <a:latin typeface="Pfizer Tomorrow" panose="020B0604020202020204" charset="0"/>
                <a:ea typeface="Source Sans 3" pitchFamily="34" charset="-122"/>
                <a:cs typeface="Source Sans 3" pitchFamily="34" charset="-120"/>
              </a:rPr>
              <a:t> de Microplanejamento.</a:t>
            </a:r>
            <a:endParaRPr lang="en-US" sz="1333" dirty="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104" name="Shape 37">
            <a:extLst>
              <a:ext uri="{FF2B5EF4-FFF2-40B4-BE49-F238E27FC236}">
                <a16:creationId xmlns:a16="http://schemas.microsoft.com/office/drawing/2014/main" id="{33B13972-196E-6814-F0C4-2F123F4CDBAE}"/>
              </a:ext>
            </a:extLst>
          </p:cNvPr>
          <p:cNvSpPr/>
          <p:nvPr/>
        </p:nvSpPr>
        <p:spPr>
          <a:xfrm>
            <a:off x="6221809" y="5625307"/>
            <a:ext cx="369293" cy="12700"/>
          </a:xfrm>
          <a:prstGeom prst="roundRect">
            <a:avLst>
              <a:gd name="adj" fmla="val 145420"/>
            </a:avLst>
          </a:prstGeom>
          <a:solidFill>
            <a:srgbClr val="3965A7"/>
          </a:solidFill>
          <a:ln w="12700">
            <a:solidFill>
              <a:srgbClr val="0000FF"/>
            </a:solidFill>
          </a:ln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105" name="Shape 38">
            <a:extLst>
              <a:ext uri="{FF2B5EF4-FFF2-40B4-BE49-F238E27FC236}">
                <a16:creationId xmlns:a16="http://schemas.microsoft.com/office/drawing/2014/main" id="{40379726-CD47-8915-AB1C-910175BF429C}"/>
              </a:ext>
            </a:extLst>
          </p:cNvPr>
          <p:cNvSpPr/>
          <p:nvPr/>
        </p:nvSpPr>
        <p:spPr>
          <a:xfrm>
            <a:off x="5957491" y="5493147"/>
            <a:ext cx="277019" cy="277019"/>
          </a:xfrm>
          <a:prstGeom prst="roundRect">
            <a:avLst>
              <a:gd name="adj" fmla="val 6667"/>
            </a:avLst>
          </a:prstGeom>
          <a:solidFill>
            <a:srgbClr val="0033CC"/>
          </a:solidFill>
          <a:ln/>
        </p:spPr>
        <p:txBody>
          <a:bodyPr/>
          <a:lstStyle/>
          <a:p>
            <a:pPr defTabSz="761970"/>
            <a:endParaRPr lang="pt-BR" sz="150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106" name="Text 39">
            <a:extLst>
              <a:ext uri="{FF2B5EF4-FFF2-40B4-BE49-F238E27FC236}">
                <a16:creationId xmlns:a16="http://schemas.microsoft.com/office/drawing/2014/main" id="{A622F996-75C2-4726-7C8F-C13D4D0BA22B}"/>
              </a:ext>
            </a:extLst>
          </p:cNvPr>
          <p:cNvSpPr/>
          <p:nvPr/>
        </p:nvSpPr>
        <p:spPr>
          <a:xfrm>
            <a:off x="6012061" y="5526733"/>
            <a:ext cx="167878" cy="209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292"/>
              </a:lnSpc>
            </a:pPr>
            <a:r>
              <a:rPr lang="en-US" sz="1292" b="1" dirty="0">
                <a:solidFill>
                  <a:srgbClr val="FFFFFF"/>
                </a:solidFill>
                <a:latin typeface="Pfizer Tomorrow" panose="020B0604020202020204" charset="0"/>
                <a:ea typeface="Montserrat Bold" pitchFamily="34" charset="-122"/>
                <a:cs typeface="Montserrat Bold" pitchFamily="34" charset="-120"/>
              </a:rPr>
              <a:t>8</a:t>
            </a:r>
            <a:endParaRPr lang="en-US" sz="1292" dirty="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107" name="Text 40">
            <a:extLst>
              <a:ext uri="{FF2B5EF4-FFF2-40B4-BE49-F238E27FC236}">
                <a16:creationId xmlns:a16="http://schemas.microsoft.com/office/drawing/2014/main" id="{7582747A-5397-8E22-7566-263A58967597}"/>
              </a:ext>
            </a:extLst>
          </p:cNvPr>
          <p:cNvSpPr/>
          <p:nvPr/>
        </p:nvSpPr>
        <p:spPr>
          <a:xfrm>
            <a:off x="6711554" y="5535414"/>
            <a:ext cx="1399083" cy="174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375"/>
              </a:lnSpc>
            </a:pPr>
            <a:r>
              <a:rPr lang="en-US" sz="1500" b="1" dirty="0">
                <a:solidFill>
                  <a:srgbClr val="0033CC"/>
                </a:solidFill>
                <a:latin typeface="Pfizer Tomorrow" panose="020B0604020202020204" charset="0"/>
                <a:ea typeface="Montserrat Bold" pitchFamily="34" charset="-122"/>
                <a:cs typeface="Montserrat Bold" pitchFamily="34" charset="-120"/>
              </a:rPr>
              <a:t>Atualidade</a:t>
            </a:r>
            <a:endParaRPr lang="en-US" sz="1500" dirty="0">
              <a:solidFill>
                <a:srgbClr val="0033CC"/>
              </a:solidFill>
              <a:latin typeface="Pfizer Tomorrow" panose="020B0604020202020204" charset="0"/>
            </a:endParaRPr>
          </a:p>
        </p:txBody>
      </p:sp>
      <p:sp>
        <p:nvSpPr>
          <p:cNvPr id="108" name="Text 41">
            <a:extLst>
              <a:ext uri="{FF2B5EF4-FFF2-40B4-BE49-F238E27FC236}">
                <a16:creationId xmlns:a16="http://schemas.microsoft.com/office/drawing/2014/main" id="{DE44E60E-5496-57C2-78D9-566D8809FC15}"/>
              </a:ext>
            </a:extLst>
          </p:cNvPr>
          <p:cNvSpPr/>
          <p:nvPr/>
        </p:nvSpPr>
        <p:spPr>
          <a:xfrm>
            <a:off x="6711553" y="5784057"/>
            <a:ext cx="5049540" cy="369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333" dirty="0">
                <a:solidFill>
                  <a:srgbClr val="000000"/>
                </a:solidFill>
                <a:latin typeface="Pfizer Tomorrow" panose="020B0604020202020204" charset="0"/>
                <a:ea typeface="Source Sans 3" pitchFamily="34" charset="-122"/>
                <a:cs typeface="Source Sans 3" pitchFamily="34" charset="-120"/>
              </a:rPr>
              <a:t>MP consolidado como ferramenta estratégica do PNI. Aplicação em rotina e campanhas, alinhado à Iniciativa 30+, Agenda 2030 e SUS.</a:t>
            </a:r>
            <a:endParaRPr lang="en-US" sz="1333" dirty="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110" name="Text 4">
            <a:extLst>
              <a:ext uri="{FF2B5EF4-FFF2-40B4-BE49-F238E27FC236}">
                <a16:creationId xmlns:a16="http://schemas.microsoft.com/office/drawing/2014/main" id="{9D00D5C0-D027-AEA9-7767-C8F46D728A20}"/>
              </a:ext>
            </a:extLst>
          </p:cNvPr>
          <p:cNvSpPr/>
          <p:nvPr/>
        </p:nvSpPr>
        <p:spPr>
          <a:xfrm>
            <a:off x="6012061" y="968028"/>
            <a:ext cx="167878" cy="209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292"/>
              </a:lnSpc>
            </a:pPr>
            <a:r>
              <a:rPr lang="en-US" sz="1292" b="1" dirty="0">
                <a:solidFill>
                  <a:srgbClr val="FFFFFF"/>
                </a:solidFill>
                <a:latin typeface="Pfizer Tomorrow" panose="020B060402020202020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1292" dirty="0">
              <a:solidFill>
                <a:prstClr val="black"/>
              </a:solidFill>
              <a:latin typeface="Pfizer Tomorrow" panose="020B0604020202020204" charset="0"/>
            </a:endParaRP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15EDB2BB-2997-0731-D4B6-98A99CEF69C4}"/>
              </a:ext>
            </a:extLst>
          </p:cNvPr>
          <p:cNvSpPr txBox="1"/>
          <p:nvPr/>
        </p:nvSpPr>
        <p:spPr>
          <a:xfrm>
            <a:off x="1431127" y="6542088"/>
            <a:ext cx="60942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dirty="0">
                <a:solidFill>
                  <a:srgbClr val="0033CC"/>
                </a:solidFill>
              </a:rPr>
              <a:t>1. </a:t>
            </a:r>
            <a:r>
              <a:rPr lang="pt-BR" sz="600" dirty="0"/>
              <a:t>ORGANIZAÇÃO PAN-AMERICANA DA SAÚDE. </a:t>
            </a:r>
            <a:r>
              <a:rPr lang="pt-BR" sz="600" b="1" i="1" dirty="0"/>
              <a:t>Manual de Microplanejamento das Atividades de Vacinação de Alta Qualidade (AVAQ)</a:t>
            </a:r>
            <a:r>
              <a:rPr lang="pt-BR" sz="600" b="1" dirty="0"/>
              <a:t>.</a:t>
            </a:r>
            <a:r>
              <a:rPr lang="pt-BR" sz="600" dirty="0"/>
              <a:t> Washington, DC: OPAS, 2025. </a:t>
            </a:r>
            <a:r>
              <a:rPr lang="pt-BR" sz="600" dirty="0">
                <a:solidFill>
                  <a:srgbClr val="0033CC"/>
                </a:solidFill>
              </a:rPr>
              <a:t>DOI: 10.37774/9789275729878. Disponível em: </a:t>
            </a:r>
            <a:r>
              <a:rPr lang="pt-BR" sz="600" dirty="0">
                <a:solidFill>
                  <a:srgbClr val="0033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https://iris.paho.org/</a:t>
            </a:r>
            <a:r>
              <a:rPr lang="pt-BR" sz="600" dirty="0" err="1">
                <a:solidFill>
                  <a:srgbClr val="0033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items</a:t>
            </a:r>
            <a:r>
              <a:rPr lang="pt-BR" sz="600" dirty="0">
                <a:solidFill>
                  <a:srgbClr val="0033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/3ac75957-1950-42c7-b3a5-b117e460141d</a:t>
            </a:r>
            <a:r>
              <a:rPr lang="pt-BR" sz="600" dirty="0"/>
              <a:t>.  Acesso em: 17 dez. 2025.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0A2EE7E-0C69-48A7-FCE5-FC0635998A5B}"/>
              </a:ext>
            </a:extLst>
          </p:cNvPr>
          <p:cNvSpPr txBox="1"/>
          <p:nvPr/>
        </p:nvSpPr>
        <p:spPr>
          <a:xfrm>
            <a:off x="98397" y="6231141"/>
            <a:ext cx="609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" b="1" dirty="0">
                <a:latin typeface="Pfizer Diatype" panose="020B0604020202020204" charset="0"/>
              </a:rPr>
              <a:t>MP: </a:t>
            </a:r>
            <a:r>
              <a:rPr lang="pt-BR" sz="700" dirty="0">
                <a:latin typeface="Pfizer Diatype" panose="020B0604020202020204" charset="0"/>
              </a:rPr>
              <a:t>Microplanejamento; </a:t>
            </a:r>
            <a:r>
              <a:rPr lang="pt-BR" sz="700" b="1" dirty="0">
                <a:latin typeface="Pfizer Diatype" panose="020B0604020202020204" charset="0"/>
              </a:rPr>
              <a:t>OPAS: </a:t>
            </a:r>
            <a:r>
              <a:rPr lang="pt-BR" sz="700" dirty="0">
                <a:latin typeface="Pfizer Diatype" panose="020B0604020202020204" charset="0"/>
              </a:rPr>
              <a:t>Organização Pan-Americana da Saúde; </a:t>
            </a:r>
            <a:r>
              <a:rPr lang="pt-BR" sz="700" b="1" dirty="0">
                <a:latin typeface="Pfizer Diatype" panose="020B0604020202020204" charset="0"/>
              </a:rPr>
              <a:t>PNI: </a:t>
            </a:r>
            <a:r>
              <a:rPr lang="pt-BR" sz="700" dirty="0">
                <a:latin typeface="Pfizer Diatype" panose="020B0604020202020204" charset="0"/>
              </a:rPr>
              <a:t>Programa Nacional de Imunizações; </a:t>
            </a:r>
            <a:r>
              <a:rPr lang="pt-BR" sz="700" b="1" dirty="0">
                <a:latin typeface="Pfizer Diatype" panose="020B0604020202020204" charset="0"/>
              </a:rPr>
              <a:t>SUS: </a:t>
            </a:r>
            <a:r>
              <a:rPr lang="pt-BR" sz="700" dirty="0">
                <a:latin typeface="Pfizer Diatype" panose="020B0604020202020204" charset="0"/>
              </a:rPr>
              <a:t>Sistema Único de Saúde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372D6F1-705D-0181-4D19-88A5BD2AD0DD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77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7" grpId="0" animBg="1"/>
      <p:bldP spid="78" grpId="0" animBg="1"/>
      <p:bldP spid="82" grpId="0" animBg="1"/>
      <p:bldP spid="83" grpId="0" animBg="1"/>
      <p:bldP spid="87" grpId="0" animBg="1"/>
      <p:bldP spid="88" grpId="0" animBg="1"/>
      <p:bldP spid="92" grpId="0" animBg="1"/>
      <p:bldP spid="93" grpId="0" animBg="1"/>
      <p:bldP spid="97" grpId="0" animBg="1"/>
      <p:bldP spid="98" grpId="0" animBg="1"/>
      <p:bldP spid="102" grpId="0" animBg="1"/>
      <p:bldP spid="103" grpId="0" animBg="1"/>
      <p:bldP spid="107" grpId="0" animBg="1"/>
      <p:bldP spid="1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404B3-17E7-2EC2-C7AC-311F1A3D1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1A4C9-4ACE-511D-FB65-88A10B295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DBF40B-74CD-BA93-C0D2-D5F48C8B6327}"/>
              </a:ext>
            </a:extLst>
          </p:cNvPr>
          <p:cNvSpPr txBox="1">
            <a:spLocks/>
          </p:cNvSpPr>
          <p:nvPr/>
        </p:nvSpPr>
        <p:spPr>
          <a:xfrm>
            <a:off x="374422" y="86580"/>
            <a:ext cx="5271854" cy="984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3200" b="1" dirty="0">
                <a:solidFill>
                  <a:srgbClr val="0000CA"/>
                </a:solidFill>
                <a:latin typeface="Pfizer Tomorrow" panose="020B0604020202020204" charset="0"/>
              </a:rPr>
              <a:t>Qual a melhor Estratégias de Vacinação?</a:t>
            </a:r>
            <a:endParaRPr lang="en-US" sz="3200" b="1" spc="-25" dirty="0">
              <a:solidFill>
                <a:srgbClr val="0000CA"/>
              </a:solidFill>
              <a:latin typeface="Pfizer Tomorrow" panose="020B0604020202020204" charset="0"/>
            </a:endParaRPr>
          </a:p>
        </p:txBody>
      </p:sp>
      <p:pic>
        <p:nvPicPr>
          <p:cNvPr id="2052" name="Picture 4" descr="Mapa com foco no Brasil, uma alusão ao mapa do Brasil e à localização do país.">
            <a:extLst>
              <a:ext uri="{FF2B5EF4-FFF2-40B4-BE49-F238E27FC236}">
                <a16:creationId xmlns:a16="http://schemas.microsoft.com/office/drawing/2014/main" id="{E387FB74-3382-9DDA-7811-0D96F291D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60" y="1795919"/>
            <a:ext cx="3950547" cy="2633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6FFC457-C6A2-46BE-B1F8-39C92069F332}"/>
              </a:ext>
            </a:extLst>
          </p:cNvPr>
          <p:cNvSpPr txBox="1"/>
          <p:nvPr/>
        </p:nvSpPr>
        <p:spPr>
          <a:xfrm>
            <a:off x="915074" y="4714183"/>
            <a:ext cx="347186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dirty="0"/>
              <a:t>https://static.mundoeducacao.uol.com.br/mundoeducacao/conteudo/localizacao-brasil.jpeg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AFA64B3-A8D8-1FB5-FFFD-FEFDCDAE6F46}"/>
              </a:ext>
            </a:extLst>
          </p:cNvPr>
          <p:cNvSpPr txBox="1"/>
          <p:nvPr/>
        </p:nvSpPr>
        <p:spPr>
          <a:xfrm>
            <a:off x="1405202" y="5701480"/>
            <a:ext cx="45621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INSTITUTO BRASILEIRO DE GEOGRAFIA E ESTATÍSTICA – IBGE</a:t>
            </a:r>
            <a:r>
              <a:rPr lang="pt-BR" sz="600" b="1" dirty="0"/>
              <a:t>.</a:t>
            </a:r>
            <a:r>
              <a:rPr lang="pt-BR" sz="600" dirty="0"/>
              <a:t> </a:t>
            </a:r>
            <a:r>
              <a:rPr lang="pt-BR" sz="600" b="1" dirty="0"/>
              <a:t>Cidades e Estados</a:t>
            </a:r>
            <a:r>
              <a:rPr lang="pt-BR" sz="600" i="1" dirty="0"/>
              <a:t>.</a:t>
            </a:r>
            <a:r>
              <a:rPr lang="pt-BR" sz="600" dirty="0"/>
              <a:t> Disponível em: </a:t>
            </a:r>
            <a:r>
              <a:rPr lang="pt-BR" sz="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https://www.ibge.gov.br/</a:t>
            </a:r>
            <a:r>
              <a:rPr lang="pt-BR" sz="6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cidades-e-estados</a:t>
            </a:r>
            <a:r>
              <a:rPr lang="pt-BR" sz="600" dirty="0"/>
              <a:t>. Acesso em: 21 dez. 2025. </a:t>
            </a:r>
            <a:r>
              <a:rPr lang="pt-BR" sz="600" b="1" dirty="0">
                <a:solidFill>
                  <a:srgbClr val="0000CA"/>
                </a:solidFill>
              </a:rPr>
              <a:t>2</a:t>
            </a:r>
            <a:r>
              <a:rPr lang="pt-BR" sz="600" b="1" dirty="0"/>
              <a:t>.  </a:t>
            </a:r>
            <a:r>
              <a:rPr lang="pt-BR" sz="600" dirty="0"/>
              <a:t>Brasil. Ministério da Saúde. Secretaria de Vigilância em Saúde. Departamento do Programa Nacional de Imunizações. </a:t>
            </a:r>
            <a:r>
              <a:rPr lang="pt-BR" sz="600" b="1" dirty="0"/>
              <a:t>Manual da Rede de Frio do Programa Nacional de Imunizaçõe</a:t>
            </a:r>
            <a:r>
              <a:rPr lang="pt-BR" sz="600" dirty="0"/>
              <a:t>s [recurso eletrônico] / Ministério da Saúde, Secretaria de Vigilância em Saúde, Departamento do Programa Nacional de Imunizações. – 6. ed. – Brasília – DF: Ministério da Saúde, 2025 </a:t>
            </a:r>
            <a:r>
              <a:rPr lang="pt-BR" sz="600" b="1" dirty="0">
                <a:solidFill>
                  <a:srgbClr val="0000CA"/>
                </a:solidFill>
              </a:rPr>
              <a:t>3. </a:t>
            </a:r>
            <a:r>
              <a:rPr lang="pt-BR" sz="600" dirty="0"/>
              <a:t>BRASIL. Ministério da Saúde</a:t>
            </a:r>
            <a:r>
              <a:rPr lang="pt-BR" sz="600" b="1" dirty="0"/>
              <a:t>.</a:t>
            </a:r>
            <a:r>
              <a:rPr lang="pt-BR" sz="600" dirty="0"/>
              <a:t> </a:t>
            </a:r>
            <a:r>
              <a:rPr lang="pt-BR" sz="600" b="1" dirty="0"/>
              <a:t>Relação Nacional dos Centros de Referência para Imunobiológicos Especiais (CRIE): </a:t>
            </a:r>
            <a:r>
              <a:rPr lang="pt-BR" sz="600" dirty="0"/>
              <a:t>atual. 03 jul. 2025. Disponível em: </a:t>
            </a:r>
            <a:r>
              <a:rPr lang="pt-BR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</a:t>
            </a:r>
            <a:r>
              <a:rPr lang="pt-BR" sz="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saude</a:t>
            </a:r>
            <a:r>
              <a:rPr lang="pt-BR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pt-br</a:t>
            </a:r>
            <a:r>
              <a:rPr lang="pt-BR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vacinacao</a:t>
            </a:r>
            <a:r>
              <a:rPr lang="pt-BR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/grupos-especiais/</a:t>
            </a:r>
            <a:r>
              <a:rPr lang="pt-BR" sz="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publicacoes</a:t>
            </a:r>
            <a:r>
              <a:rPr lang="pt-BR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relacao</a:t>
            </a:r>
            <a:r>
              <a:rPr lang="pt-BR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-nacional-dos-crie</a:t>
            </a:r>
            <a:r>
              <a:rPr lang="pt-BR" sz="600" dirty="0"/>
              <a:t>. Acesso em: </a:t>
            </a:r>
            <a:r>
              <a:rPr lang="pt-BR" sz="600" b="1" dirty="0"/>
              <a:t>21 dez. 2025</a:t>
            </a:r>
            <a:r>
              <a:rPr lang="pt-BR" sz="600" dirty="0"/>
              <a:t>. </a:t>
            </a:r>
            <a:r>
              <a:rPr lang="pt-BR" sz="600" b="1" dirty="0">
                <a:solidFill>
                  <a:srgbClr val="0000CA"/>
                </a:solidFill>
              </a:rPr>
              <a:t>4. </a:t>
            </a:r>
            <a:r>
              <a:rPr lang="pt-BR" sz="600" dirty="0"/>
              <a:t>BRASIL. Ministério da Saúde</a:t>
            </a:r>
            <a:r>
              <a:rPr lang="pt-BR" sz="600" b="1" dirty="0"/>
              <a:t>.</a:t>
            </a:r>
            <a:r>
              <a:rPr lang="pt-BR" sz="600" dirty="0"/>
              <a:t> </a:t>
            </a:r>
            <a:r>
              <a:rPr lang="pt-BR" sz="600" b="1" dirty="0"/>
              <a:t>Programa Nacional de Imunizações (PNI)</a:t>
            </a:r>
            <a:r>
              <a:rPr lang="pt-BR" sz="600" i="1" dirty="0"/>
              <a:t>. </a:t>
            </a:r>
            <a:r>
              <a:rPr lang="pt-BR" sz="600" dirty="0"/>
              <a:t> Portal Gov.br, Brasília, 2025. Disponível em: </a:t>
            </a:r>
            <a:r>
              <a:rPr lang="pt-BR" sz="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</a:t>
            </a:r>
            <a:r>
              <a:rPr lang="pt-BR" sz="6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saude</a:t>
            </a:r>
            <a:r>
              <a:rPr lang="pt-BR" sz="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pt-br</a:t>
            </a:r>
            <a:r>
              <a:rPr lang="pt-BR" sz="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composicao</a:t>
            </a:r>
            <a:r>
              <a:rPr lang="pt-BR" sz="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svsa</a:t>
            </a:r>
            <a:r>
              <a:rPr lang="pt-BR" sz="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pni</a:t>
            </a:r>
            <a:r>
              <a:rPr lang="pt-BR" sz="600" dirty="0"/>
              <a:t>. Acesso em: </a:t>
            </a:r>
            <a:r>
              <a:rPr lang="pt-BR" sz="600" b="1" dirty="0"/>
              <a:t>21 dez. 2025</a:t>
            </a:r>
            <a:r>
              <a:rPr lang="pt-BR" sz="600" b="1" dirty="0">
                <a:solidFill>
                  <a:srgbClr val="0000CA"/>
                </a:solidFill>
              </a:rPr>
              <a:t>. 5. </a:t>
            </a:r>
            <a:r>
              <a:rPr lang="pt-BR" sz="600" dirty="0"/>
              <a:t>IBGE. Unidades político-administrativas. Atlas Escolar – Federação e Território. Disponível em: &lt;https://atlasescolar.ibge.gov.br/brasil/3025-federacao-e-territorio/3036-unidades-politico-administrativas.html&gt;. Acesso em: 4 fev. 2026.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2E37541-1D60-9ADF-0436-10F9FC1179C2}"/>
              </a:ext>
            </a:extLst>
          </p:cNvPr>
          <p:cNvSpPr txBox="1"/>
          <p:nvPr/>
        </p:nvSpPr>
        <p:spPr>
          <a:xfrm>
            <a:off x="6374686" y="262307"/>
            <a:ext cx="4268930" cy="1226828"/>
          </a:xfrm>
          <a:prstGeom prst="rect">
            <a:avLst/>
          </a:prstGeom>
          <a:noFill/>
        </p:spPr>
        <p:txBody>
          <a:bodyPr wrap="none" lIns="36000" tIns="36000" rIns="36000" bIns="3600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10000"/>
            </a:pPr>
            <a:r>
              <a:rPr lang="pt-BR" sz="2000" b="1" dirty="0">
                <a:solidFill>
                  <a:schemeClr val="bg1"/>
                </a:solidFill>
                <a:latin typeface="Pfizer Diatype Light" panose="020B0604020202020204" charset="0"/>
              </a:rPr>
              <a:t>Dados demográficos¹</a:t>
            </a:r>
            <a:r>
              <a:rPr lang="pt-BR" sz="2000" b="1" baseline="30000" dirty="0">
                <a:solidFill>
                  <a:schemeClr val="bg1"/>
                </a:solidFill>
                <a:latin typeface="Pfizer Diatype Light" panose="020B0604020202020204" charset="0"/>
              </a:rPr>
              <a:t>,5</a:t>
            </a:r>
          </a:p>
          <a:p>
            <a:pPr algn="l">
              <a:buClr>
                <a:schemeClr val="tx2"/>
              </a:buClr>
              <a:buSzPct val="110000"/>
            </a:pPr>
            <a:r>
              <a:rPr lang="pt-BR" sz="2000" dirty="0">
                <a:solidFill>
                  <a:schemeClr val="bg1"/>
                </a:solidFill>
                <a:latin typeface="Pfizer Diatype Light" panose="020B0604020202020204" charset="0"/>
              </a:rPr>
              <a:t>26 UF e DF</a:t>
            </a:r>
            <a:r>
              <a:rPr lang="pt-BR" sz="2000" baseline="30000" dirty="0">
                <a:solidFill>
                  <a:schemeClr val="bg1"/>
                </a:solidFill>
                <a:latin typeface="Pfizer Diatype Light" panose="020B0604020202020204" charset="0"/>
              </a:rPr>
              <a:t>5</a:t>
            </a:r>
          </a:p>
          <a:p>
            <a:pPr>
              <a:buClr>
                <a:schemeClr val="tx2"/>
              </a:buClr>
              <a:buSzPct val="110000"/>
            </a:pPr>
            <a:r>
              <a:rPr lang="pt-BR" sz="2000" dirty="0">
                <a:solidFill>
                  <a:schemeClr val="bg1"/>
                </a:solidFill>
                <a:latin typeface="Pfizer Diatype Light" panose="020B0604020202020204" charset="0"/>
              </a:rPr>
              <a:t>5.570 municípios</a:t>
            </a:r>
            <a:r>
              <a:rPr lang="pt-BR" sz="2000" baseline="30000" dirty="0">
                <a:solidFill>
                  <a:schemeClr val="bg1"/>
                </a:solidFill>
                <a:latin typeface="Pfizer Diatype Light" panose="020B0604020202020204" charset="0"/>
              </a:rPr>
              <a:t>1</a:t>
            </a:r>
          </a:p>
          <a:p>
            <a:pPr>
              <a:buClr>
                <a:schemeClr val="tx2"/>
              </a:buClr>
              <a:buSzPct val="110000"/>
            </a:pPr>
            <a:r>
              <a:rPr lang="pt-BR" altLang="pt-BR" sz="2000" dirty="0">
                <a:solidFill>
                  <a:schemeClr val="bg1"/>
                </a:solidFill>
                <a:latin typeface="Pfizer Diatype Light" panose="020B0604020202020204" charset="0"/>
              </a:rPr>
              <a:t>203.080.756 pessoas (Censo, 2022)</a:t>
            </a:r>
            <a:r>
              <a:rPr lang="pt-BR" altLang="pt-BR" sz="2000" baseline="30000" dirty="0">
                <a:solidFill>
                  <a:schemeClr val="bg1"/>
                </a:solidFill>
                <a:latin typeface="Pfizer Diatype Light" panose="020B0604020202020204" charset="0"/>
              </a:rPr>
              <a:t>1 </a:t>
            </a:r>
          </a:p>
          <a:p>
            <a:pPr>
              <a:buClr>
                <a:schemeClr val="tx2"/>
              </a:buClr>
              <a:buSzPct val="110000"/>
            </a:pPr>
            <a:endParaRPr lang="pt-BR" sz="2000" dirty="0">
              <a:solidFill>
                <a:schemeClr val="bg1"/>
              </a:solidFill>
              <a:latin typeface="Pfizer Diatype Light" panose="020B060402020202020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</a:pPr>
            <a:endParaRPr lang="pt-BR" sz="2000" dirty="0">
              <a:solidFill>
                <a:schemeClr val="bg1"/>
              </a:solidFill>
              <a:latin typeface="Pfizer Diatype Light" panose="020B060402020202020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</a:pPr>
            <a:endParaRPr lang="pt-BR" sz="2000" dirty="0">
              <a:solidFill>
                <a:schemeClr val="bg1"/>
              </a:solidFill>
              <a:latin typeface="Pfizer Diatype Light" panose="020B060402020202020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</a:pPr>
            <a:endParaRPr lang="pt-BR" sz="2000" dirty="0">
              <a:solidFill>
                <a:schemeClr val="bg1"/>
              </a:solidFill>
              <a:latin typeface="Pfizer Diatype Light" panose="020B0604020202020204" charset="0"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</a:pPr>
            <a:endParaRPr lang="pt-BR" sz="2000" dirty="0">
              <a:solidFill>
                <a:schemeClr val="bg1"/>
              </a:solidFill>
              <a:latin typeface="Pfizer Diatype Light" panose="020B0604020202020204" charset="0"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</a:pPr>
            <a:endParaRPr lang="pt-BR" sz="2000" dirty="0">
              <a:solidFill>
                <a:schemeClr val="bg1"/>
              </a:solidFill>
              <a:latin typeface="Pfizer Diatype Light" panose="020B0604020202020204" charset="0"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</a:pPr>
            <a:endParaRPr lang="pt-BR" sz="2000" dirty="0">
              <a:solidFill>
                <a:schemeClr val="bg1"/>
              </a:solidFill>
              <a:latin typeface="Pfizer Diatype Light" panose="020B060402020202020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07EED51-7111-BB59-9B62-A794553248EB}"/>
              </a:ext>
            </a:extLst>
          </p:cNvPr>
          <p:cNvSpPr txBox="1"/>
          <p:nvPr/>
        </p:nvSpPr>
        <p:spPr>
          <a:xfrm>
            <a:off x="6160640" y="2936729"/>
            <a:ext cx="518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Pfizer Diatype Light" panose="020B0604020202020204" charset="0"/>
              </a:rPr>
              <a:t>38 mil  salas de vacinas e </a:t>
            </a:r>
            <a:r>
              <a:rPr lang="pt-BR" altLang="pt-BR" sz="2000" b="1" dirty="0">
                <a:solidFill>
                  <a:schemeClr val="bg1"/>
                </a:solidFill>
                <a:latin typeface="Pfizer Diatype Light" panose="020B0604020202020204" charset="0"/>
              </a:rPr>
              <a:t>53 CRIE</a:t>
            </a:r>
            <a:r>
              <a:rPr lang="pt-BR" altLang="pt-BR" sz="2000" b="1" baseline="30000" dirty="0">
                <a:solidFill>
                  <a:schemeClr val="bg1"/>
                </a:solidFill>
                <a:latin typeface="Pfizer Diatype Light" panose="020B0604020202020204" charset="0"/>
              </a:rPr>
              <a:t>2,3</a:t>
            </a:r>
            <a:r>
              <a:rPr lang="pt-BR" altLang="pt-BR" sz="2000" b="1" dirty="0">
                <a:solidFill>
                  <a:schemeClr val="bg1"/>
                </a:solidFill>
                <a:latin typeface="Pfizer Diatype Light" panose="020B0604020202020204" charset="0"/>
              </a:rPr>
              <a:t>  -</a:t>
            </a:r>
          </a:p>
          <a:p>
            <a:pPr marL="342900" marR="0" lvl="0" indent="-3429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lang="pt-BR" sz="2000" b="1" dirty="0">
              <a:solidFill>
                <a:schemeClr val="bg1"/>
              </a:solidFill>
              <a:latin typeface="Pfizer Diatype Light" panose="020B0604020202020204" charset="0"/>
            </a:endParaRPr>
          </a:p>
          <a:p>
            <a:pPr marL="342900" marR="0" lvl="0" indent="-3429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pt-BR" sz="2000" b="1" dirty="0">
                <a:solidFill>
                  <a:schemeClr val="bg1"/>
                </a:solidFill>
                <a:latin typeface="Pfizer Diatype Light" panose="020B0604020202020204" charset="0"/>
              </a:rPr>
              <a:t>Oferta de 47 imunobiológicos: </a:t>
            </a:r>
            <a:r>
              <a:rPr lang="pt-BR" sz="2000" dirty="0">
                <a:solidFill>
                  <a:schemeClr val="bg1"/>
                </a:solidFill>
                <a:latin typeface="Pfizer Diatype Light" panose="020B0604020202020204" charset="0"/>
              </a:rPr>
              <a:t>30 vacinas, 13 soros e 4 imunoglobulinas.</a:t>
            </a:r>
            <a:r>
              <a:rPr lang="pt-BR" sz="2000" baseline="30000" dirty="0">
                <a:solidFill>
                  <a:schemeClr val="bg1"/>
                </a:solidFill>
                <a:latin typeface="Pfizer Diatype Light" panose="020B0604020202020204" charset="0"/>
              </a:rPr>
              <a:t>4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35CB7F3-1279-13E0-9638-A24542429D9B}"/>
              </a:ext>
            </a:extLst>
          </p:cNvPr>
          <p:cNvSpPr txBox="1"/>
          <p:nvPr/>
        </p:nvSpPr>
        <p:spPr>
          <a:xfrm>
            <a:off x="6160640" y="4429617"/>
            <a:ext cx="5181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000" b="0" i="0" dirty="0">
                <a:solidFill>
                  <a:schemeClr val="bg1"/>
                </a:solidFill>
                <a:effectLst/>
                <a:latin typeface="Pfizer Diatype Light" panose="020B0604020202020204" charset="0"/>
              </a:rPr>
              <a:t> Os calendários de vacinação do Programa Nacional de Imunizações (PNI) abrangem todas as fases da vida, incluindo crianças, adolescentes, adultos, idosos, gestantes e povos indígenas.</a:t>
            </a:r>
            <a:r>
              <a:rPr lang="pt-BR" sz="2000" baseline="30000" dirty="0">
                <a:solidFill>
                  <a:schemeClr val="bg1"/>
                </a:solidFill>
                <a:latin typeface="Pfizer Diatype Light" panose="020B0604020202020204" charset="0"/>
              </a:rPr>
              <a:t>4</a:t>
            </a:r>
            <a:r>
              <a:rPr lang="pt-BR" sz="2000" b="0" i="0" dirty="0">
                <a:solidFill>
                  <a:schemeClr val="bg1"/>
                </a:solidFill>
                <a:effectLst/>
                <a:latin typeface="Pfizer Diatype Light" panose="020B0604020202020204" charset="0"/>
              </a:rPr>
              <a:t>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9819332-2AD8-3D68-0062-BF90D0516321}"/>
              </a:ext>
            </a:extLst>
          </p:cNvPr>
          <p:cNvSpPr txBox="1"/>
          <p:nvPr/>
        </p:nvSpPr>
        <p:spPr>
          <a:xfrm>
            <a:off x="6291269" y="2378082"/>
            <a:ext cx="2806965" cy="389198"/>
          </a:xfrm>
          <a:prstGeom prst="rect">
            <a:avLst/>
          </a:prstGeom>
          <a:noFill/>
        </p:spPr>
        <p:txBody>
          <a:bodyPr wrap="none" lIns="36000" tIns="36000" rIns="36000" bIns="3600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10000"/>
            </a:pPr>
            <a:r>
              <a:rPr lang="pt-BR" sz="2000" b="1" dirty="0">
                <a:solidFill>
                  <a:schemeClr val="bg1"/>
                </a:solidFill>
                <a:latin typeface="Pfizer Diatype Light" panose="020B0604020202020204" charset="0"/>
              </a:rPr>
              <a:t>O PNI hoje:</a:t>
            </a:r>
            <a:endParaRPr lang="pt-BR" sz="2000" dirty="0">
              <a:solidFill>
                <a:schemeClr val="bg1"/>
              </a:solidFill>
              <a:latin typeface="Pfizer Diatype Light" panose="020B060402020202020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A8F6262-8915-D4EC-940C-B5C9C260FE6E}"/>
              </a:ext>
            </a:extLst>
          </p:cNvPr>
          <p:cNvSpPr txBox="1"/>
          <p:nvPr/>
        </p:nvSpPr>
        <p:spPr>
          <a:xfrm>
            <a:off x="6224649" y="6087911"/>
            <a:ext cx="418253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" b="1" dirty="0">
                <a:solidFill>
                  <a:schemeClr val="bg1"/>
                </a:solidFill>
                <a:latin typeface="Pfizer Diatype" panose="020B0604020202020204" charset="0"/>
              </a:rPr>
              <a:t>PNI: </a:t>
            </a:r>
            <a:r>
              <a:rPr lang="pt-BR" sz="700" dirty="0">
                <a:solidFill>
                  <a:schemeClr val="bg1"/>
                </a:solidFill>
                <a:latin typeface="Pfizer Diatype" panose="020B0604020202020204" charset="0"/>
              </a:rPr>
              <a:t>Programa Nacional de Imunizações; </a:t>
            </a:r>
            <a:r>
              <a:rPr lang="pt-BR" sz="700" b="1" dirty="0">
                <a:solidFill>
                  <a:schemeClr val="bg1"/>
                </a:solidFill>
                <a:latin typeface="Pfizer Diatype" panose="020B0604020202020204" charset="0"/>
              </a:rPr>
              <a:t>CRIE: </a:t>
            </a:r>
            <a:r>
              <a:rPr lang="pt-BR" sz="700" dirty="0">
                <a:solidFill>
                  <a:schemeClr val="bg1"/>
                </a:solidFill>
                <a:latin typeface="Pfizer Diatype" panose="020B0604020202020204" charset="0"/>
              </a:rPr>
              <a:t>Centro de Referência para Imunobiológicos Especiais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C15041E-653C-EA7F-8DF1-F5CD4828E508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rgbClr val="0000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2286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7A3A279-5642-A61C-C4B4-3C904CA2B76F}"/>
              </a:ext>
            </a:extLst>
          </p:cNvPr>
          <p:cNvSpPr/>
          <p:nvPr/>
        </p:nvSpPr>
        <p:spPr>
          <a:xfrm>
            <a:off x="9350303" y="6486546"/>
            <a:ext cx="1923083" cy="25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3E12579-3AF7-DC2D-4B4B-89F8E3EAC9AD}"/>
              </a:ext>
            </a:extLst>
          </p:cNvPr>
          <p:cNvSpPr txBox="1"/>
          <p:nvPr/>
        </p:nvSpPr>
        <p:spPr>
          <a:xfrm>
            <a:off x="1520481" y="6360167"/>
            <a:ext cx="975290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600" b="1" dirty="0">
                <a:solidFill>
                  <a:srgbClr val="0000CA"/>
                </a:solidFill>
              </a:rPr>
              <a:t>1. </a:t>
            </a:r>
            <a:r>
              <a:rPr lang="pt-BR" sz="600" dirty="0"/>
              <a:t>BRASIL. Ministério da Saúde</a:t>
            </a:r>
            <a:r>
              <a:rPr lang="pt-BR" sz="600" b="1" dirty="0"/>
              <a:t>.</a:t>
            </a:r>
            <a:r>
              <a:rPr lang="pt-BR" sz="600" dirty="0"/>
              <a:t> </a:t>
            </a:r>
            <a:r>
              <a:rPr lang="pt-BR" sz="600" b="1" dirty="0"/>
              <a:t>Instrução Normativa que instrui o Calendário Nacional de Vacinação 2025</a:t>
            </a:r>
            <a:r>
              <a:rPr lang="pt-BR" sz="600" i="1" dirty="0"/>
              <a:t>.</a:t>
            </a:r>
            <a:r>
              <a:rPr lang="pt-BR" sz="600" dirty="0"/>
              <a:t> Brasília: Ministério da Saúde, Secretaria de Vigilância em Saúde e Ambiente, Departamento do Programa Nacional de Imunizações (DPNI), 2025. Disponível em: </a:t>
            </a:r>
            <a:r>
              <a:rPr lang="pt-BR" sz="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</a:t>
            </a:r>
            <a:r>
              <a:rPr lang="pt-BR" sz="6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saude</a:t>
            </a:r>
            <a:r>
              <a:rPr lang="pt-BR" sz="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pt-br</a:t>
            </a:r>
            <a:r>
              <a:rPr lang="pt-BR" sz="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vacinacao</a:t>
            </a:r>
            <a:r>
              <a:rPr lang="pt-BR" sz="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6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publicacoes</a:t>
            </a:r>
            <a:r>
              <a:rPr lang="pt-BR" sz="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/instrucao-normativa-que-instrui-o-calendario-nacional-de-vacinacao-2025.pdf</a:t>
            </a:r>
            <a:r>
              <a:rPr lang="pt-BR" sz="600" dirty="0"/>
              <a:t>. Acesso em: 21 dez. 2025 </a:t>
            </a:r>
            <a:r>
              <a:rPr lang="pt-BR" sz="600" b="1" dirty="0">
                <a:solidFill>
                  <a:srgbClr val="0000CA"/>
                </a:solidFill>
              </a:rPr>
              <a:t>2. </a:t>
            </a:r>
            <a:r>
              <a:rPr lang="pt-BR" sz="600" dirty="0"/>
              <a:t>BRASIL. Ministério da Saúde. Novas tecnologias adotadas pelo SUS aumentam em 12 vezes proteção de bebês contra vírus respiratório. Brasília, 12 fev. 2025. Disponível em: &lt;https://www.gov.br/</a:t>
            </a:r>
            <a:r>
              <a:rPr lang="pt-BR" sz="600" dirty="0" err="1"/>
              <a:t>saude</a:t>
            </a:r>
            <a:r>
              <a:rPr lang="pt-BR" sz="600" dirty="0"/>
              <a:t>/</a:t>
            </a:r>
            <a:r>
              <a:rPr lang="pt-BR" sz="600" dirty="0" err="1"/>
              <a:t>pt-br</a:t>
            </a:r>
            <a:r>
              <a:rPr lang="pt-BR" sz="600" dirty="0"/>
              <a:t>/assuntos/noticias/2025/fevereiro/novas-tecnologias-adotadas-pelo-sus-aumentam-em-12-vezes-protecao-de-bebes-contra-virus-respiratorio&gt;. Acesso em: 4 fev. 2026. </a:t>
            </a:r>
            <a:r>
              <a:rPr lang="pt-BR" sz="600" b="1" dirty="0">
                <a:solidFill>
                  <a:srgbClr val="0000CA"/>
                </a:solidFill>
              </a:rPr>
              <a:t>3. </a:t>
            </a:r>
            <a:r>
              <a:rPr lang="pt-BR" sz="600" dirty="0"/>
              <a:t>BRASIL. Ministério da Saúde. Calendário de Vacinação. Disponível em: https://www.gov.br/</a:t>
            </a:r>
            <a:r>
              <a:rPr lang="pt-BR" sz="600" dirty="0" err="1"/>
              <a:t>saude</a:t>
            </a:r>
            <a:r>
              <a:rPr lang="pt-BR" sz="600" dirty="0"/>
              <a:t>/</a:t>
            </a:r>
            <a:r>
              <a:rPr lang="pt-BR" sz="600" dirty="0" err="1"/>
              <a:t>pt-br</a:t>
            </a:r>
            <a:r>
              <a:rPr lang="pt-BR" sz="600" dirty="0"/>
              <a:t>/</a:t>
            </a:r>
            <a:r>
              <a:rPr lang="pt-BR" sz="600" dirty="0" err="1"/>
              <a:t>vacinacao</a:t>
            </a:r>
            <a:r>
              <a:rPr lang="pt-BR" sz="600" dirty="0"/>
              <a:t>/</a:t>
            </a:r>
            <a:r>
              <a:rPr lang="pt-BR" sz="600" dirty="0" err="1"/>
              <a:t>calendario</a:t>
            </a:r>
            <a:r>
              <a:rPr lang="pt-BR" sz="600" dirty="0"/>
              <a:t>. Acesso em: 5 fev. 2026.</a:t>
            </a: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CB7F2815-F9FB-FF43-55F6-89D5C315B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39012A-6F33-204B-8224-A57BEFB0AAD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1346B8-FB95-8625-2583-A69E859631FC}"/>
              </a:ext>
            </a:extLst>
          </p:cNvPr>
          <p:cNvSpPr txBox="1"/>
          <p:nvPr/>
        </p:nvSpPr>
        <p:spPr>
          <a:xfrm>
            <a:off x="0" y="4503735"/>
            <a:ext cx="528054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8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pt-BR" sz="800" b="1" dirty="0">
                <a:latin typeface="Calibri" panose="020F0502020204030204" pitchFamily="34" charset="0"/>
                <a:cs typeface="Calibri" panose="020F0502020204030204" pitchFamily="34" charset="0"/>
              </a:rPr>
              <a:t>Conforme histórico anterior</a:t>
            </a:r>
          </a:p>
          <a:p>
            <a:pPr algn="just"/>
            <a:r>
              <a:rPr lang="pt-BR" sz="800" b="1" dirty="0">
                <a:latin typeface="Calibri" panose="020F0502020204030204" pitchFamily="34" charset="0"/>
                <a:cs typeface="Calibri" panose="020F0502020204030204" pitchFamily="34" charset="0"/>
              </a:rPr>
              <a:t>** somente indígena, sem histórico vacinal com </a:t>
            </a:r>
            <a:r>
              <a:rPr lang="pt-BR" sz="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pneumo</a:t>
            </a:r>
            <a:r>
              <a:rPr lang="pt-BR" sz="800" b="1" dirty="0">
                <a:latin typeface="Calibri" panose="020F0502020204030204" pitchFamily="34" charset="0"/>
                <a:cs typeface="Calibri" panose="020F0502020204030204" pitchFamily="34" charset="0"/>
              </a:rPr>
              <a:t> conjugada</a:t>
            </a:r>
          </a:p>
          <a:p>
            <a:pPr algn="just"/>
            <a:r>
              <a:rPr lang="pt-BR" sz="800" b="1" dirty="0">
                <a:latin typeface="Calibri" panose="020F0502020204030204" pitchFamily="34" charset="0"/>
                <a:cs typeface="Calibri" panose="020F0502020204030204" pitchFamily="34" charset="0"/>
              </a:rPr>
              <a:t>*** indígena e trabalhador de saúde, sem histórico vacinal e sem histórico da doença</a:t>
            </a:r>
          </a:p>
          <a:p>
            <a:pPr algn="just"/>
            <a:r>
              <a:rPr lang="pt-BR" sz="800" b="1" dirty="0">
                <a:latin typeface="Calibri" panose="020F0502020204030204" pitchFamily="34" charset="0"/>
                <a:cs typeface="Calibri" panose="020F0502020204030204" pitchFamily="34" charset="0"/>
              </a:rPr>
              <a:t>**** idosos não vacinados, institucionalizados ou acamados, e indígenas sem histórico vacinal com pneumo conjugada</a:t>
            </a:r>
          </a:p>
          <a:p>
            <a:pPr algn="just"/>
            <a:r>
              <a:rPr lang="pt-BR" sz="800" b="1" dirty="0">
                <a:latin typeface="Calibri" panose="020F0502020204030204" pitchFamily="34" charset="0"/>
                <a:cs typeface="Calibri" panose="020F0502020204030204" pitchFamily="34" charset="0"/>
              </a:rPr>
              <a:t>*****</a:t>
            </a:r>
            <a:r>
              <a:rPr lang="pt-BR" sz="800" b="1" dirty="0">
                <a:latin typeface="Calibri"/>
              </a:rPr>
              <a:t> sem histórico vacinal anterior, para aqueles que residem e/ou que irão se deslocar para área com transmissão ativa da doença, com pelo menos 10 dias de antecedência, mediante avaliação de saúde</a:t>
            </a:r>
            <a:endParaRPr lang="pt-BR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292FA3A1-3F07-E6F4-BE88-56B535E99EF6}"/>
              </a:ext>
            </a:extLst>
          </p:cNvPr>
          <p:cNvGrpSpPr/>
          <p:nvPr/>
        </p:nvGrpSpPr>
        <p:grpSpPr>
          <a:xfrm>
            <a:off x="4600501" y="3108885"/>
            <a:ext cx="3785656" cy="1301837"/>
            <a:chOff x="7042964" y="737865"/>
            <a:chExt cx="3607304" cy="1013276"/>
          </a:xfrm>
        </p:grpSpPr>
        <p:sp>
          <p:nvSpPr>
            <p:cNvPr id="6" name="Retângulo 15">
              <a:extLst>
                <a:ext uri="{FF2B5EF4-FFF2-40B4-BE49-F238E27FC236}">
                  <a16:creationId xmlns:a16="http://schemas.microsoft.com/office/drawing/2014/main" id="{1CDAF5D7-8DD4-8782-355B-086E208FFC65}"/>
                </a:ext>
              </a:extLst>
            </p:cNvPr>
            <p:cNvSpPr/>
            <p:nvPr/>
          </p:nvSpPr>
          <p:spPr>
            <a:xfrm>
              <a:off x="7458135" y="737865"/>
              <a:ext cx="3192133" cy="238537"/>
            </a:xfrm>
            <a:prstGeom prst="roundRect">
              <a:avLst/>
            </a:prstGeom>
            <a:solidFill>
              <a:schemeClr val="accent1"/>
            </a:solidFill>
            <a:ln w="6345" cap="flat">
              <a:solidFill>
                <a:srgbClr val="0000CA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lvl="0" algn="ctr"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1" i="0" u="none" strike="noStrike" kern="0" cap="none" spc="0" baseline="0" dirty="0">
                  <a:solidFill>
                    <a:schemeClr val="bg1"/>
                  </a:solidFill>
                  <a:uFillTx/>
                  <a:latin typeface="Calibri"/>
                </a:rPr>
                <a:t>GESTANTE (DA CONCEPÇÃO AO NASCIMENTO)*</a:t>
              </a:r>
              <a:r>
                <a:rPr lang="pt-BR" sz="1200" b="1" baseline="30000" dirty="0">
                  <a:solidFill>
                    <a:schemeClr val="bg1"/>
                  </a:solidFill>
                  <a:latin typeface="Calibri"/>
                </a:rPr>
                <a:t> 3</a:t>
              </a:r>
              <a:endParaRPr lang="pt-BR" sz="1200" b="1" i="0" u="none" strike="noStrike" kern="0" cap="none" spc="0" baseline="0" dirty="0">
                <a:solidFill>
                  <a:schemeClr val="bg1"/>
                </a:solidFill>
                <a:uFillTx/>
                <a:latin typeface="Calibri"/>
              </a:endParaRPr>
            </a:p>
          </p:txBody>
        </p:sp>
        <p:sp>
          <p:nvSpPr>
            <p:cNvPr id="7" name="CaixaDeTexto 26">
              <a:extLst>
                <a:ext uri="{FF2B5EF4-FFF2-40B4-BE49-F238E27FC236}">
                  <a16:creationId xmlns:a16="http://schemas.microsoft.com/office/drawing/2014/main" id="{4280B88D-B1C8-F47E-669A-152EA053F797}"/>
                </a:ext>
              </a:extLst>
            </p:cNvPr>
            <p:cNvSpPr txBox="1"/>
            <p:nvPr/>
          </p:nvSpPr>
          <p:spPr>
            <a:xfrm>
              <a:off x="7560769" y="1036052"/>
              <a:ext cx="3009177" cy="715089"/>
            </a:xfrm>
            <a:prstGeom prst="roundRect">
              <a:avLst/>
            </a:prstGeom>
            <a:noFill/>
            <a:ln w="19050" cap="flat">
              <a:solidFill>
                <a:srgbClr val="0000CA"/>
              </a:solidFill>
              <a:prstDash val="solid"/>
              <a:miter/>
            </a:ln>
          </p:spPr>
          <p:txBody>
            <a:bodyPr vert="horz" wrap="square" lIns="91440" tIns="45720" rIns="91440" bIns="45720" numCol="2" anchor="t" anchorCtr="0" compatLnSpc="1">
              <a:spAutoFit/>
            </a:bodyPr>
            <a:lstStyle/>
            <a:p>
              <a:pPr marL="171450" marR="0" lvl="0" indent="-17145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Hepatite B</a:t>
              </a:r>
            </a:p>
            <a:p>
              <a:pPr marL="171450" marR="0" lvl="0" indent="-17145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dTpa</a:t>
              </a:r>
            </a:p>
            <a:p>
              <a:pPr marL="171450" marR="0" lvl="0" indent="-17145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dT</a:t>
              </a:r>
            </a:p>
            <a:p>
              <a:pPr marL="171450" marR="0" lvl="0" indent="-17145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Influenza</a:t>
              </a:r>
            </a:p>
            <a:p>
              <a:pPr marL="171450" marR="0" lvl="0" indent="-17145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Covid-19</a:t>
              </a:r>
            </a:p>
            <a:p>
              <a:pPr marL="171450" marR="0" lvl="0" indent="-17145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kern="0" dirty="0">
                  <a:solidFill>
                    <a:srgbClr val="000000"/>
                  </a:solidFill>
                  <a:latin typeface="Calibri"/>
                </a:rPr>
                <a:t>VSR</a:t>
              </a:r>
              <a:endParaRPr lang="pt-BR" sz="12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0A0F0531-1950-868E-DAF1-56F88E60E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42964" y="1012544"/>
              <a:ext cx="517805" cy="680373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75BFA41-29DB-4A6C-4FC5-D48EDA2B74A6}"/>
              </a:ext>
            </a:extLst>
          </p:cNvPr>
          <p:cNvGrpSpPr/>
          <p:nvPr/>
        </p:nvGrpSpPr>
        <p:grpSpPr>
          <a:xfrm>
            <a:off x="152651" y="743865"/>
            <a:ext cx="4255577" cy="2920891"/>
            <a:chOff x="279421" y="2609185"/>
            <a:chExt cx="3868629" cy="2977877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07014C4F-85AC-BB3C-A30D-7F78D8B46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9421" y="3717073"/>
              <a:ext cx="494647" cy="797523"/>
            </a:xfrm>
            <a:prstGeom prst="rect">
              <a:avLst/>
            </a:prstGeom>
          </p:spPr>
        </p:pic>
        <p:sp>
          <p:nvSpPr>
            <p:cNvPr id="11" name="Retângulo Arredondado 13">
              <a:extLst>
                <a:ext uri="{FF2B5EF4-FFF2-40B4-BE49-F238E27FC236}">
                  <a16:creationId xmlns:a16="http://schemas.microsoft.com/office/drawing/2014/main" id="{C5AC0F3B-58C5-A9C5-D728-A28365EC8C02}"/>
                </a:ext>
              </a:extLst>
            </p:cNvPr>
            <p:cNvSpPr/>
            <p:nvPr/>
          </p:nvSpPr>
          <p:spPr>
            <a:xfrm>
              <a:off x="861223" y="3172691"/>
              <a:ext cx="3286827" cy="241437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CA"/>
              </a:solidFill>
              <a:prstDash val="solid"/>
              <a:miter/>
            </a:ln>
          </p:spPr>
          <p:txBody>
            <a:bodyPr vert="horz" wrap="square" lIns="91440" tIns="45720" rIns="91440" bIns="45720" numCol="2" anchor="ctr" anchorCtr="1" compatLnSpc="1">
              <a:noAutofit/>
            </a:bodyPr>
            <a:lstStyle/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BCG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Hepatite B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Penta (</a:t>
              </a:r>
              <a:r>
                <a:rPr lang="pt-BR" sz="12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DTP+Hib+HB</a:t>
              </a: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)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Poliomielite inativada VIP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Rotavírus humano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Pneumocócica 10 valente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Meningocócica C e ACWY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1" i="0" u="sng" strike="noStrike" kern="0" cap="none" spc="0" baseline="0" dirty="0">
                  <a:solidFill>
                    <a:srgbClr val="0000CA"/>
                  </a:solidFill>
                  <a:uFillTx/>
                  <a:latin typeface="Calibri"/>
                </a:rPr>
                <a:t>Influenza trivalente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1" i="0" u="sng" strike="noStrike" kern="0" cap="none" spc="0" baseline="0" dirty="0">
                  <a:solidFill>
                    <a:srgbClr val="0000CA"/>
                  </a:solidFill>
                  <a:uFillTx/>
                  <a:latin typeface="Calibri"/>
                </a:rPr>
                <a:t>Covid-19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Febre amarela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SCR (tríplice viral)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SCRV (tetraviral)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Hepatite A 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DTP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dT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Varicela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1" i="0" u="sng" strike="noStrike" kern="0" cap="none" spc="0" baseline="0" dirty="0">
                  <a:solidFill>
                    <a:srgbClr val="0000CA"/>
                  </a:solidFill>
                  <a:uFillTx/>
                  <a:latin typeface="Calibri"/>
                </a:rPr>
                <a:t>Pneumocócica 23**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HPV4</a:t>
              </a:r>
              <a:endParaRPr lang="pt-BR" sz="1200" b="0" i="0" u="none" strike="noStrike" kern="0" cap="none" spc="0" baseline="0" dirty="0">
                <a:solidFill>
                  <a:srgbClr val="5B9BD5"/>
                </a:solidFill>
                <a:uFillTx/>
                <a:latin typeface="Calibri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2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2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Retângulo 15">
              <a:extLst>
                <a:ext uri="{FF2B5EF4-FFF2-40B4-BE49-F238E27FC236}">
                  <a16:creationId xmlns:a16="http://schemas.microsoft.com/office/drawing/2014/main" id="{B40973AC-2B9D-AA8C-2444-0703ECF53BB1}"/>
                </a:ext>
              </a:extLst>
            </p:cNvPr>
            <p:cNvSpPr/>
            <p:nvPr/>
          </p:nvSpPr>
          <p:spPr>
            <a:xfrm>
              <a:off x="885940" y="2609185"/>
              <a:ext cx="3194420" cy="520743"/>
            </a:xfrm>
            <a:prstGeom prst="roundRect">
              <a:avLst/>
            </a:prstGeom>
            <a:solidFill>
              <a:schemeClr val="accent1"/>
            </a:solidFill>
            <a:ln w="6345" cap="flat">
              <a:solidFill>
                <a:srgbClr val="0000CA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1" i="0" u="none" strike="noStrike" kern="1200" cap="none" spc="0" baseline="0" dirty="0">
                  <a:solidFill>
                    <a:schemeClr val="bg1"/>
                  </a:solidFill>
                  <a:uFillTx/>
                  <a:latin typeface="Calibri"/>
                </a:rPr>
                <a:t>CRIANÇA (0 A 9 ANOS, 11 MESES E 29 DIAS DE IDADE)</a:t>
              </a:r>
              <a:r>
                <a:rPr lang="pt-BR" sz="1200" b="1" i="0" u="none" strike="noStrike" kern="1200" cap="none" spc="0" baseline="30000" dirty="0">
                  <a:solidFill>
                    <a:schemeClr val="bg1"/>
                  </a:solidFill>
                  <a:uFillTx/>
                  <a:latin typeface="Calibri"/>
                </a:rPr>
                <a:t>3</a:t>
              </a:r>
            </a:p>
          </p:txBody>
        </p:sp>
      </p:grpSp>
      <p:pic>
        <p:nvPicPr>
          <p:cNvPr id="13" name="Imagem 12">
            <a:extLst>
              <a:ext uri="{FF2B5EF4-FFF2-40B4-BE49-F238E27FC236}">
                <a16:creationId xmlns:a16="http://schemas.microsoft.com/office/drawing/2014/main" id="{EDF4764B-4CE1-3B99-4504-4B634800A3A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69434" y="1142023"/>
            <a:ext cx="837954" cy="669720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F12C616-7ED5-FA43-F906-7973F2E08ECC}"/>
              </a:ext>
            </a:extLst>
          </p:cNvPr>
          <p:cNvGrpSpPr/>
          <p:nvPr/>
        </p:nvGrpSpPr>
        <p:grpSpPr>
          <a:xfrm>
            <a:off x="5353428" y="587585"/>
            <a:ext cx="6833816" cy="4696052"/>
            <a:chOff x="5501854" y="1459558"/>
            <a:chExt cx="6833816" cy="4696052"/>
          </a:xfrm>
        </p:grpSpPr>
        <p:sp>
          <p:nvSpPr>
            <p:cNvPr id="15" name="Retângulo 15">
              <a:extLst>
                <a:ext uri="{FF2B5EF4-FFF2-40B4-BE49-F238E27FC236}">
                  <a16:creationId xmlns:a16="http://schemas.microsoft.com/office/drawing/2014/main" id="{DF1B7740-E004-7334-0BC6-BA35A72B5EA9}"/>
                </a:ext>
              </a:extLst>
            </p:cNvPr>
            <p:cNvSpPr/>
            <p:nvPr/>
          </p:nvSpPr>
          <p:spPr>
            <a:xfrm>
              <a:off x="5501855" y="1459558"/>
              <a:ext cx="3615581" cy="510778"/>
            </a:xfrm>
            <a:prstGeom prst="roundRect">
              <a:avLst/>
            </a:prstGeom>
            <a:solidFill>
              <a:schemeClr val="accent1"/>
            </a:solidFill>
            <a:ln w="6345" cap="flat">
              <a:solidFill>
                <a:srgbClr val="0000CA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lvl="0" algn="ctr"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1" i="0" u="none" strike="noStrike" kern="1200" cap="none" spc="0" baseline="0" dirty="0">
                  <a:solidFill>
                    <a:schemeClr val="bg1"/>
                  </a:solidFill>
                  <a:uFillTx/>
                  <a:latin typeface="Calibri"/>
                </a:rPr>
                <a:t>ADOLESCENTE E JOVEM (10 A 24 ANOS, 11 MESES E 29 DIAS DE IDADE)*</a:t>
              </a:r>
              <a:r>
                <a:rPr lang="pt-BR" sz="1200" b="1" baseline="30000" dirty="0">
                  <a:solidFill>
                    <a:schemeClr val="bg1"/>
                  </a:solidFill>
                  <a:latin typeface="Calibri"/>
                </a:rPr>
                <a:t> 3</a:t>
              </a:r>
              <a:endParaRPr lang="pt-BR" sz="1200" b="1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</a:endParaRPr>
            </a:p>
          </p:txBody>
        </p:sp>
        <p:sp>
          <p:nvSpPr>
            <p:cNvPr id="16" name="Retângulo Arredondado 16">
              <a:extLst>
                <a:ext uri="{FF2B5EF4-FFF2-40B4-BE49-F238E27FC236}">
                  <a16:creationId xmlns:a16="http://schemas.microsoft.com/office/drawing/2014/main" id="{6A1A713A-3A5E-1032-6F9F-416FF912BA58}"/>
                </a:ext>
              </a:extLst>
            </p:cNvPr>
            <p:cNvSpPr/>
            <p:nvPr/>
          </p:nvSpPr>
          <p:spPr>
            <a:xfrm>
              <a:off x="5501854" y="2027847"/>
              <a:ext cx="3615582" cy="85681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CA"/>
              </a:solidFill>
              <a:prstDash val="solid"/>
              <a:miter/>
            </a:ln>
          </p:spPr>
          <p:txBody>
            <a:bodyPr vert="horz" wrap="square" lIns="91440" tIns="45720" rIns="91440" bIns="45720" numCol="2" anchor="ctr" anchorCtr="0" compatLnSpc="1">
              <a:noAutofit/>
            </a:bodyPr>
            <a:lstStyle/>
            <a:p>
              <a:pPr marL="171450" marR="0" lvl="0" indent="-17145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Hepatite B</a:t>
              </a:r>
            </a:p>
            <a:p>
              <a:pPr marL="171450" marR="0" lvl="0" indent="-17145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dT</a:t>
              </a:r>
            </a:p>
            <a:p>
              <a:pPr marL="171450" marR="0" lvl="0" indent="-17145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Febre amarela</a:t>
              </a:r>
            </a:p>
            <a:p>
              <a:pPr marL="171450" marR="0" lvl="0" indent="-17145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SCR (tríplice viral)</a:t>
              </a:r>
            </a:p>
            <a:p>
              <a:pPr marL="171450" marR="0" lvl="0" indent="-17145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HPV4</a:t>
              </a:r>
            </a:p>
            <a:p>
              <a:pPr marL="171450" marR="0" lvl="0" indent="-17145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1" i="0" u="sng" strike="noStrike" kern="1200" cap="none" spc="0" baseline="0" dirty="0">
                  <a:solidFill>
                    <a:srgbClr val="0000CA"/>
                  </a:solidFill>
                  <a:uFillTx/>
                  <a:latin typeface="Calibri"/>
                </a:rPr>
                <a:t>Pneumocócica 23**</a:t>
              </a:r>
            </a:p>
            <a:p>
              <a:pPr marL="171450" marR="0" lvl="0" indent="-17145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MenACWY</a:t>
              </a:r>
            </a:p>
            <a:p>
              <a:pPr marL="171450" marR="0" lvl="0" indent="-17145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200" b="1" i="0" u="sng" strike="noStrike" kern="1200" cap="none" spc="0" baseline="0" dirty="0">
                  <a:solidFill>
                    <a:srgbClr val="0000CA"/>
                  </a:solidFill>
                  <a:uFillTx/>
                  <a:latin typeface="Calibri"/>
                </a:rPr>
                <a:t>Varicela***</a:t>
              </a:r>
            </a:p>
          </p:txBody>
        </p: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6BA550E6-7BCE-E292-5EC2-07059DFA0EB5}"/>
                </a:ext>
              </a:extLst>
            </p:cNvPr>
            <p:cNvGrpSpPr/>
            <p:nvPr/>
          </p:nvGrpSpPr>
          <p:grpSpPr>
            <a:xfrm>
              <a:off x="8168025" y="2922410"/>
              <a:ext cx="4167645" cy="3233200"/>
              <a:chOff x="9421736" y="2488055"/>
              <a:chExt cx="3658326" cy="3716200"/>
            </a:xfrm>
          </p:grpSpPr>
          <p:sp>
            <p:nvSpPr>
              <p:cNvPr id="19" name="Retângulo 19">
                <a:extLst>
                  <a:ext uri="{FF2B5EF4-FFF2-40B4-BE49-F238E27FC236}">
                    <a16:creationId xmlns:a16="http://schemas.microsoft.com/office/drawing/2014/main" id="{F99A00C4-CD4A-075E-B0A3-D022CE1B5BB2}"/>
                  </a:ext>
                </a:extLst>
              </p:cNvPr>
              <p:cNvSpPr/>
              <p:nvPr/>
            </p:nvSpPr>
            <p:spPr>
              <a:xfrm>
                <a:off x="9669508" y="2488055"/>
                <a:ext cx="3055029" cy="352606"/>
              </a:xfrm>
              <a:prstGeom prst="roundRect">
                <a:avLst/>
              </a:prstGeom>
              <a:solidFill>
                <a:schemeClr val="accent1"/>
              </a:solidFill>
              <a:ln w="6345" cap="flat">
                <a:solidFill>
                  <a:srgbClr val="0000CA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lvl="0" algn="ctr" defTabSz="914400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1200" b="1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libri"/>
                  </a:rPr>
                  <a:t>ADULTO </a:t>
                </a:r>
                <a:r>
                  <a:rPr lang="pt-BR" sz="1200" b="1" i="0" u="none" strike="noStrike" kern="0" cap="none" spc="0" baseline="0" dirty="0">
                    <a:solidFill>
                      <a:schemeClr val="bg1"/>
                    </a:solidFill>
                    <a:uFillTx/>
                    <a:latin typeface="Calibri"/>
                  </a:rPr>
                  <a:t>(25 A 59 ANOS DE IDADE)*</a:t>
                </a:r>
                <a:r>
                  <a:rPr lang="pt-BR" sz="1200" b="1" baseline="30000" dirty="0">
                    <a:solidFill>
                      <a:schemeClr val="bg1"/>
                    </a:solidFill>
                    <a:latin typeface="Calibri"/>
                  </a:rPr>
                  <a:t> 3</a:t>
                </a:r>
                <a:endParaRPr lang="pt-BR" sz="1200" b="1" i="0" u="none" strike="noStrike" kern="1200" cap="none" spc="0" baseline="0" dirty="0">
                  <a:solidFill>
                    <a:schemeClr val="bg1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CaixaDeTexto 26">
                <a:extLst>
                  <a:ext uri="{FF2B5EF4-FFF2-40B4-BE49-F238E27FC236}">
                    <a16:creationId xmlns:a16="http://schemas.microsoft.com/office/drawing/2014/main" id="{1249128C-F4F4-FFC8-B5DB-86EE58036F3D}"/>
                  </a:ext>
                </a:extLst>
              </p:cNvPr>
              <p:cNvSpPr txBox="1"/>
              <p:nvPr/>
            </p:nvSpPr>
            <p:spPr>
              <a:xfrm>
                <a:off x="9669508" y="2884052"/>
                <a:ext cx="3055029" cy="821915"/>
              </a:xfrm>
              <a:prstGeom prst="roundRect">
                <a:avLst/>
              </a:prstGeom>
              <a:noFill/>
              <a:ln w="19050" cap="flat">
                <a:solidFill>
                  <a:srgbClr val="0000CA"/>
                </a:solidFill>
                <a:prstDash val="solid"/>
                <a:miter/>
              </a:ln>
            </p:spPr>
            <p:txBody>
              <a:bodyPr vert="horz" wrap="square" lIns="91440" tIns="45720" rIns="91440" bIns="45720" numCol="2" anchor="t" anchorCtr="0" compatLnSpc="1">
                <a:spAutoFit/>
              </a:bodyPr>
              <a:lstStyle/>
              <a:p>
                <a:pPr marL="171450" marR="0" lvl="0" indent="-1714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12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Hepatite B</a:t>
                </a:r>
              </a:p>
              <a:p>
                <a:pPr marL="171450" marR="0" lvl="0" indent="-1714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12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dT</a:t>
                </a:r>
              </a:p>
              <a:p>
                <a:pPr marL="171450" marR="0" lvl="0" indent="-1714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12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Febre amarela</a:t>
                </a:r>
              </a:p>
              <a:p>
                <a:pPr marL="171450" marR="0" lvl="0" indent="-1714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12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SCR (tríplice viral)</a:t>
                </a:r>
              </a:p>
              <a:p>
                <a:pPr marL="171450" marR="0" lvl="0" indent="-1714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1200" b="1" i="0" u="sng" strike="noStrike" kern="0" cap="none" spc="0" baseline="0" dirty="0">
                    <a:solidFill>
                      <a:srgbClr val="0000CA"/>
                    </a:solidFill>
                    <a:uFillTx/>
                    <a:latin typeface="Calibri"/>
                  </a:rPr>
                  <a:t>Pneumocócica 23**</a:t>
                </a:r>
              </a:p>
              <a:p>
                <a:pPr marL="171450" marR="0" lvl="0" indent="-1714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1200" b="1" i="0" u="sng" strike="noStrike" kern="0" cap="none" spc="0" baseline="0" dirty="0">
                    <a:solidFill>
                      <a:srgbClr val="0000CA"/>
                    </a:solidFill>
                    <a:uFillTx/>
                    <a:latin typeface="Calibri"/>
                  </a:rPr>
                  <a:t>Varicela***</a:t>
                </a:r>
              </a:p>
            </p:txBody>
          </p:sp>
          <p:sp>
            <p:nvSpPr>
              <p:cNvPr id="21" name="Retângulo 15">
                <a:extLst>
                  <a:ext uri="{FF2B5EF4-FFF2-40B4-BE49-F238E27FC236}">
                    <a16:creationId xmlns:a16="http://schemas.microsoft.com/office/drawing/2014/main" id="{DB31083E-2520-296B-B388-2CF011D0FC33}"/>
                  </a:ext>
                </a:extLst>
              </p:cNvPr>
              <p:cNvSpPr/>
              <p:nvPr/>
            </p:nvSpPr>
            <p:spPr>
              <a:xfrm>
                <a:off x="10078855" y="4282201"/>
                <a:ext cx="2940567" cy="352249"/>
              </a:xfrm>
              <a:prstGeom prst="roundRect">
                <a:avLst/>
              </a:prstGeom>
              <a:solidFill>
                <a:schemeClr val="accent1"/>
              </a:solidFill>
              <a:ln w="6345" cap="flat">
                <a:solidFill>
                  <a:srgbClr val="0000CA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lvl="0" algn="ctr" defTabSz="914400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1200" b="1" i="0" u="none" strike="noStrike" kern="0" cap="none" spc="0" baseline="0" dirty="0">
                    <a:solidFill>
                      <a:schemeClr val="bg1"/>
                    </a:solidFill>
                    <a:uFillTx/>
                    <a:latin typeface="Calibri"/>
                  </a:rPr>
                  <a:t>IDOSO  (A PARTIR DE 60 ANOS DE IDADE)*</a:t>
                </a:r>
                <a:r>
                  <a:rPr lang="pt-BR" sz="1200" b="1" baseline="30000" dirty="0">
                    <a:solidFill>
                      <a:schemeClr val="bg1"/>
                    </a:solidFill>
                    <a:latin typeface="Calibri"/>
                  </a:rPr>
                  <a:t> 3</a:t>
                </a:r>
                <a:endParaRPr lang="pt-BR" sz="1200" b="1" i="0" u="none" strike="noStrike" kern="0" cap="none" spc="0" baseline="0" dirty="0">
                  <a:solidFill>
                    <a:schemeClr val="bg1"/>
                  </a:solidFill>
                  <a:uFillTx/>
                  <a:latin typeface="Calibri"/>
                </a:endParaRPr>
              </a:p>
            </p:txBody>
          </p:sp>
          <p:pic>
            <p:nvPicPr>
              <p:cNvPr id="23" name="Imagem 22">
                <a:extLst>
                  <a:ext uri="{FF2B5EF4-FFF2-40B4-BE49-F238E27FC236}">
                    <a16:creationId xmlns:a16="http://schemas.microsoft.com/office/drawing/2014/main" id="{B6515A49-0D75-3C34-E383-A331461AB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421736" y="5240278"/>
                <a:ext cx="572171" cy="963977"/>
              </a:xfrm>
              <a:prstGeom prst="rect">
                <a:avLst/>
              </a:prstGeom>
            </p:spPr>
          </p:pic>
          <p:sp>
            <p:nvSpPr>
              <p:cNvPr id="22" name="CaixaDeTexto 27">
                <a:extLst>
                  <a:ext uri="{FF2B5EF4-FFF2-40B4-BE49-F238E27FC236}">
                    <a16:creationId xmlns:a16="http://schemas.microsoft.com/office/drawing/2014/main" id="{ECAABA0F-09E9-81DF-0EA9-084900E0800A}"/>
                  </a:ext>
                </a:extLst>
              </p:cNvPr>
              <p:cNvSpPr txBox="1"/>
              <p:nvPr/>
            </p:nvSpPr>
            <p:spPr>
              <a:xfrm>
                <a:off x="10010580" y="4677842"/>
                <a:ext cx="3069482" cy="1526413"/>
              </a:xfrm>
              <a:prstGeom prst="roundRect">
                <a:avLst/>
              </a:prstGeom>
              <a:solidFill>
                <a:schemeClr val="bg1"/>
              </a:solidFill>
              <a:ln w="19050" cap="flat">
                <a:solidFill>
                  <a:srgbClr val="0000CA"/>
                </a:solidFill>
                <a:prstDash val="solid"/>
                <a:miter/>
              </a:ln>
            </p:spPr>
            <p:txBody>
              <a:bodyPr vert="horz" wrap="square" lIns="91440" tIns="45720" rIns="91440" bIns="45720" numCol="2" anchor="t" anchorCtr="0" compatLnSpc="1">
                <a:spAutoFit/>
              </a:bodyPr>
              <a:lstStyle/>
              <a:p>
                <a:pPr marL="171450" marR="0" lvl="0" indent="-1714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12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Hepatite B</a:t>
                </a:r>
              </a:p>
              <a:p>
                <a:pPr marL="171450" marR="0" lvl="0" indent="-1714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12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dT</a:t>
                </a:r>
              </a:p>
              <a:p>
                <a:pPr marL="171450" marR="0" lvl="0" indent="-1714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12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Febre amarela</a:t>
                </a:r>
                <a:r>
                  <a:rPr lang="pt-BR" sz="1200" kern="0" dirty="0">
                    <a:latin typeface="Calibri"/>
                  </a:rPr>
                  <a:t>*****</a:t>
                </a:r>
                <a:endParaRPr lang="pt-BR" sz="1200" b="0" i="0" u="none" strike="noStrike" kern="0" cap="none" spc="0" baseline="0" dirty="0">
                  <a:uFillTx/>
                  <a:latin typeface="Calibri"/>
                </a:endParaRPr>
              </a:p>
              <a:p>
                <a:pPr marL="171450" marR="0" lvl="0" indent="-1714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12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Covid-19</a:t>
                </a:r>
              </a:p>
              <a:p>
                <a:pPr marL="171450" marR="0" lvl="0" indent="-1714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12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Influenza</a:t>
                </a:r>
              </a:p>
              <a:p>
                <a:pPr marL="171450" marR="0" lvl="0" indent="-1714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1200" b="1" i="0" u="sng" strike="noStrike" kern="0" cap="none" spc="0" baseline="0" dirty="0">
                    <a:solidFill>
                      <a:srgbClr val="0000CA"/>
                    </a:solidFill>
                    <a:uFillTx/>
                    <a:latin typeface="Calibri"/>
                  </a:rPr>
                  <a:t>Pneumocócica 23****</a:t>
                </a:r>
              </a:p>
              <a:p>
                <a:pPr marL="171450" marR="0" lvl="0" indent="-1714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1200" b="1" i="0" u="sng" strike="noStrike" kern="0" cap="none" spc="0" baseline="0" dirty="0">
                    <a:solidFill>
                      <a:srgbClr val="0000CA"/>
                    </a:solidFill>
                    <a:uFillTx/>
                    <a:latin typeface="Calibri"/>
                  </a:rPr>
                  <a:t>Varicela***</a:t>
                </a:r>
                <a:endParaRPr lang="pt-BR" sz="1200" b="1" u="sng" kern="0" dirty="0">
                  <a:solidFill>
                    <a:srgbClr val="0000CA"/>
                  </a:solidFill>
                  <a:latin typeface="Calibri"/>
                </a:endParaRPr>
              </a:p>
              <a:p>
                <a:pPr marL="171450" marR="0" lvl="0" indent="-1714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1200" kern="0" dirty="0">
                    <a:solidFill>
                      <a:srgbClr val="000000"/>
                    </a:solidFill>
                    <a:latin typeface="Calibri"/>
                  </a:rPr>
                  <a:t>Tríplice viral SCR </a:t>
                </a:r>
                <a:r>
                  <a:rPr lang="pt-BR" sz="1050" kern="0" dirty="0">
                    <a:solidFill>
                      <a:srgbClr val="000000"/>
                    </a:solidFill>
                    <a:latin typeface="Calibri"/>
                  </a:rPr>
                  <a:t>(somente trabalhadores de saúde)</a:t>
                </a:r>
                <a:endParaRPr lang="pt-BR" sz="1200" kern="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65276B9F-9C08-B089-6190-9922A6015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22229" y="3160848"/>
              <a:ext cx="811700" cy="782258"/>
            </a:xfrm>
            <a:prstGeom prst="rect">
              <a:avLst/>
            </a:prstGeom>
          </p:spPr>
        </p:pic>
      </p:grp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EE76D5B-6FB5-9D4C-F90C-8FCA5A9CF5BA}"/>
              </a:ext>
            </a:extLst>
          </p:cNvPr>
          <p:cNvSpPr txBox="1"/>
          <p:nvPr/>
        </p:nvSpPr>
        <p:spPr>
          <a:xfrm>
            <a:off x="538653" y="52354"/>
            <a:ext cx="11114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00CA"/>
                </a:solidFill>
                <a:latin typeface="Pfizer Tomorrow" panose="020B0604020202020204" charset="0"/>
                <a:cs typeface="Calibri" panose="020F0502020204030204" pitchFamily="34" charset="0"/>
              </a:rPr>
              <a:t>VACINAS OFERECIDAS NO SUS POR FASES DO CICLO DE VIDA NO BRASIL</a:t>
            </a:r>
            <a:r>
              <a:rPr lang="pt-BR" sz="2400" b="1" baseline="30000" dirty="0">
                <a:solidFill>
                  <a:srgbClr val="0000CA"/>
                </a:solidFill>
                <a:latin typeface="Pfizer Tomorrow" panose="020B0604020202020204" charset="0"/>
                <a:cs typeface="Calibri" panose="020F0502020204030204" pitchFamily="34" charset="0"/>
              </a:rPr>
              <a:t>1,2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D677C31-0C5A-82C2-997B-2BE178042FE6}"/>
              </a:ext>
            </a:extLst>
          </p:cNvPr>
          <p:cNvSpPr txBox="1"/>
          <p:nvPr/>
        </p:nvSpPr>
        <p:spPr>
          <a:xfrm>
            <a:off x="959176" y="5937011"/>
            <a:ext cx="102736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" dirty="0"/>
              <a:t>As informações relativas a sugestão de calendário de vacinação apresentadas neste material foram extraídas integralmente do material oficial elaborado por [PNI], disponível em: [</a:t>
            </a:r>
            <a:r>
              <a:rPr lang="pt-BR" sz="800" dirty="0">
                <a:hlinkClick r:id="rId9"/>
              </a:rPr>
              <a:t>Calendário de Vacinação — Ministério da Saúde</a:t>
            </a:r>
            <a:r>
              <a:rPr lang="pt-BR" sz="800" dirty="0"/>
              <a:t>]. A Pfizer não se responsabiliza pelo conteúdo ou atualizações dessas informações. A bula do produto deve ser sempre consultada, e a decisão final sobre quaisquer condutas cabem exclusivamente ao médico responsável pelo paciente.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F9D2FDC-EDFB-71ED-24D3-76C06E595D88}"/>
              </a:ext>
            </a:extLst>
          </p:cNvPr>
          <p:cNvSpPr txBox="1"/>
          <p:nvPr/>
        </p:nvSpPr>
        <p:spPr>
          <a:xfrm>
            <a:off x="59000" y="5376650"/>
            <a:ext cx="1207399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800" b="1" dirty="0"/>
              <a:t>BCG: </a:t>
            </a:r>
            <a:r>
              <a:rPr lang="pt-BR" sz="800" dirty="0"/>
              <a:t>Bacilo </a:t>
            </a:r>
            <a:r>
              <a:rPr lang="pt-BR" sz="800" dirty="0" err="1"/>
              <a:t>Calmette</a:t>
            </a:r>
            <a:r>
              <a:rPr lang="pt-BR" sz="800" dirty="0"/>
              <a:t>-Guérin (vacina contra formas graves de tuberculose); </a:t>
            </a:r>
            <a:r>
              <a:rPr lang="pt-BR" sz="800" b="1" dirty="0"/>
              <a:t>Penta (DTP-</a:t>
            </a:r>
            <a:r>
              <a:rPr lang="pt-BR" sz="800" b="1" dirty="0" err="1"/>
              <a:t>Hib</a:t>
            </a:r>
            <a:r>
              <a:rPr lang="pt-BR" sz="800" b="1" dirty="0"/>
              <a:t>-HB): </a:t>
            </a:r>
            <a:r>
              <a:rPr lang="pt-BR" sz="800" dirty="0"/>
              <a:t>Vacina pentavalente (difteria, tétano, coqueluche, </a:t>
            </a:r>
            <a:r>
              <a:rPr lang="pt-BR" sz="800" dirty="0" err="1"/>
              <a:t>Haemophilus</a:t>
            </a:r>
            <a:r>
              <a:rPr lang="pt-BR" sz="800" dirty="0"/>
              <a:t> </a:t>
            </a:r>
            <a:r>
              <a:rPr lang="pt-BR" sz="800" dirty="0" err="1"/>
              <a:t>influenzae</a:t>
            </a:r>
            <a:r>
              <a:rPr lang="pt-BR" sz="800" dirty="0"/>
              <a:t> tipo b e hepatite B); </a:t>
            </a:r>
            <a:r>
              <a:rPr lang="pt-BR" sz="800" b="1" dirty="0"/>
              <a:t>VIP:</a:t>
            </a:r>
            <a:r>
              <a:rPr lang="pt-BR" sz="800" dirty="0"/>
              <a:t> Vacina Inativada Poliomielite; </a:t>
            </a:r>
            <a:r>
              <a:rPr lang="pt-BR" sz="800" b="1" dirty="0"/>
              <a:t>VOP:</a:t>
            </a:r>
            <a:r>
              <a:rPr lang="pt-BR" sz="800" dirty="0"/>
              <a:t> Vacina Oral Poliomielite;  </a:t>
            </a:r>
            <a:r>
              <a:rPr lang="pt-BR" sz="800" b="1" dirty="0"/>
              <a:t>SCR (tríplice viral): </a:t>
            </a:r>
            <a:r>
              <a:rPr lang="pt-BR" sz="800" dirty="0"/>
              <a:t>Sarampo, Caxumba e Rubéola; </a:t>
            </a:r>
            <a:r>
              <a:rPr lang="pt-BR" sz="800" b="1" dirty="0"/>
              <a:t>SCRV (tetraviral):</a:t>
            </a:r>
            <a:r>
              <a:rPr lang="pt-BR" sz="800" dirty="0"/>
              <a:t> Sarampo, Caxumba, Rubéola e Varicela</a:t>
            </a:r>
            <a:r>
              <a:rPr lang="pt-BR" sz="800" b="1" dirty="0"/>
              <a:t>; DTP: </a:t>
            </a:r>
            <a:r>
              <a:rPr lang="pt-BR" sz="800" dirty="0"/>
              <a:t>Difteria, Tétano e Coqueluche; </a:t>
            </a:r>
            <a:r>
              <a:rPr lang="pt-BR" sz="800" b="1" dirty="0" err="1"/>
              <a:t>dT</a:t>
            </a:r>
            <a:r>
              <a:rPr lang="pt-BR" sz="800" b="1" dirty="0"/>
              <a:t>:</a:t>
            </a:r>
            <a:r>
              <a:rPr lang="pt-BR" sz="800" dirty="0"/>
              <a:t> Difteria e Tétano (dupla adulto); </a:t>
            </a:r>
            <a:r>
              <a:rPr lang="pt-BR" sz="800" b="1" dirty="0"/>
              <a:t>dTpa: </a:t>
            </a:r>
            <a:r>
              <a:rPr lang="pt-BR" sz="800" dirty="0"/>
              <a:t>Difteria, Tétano e Coqueluche acelular (gestantes); </a:t>
            </a:r>
            <a:r>
              <a:rPr lang="pt-BR" sz="800" b="1" dirty="0"/>
              <a:t>HPV4:</a:t>
            </a:r>
            <a:r>
              <a:rPr lang="pt-BR" sz="800" dirty="0"/>
              <a:t> Vacina Papilomavírus Humano quadrivalente; </a:t>
            </a:r>
            <a:r>
              <a:rPr lang="pt-BR" sz="800" b="1" dirty="0" err="1"/>
              <a:t>MenACWY</a:t>
            </a:r>
            <a:r>
              <a:rPr lang="pt-BR" sz="800" b="1" dirty="0"/>
              <a:t>:</a:t>
            </a:r>
            <a:r>
              <a:rPr lang="pt-BR" sz="800" dirty="0"/>
              <a:t> Vacina Meningocócica conjugada contra sorogrupos A, C, W e Y; </a:t>
            </a:r>
            <a:r>
              <a:rPr lang="pt-BR" sz="800" b="1" dirty="0"/>
              <a:t>Pneumocócica 23: </a:t>
            </a:r>
            <a:r>
              <a:rPr lang="pt-BR" sz="800" dirty="0"/>
              <a:t>Vacina pneumocócica polissacarídica 23-valente; </a:t>
            </a:r>
            <a:r>
              <a:rPr lang="pt-BR" sz="800" b="1" dirty="0"/>
              <a:t>Pneumocócica 10v: </a:t>
            </a:r>
            <a:r>
              <a:rPr lang="pt-BR" sz="800" dirty="0"/>
              <a:t>Vacina pneumocócica conjugada 10-valente; </a:t>
            </a:r>
            <a:r>
              <a:rPr lang="pt-BR" sz="800" b="1" dirty="0"/>
              <a:t>VSR:</a:t>
            </a:r>
            <a:r>
              <a:rPr lang="pt-BR" sz="800" dirty="0"/>
              <a:t> Vírus Sincicial Respiratório; </a:t>
            </a:r>
            <a:r>
              <a:rPr lang="pt-BR" sz="800" b="1" dirty="0"/>
              <a:t>Covid-19: </a:t>
            </a:r>
            <a:r>
              <a:rPr lang="pt-BR" sz="800" dirty="0"/>
              <a:t>Vacina contra SARS-CoV-2. </a:t>
            </a:r>
          </a:p>
        </p:txBody>
      </p:sp>
    </p:spTree>
    <p:extLst>
      <p:ext uri="{BB962C8B-B14F-4D97-AF65-F5344CB8AC3E}">
        <p14:creationId xmlns:p14="http://schemas.microsoft.com/office/powerpoint/2010/main" val="197123390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DCDCDC"/>
      </a:lt2>
      <a:accent1>
        <a:srgbClr val="0000C9"/>
      </a:accent1>
      <a:accent2>
        <a:srgbClr val="0097FF"/>
      </a:accent2>
      <a:accent3>
        <a:srgbClr val="BCE6FF"/>
      </a:accent3>
      <a:accent4>
        <a:srgbClr val="F7FBFF"/>
      </a:accent4>
      <a:accent5>
        <a:srgbClr val="0000C9"/>
      </a:accent5>
      <a:accent6>
        <a:srgbClr val="0095FE"/>
      </a:accent6>
      <a:hlink>
        <a:srgbClr val="BCE6FF"/>
      </a:hlink>
      <a:folHlink>
        <a:srgbClr val="0000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ECTION BREAKERS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DCDCDC"/>
      </a:lt2>
      <a:accent1>
        <a:srgbClr val="0000C9"/>
      </a:accent1>
      <a:accent2>
        <a:srgbClr val="0097FF"/>
      </a:accent2>
      <a:accent3>
        <a:srgbClr val="BCE6FF"/>
      </a:accent3>
      <a:accent4>
        <a:srgbClr val="F7FBFF"/>
      </a:accent4>
      <a:accent5>
        <a:srgbClr val="0000C9"/>
      </a:accent5>
      <a:accent6>
        <a:srgbClr val="0095FE"/>
      </a:accent6>
      <a:hlink>
        <a:srgbClr val="BCE6FF"/>
      </a:hlink>
      <a:folHlink>
        <a:srgbClr val="0000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XT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DCDCDC"/>
      </a:lt2>
      <a:accent1>
        <a:srgbClr val="0000C9"/>
      </a:accent1>
      <a:accent2>
        <a:srgbClr val="0097FF"/>
      </a:accent2>
      <a:accent3>
        <a:srgbClr val="BCE6FF"/>
      </a:accent3>
      <a:accent4>
        <a:srgbClr val="F7FBFF"/>
      </a:accent4>
      <a:accent5>
        <a:srgbClr val="0000C9"/>
      </a:accent5>
      <a:accent6>
        <a:srgbClr val="0095FE"/>
      </a:accent6>
      <a:hlink>
        <a:srgbClr val="BCE6FF"/>
      </a:hlink>
      <a:folHlink>
        <a:srgbClr val="0000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HARTS AND OVERVIEWS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DCDCDC"/>
      </a:lt2>
      <a:accent1>
        <a:srgbClr val="0000C9"/>
      </a:accent1>
      <a:accent2>
        <a:srgbClr val="0097FF"/>
      </a:accent2>
      <a:accent3>
        <a:srgbClr val="BCE6FF"/>
      </a:accent3>
      <a:accent4>
        <a:srgbClr val="F7FBFF"/>
      </a:accent4>
      <a:accent5>
        <a:srgbClr val="0000C9"/>
      </a:accent5>
      <a:accent6>
        <a:srgbClr val="0095FE"/>
      </a:accent6>
      <a:hlink>
        <a:srgbClr val="BCE6FF"/>
      </a:hlink>
      <a:folHlink>
        <a:srgbClr val="0000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QUOTES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DCDCDC"/>
      </a:lt2>
      <a:accent1>
        <a:srgbClr val="0000C9"/>
      </a:accent1>
      <a:accent2>
        <a:srgbClr val="0097FF"/>
      </a:accent2>
      <a:accent3>
        <a:srgbClr val="BCE6FF"/>
      </a:accent3>
      <a:accent4>
        <a:srgbClr val="F7FBFF"/>
      </a:accent4>
      <a:accent5>
        <a:srgbClr val="0000C9"/>
      </a:accent5>
      <a:accent6>
        <a:srgbClr val="0095FE"/>
      </a:accent6>
      <a:hlink>
        <a:srgbClr val="BCE6FF"/>
      </a:hlink>
      <a:folHlink>
        <a:srgbClr val="0000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EXT WITH IMAGES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DCDCDC"/>
      </a:lt2>
      <a:accent1>
        <a:srgbClr val="0000C9"/>
      </a:accent1>
      <a:accent2>
        <a:srgbClr val="0097FF"/>
      </a:accent2>
      <a:accent3>
        <a:srgbClr val="BCE6FF"/>
      </a:accent3>
      <a:accent4>
        <a:srgbClr val="F7FBFF"/>
      </a:accent4>
      <a:accent5>
        <a:srgbClr val="0000C9"/>
      </a:accent5>
      <a:accent6>
        <a:srgbClr val="0095FE"/>
      </a:accent6>
      <a:hlink>
        <a:srgbClr val="BCE6FF"/>
      </a:hlink>
      <a:folHlink>
        <a:srgbClr val="0000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TEXT WITH IMAGES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DCDCDC"/>
      </a:lt2>
      <a:accent1>
        <a:srgbClr val="0000C9"/>
      </a:accent1>
      <a:accent2>
        <a:srgbClr val="0097FF"/>
      </a:accent2>
      <a:accent3>
        <a:srgbClr val="BCE6FF"/>
      </a:accent3>
      <a:accent4>
        <a:srgbClr val="F7FBFF"/>
      </a:accent4>
      <a:accent5>
        <a:srgbClr val="0000C9"/>
      </a:accent5>
      <a:accent6>
        <a:srgbClr val="0095FE"/>
      </a:accent6>
      <a:hlink>
        <a:srgbClr val="BCE6FF"/>
      </a:hlink>
      <a:folHlink>
        <a:srgbClr val="0000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ank You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DCDCDC"/>
      </a:lt2>
      <a:accent1>
        <a:srgbClr val="0000C9"/>
      </a:accent1>
      <a:accent2>
        <a:srgbClr val="0097FF"/>
      </a:accent2>
      <a:accent3>
        <a:srgbClr val="BCE6FF"/>
      </a:accent3>
      <a:accent4>
        <a:srgbClr val="F7FBFF"/>
      </a:accent4>
      <a:accent5>
        <a:srgbClr val="0000C9"/>
      </a:accent5>
      <a:accent6>
        <a:srgbClr val="0095FE"/>
      </a:accent6>
      <a:hlink>
        <a:srgbClr val="BCE6FF"/>
      </a:hlink>
      <a:folHlink>
        <a:srgbClr val="0000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35d366-c69a-43a6-9d68-427b4040bb73">
      <Terms xmlns="http://schemas.microsoft.com/office/infopath/2007/PartnerControls"/>
    </lcf76f155ced4ddcb4097134ff3c332f>
    <TaxCatchAll xmlns="339ba918-2e0a-4f95-8339-610e9000837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663745A3390A4AA3CEC2131E7C5732" ma:contentTypeVersion="14" ma:contentTypeDescription="Create a new document." ma:contentTypeScope="" ma:versionID="c1a62a5267cbff32734e5a10b6513c59">
  <xsd:schema xmlns:xsd="http://www.w3.org/2001/XMLSchema" xmlns:xs="http://www.w3.org/2001/XMLSchema" xmlns:p="http://schemas.microsoft.com/office/2006/metadata/properties" xmlns:ns2="339ba918-2e0a-4f95-8339-610e90008372" xmlns:ns3="f735d366-c69a-43a6-9d68-427b4040bb73" targetNamespace="http://schemas.microsoft.com/office/2006/metadata/properties" ma:root="true" ma:fieldsID="b649ea9d7a9582322bbfb2c864a0b086" ns2:_="" ns3:_="">
    <xsd:import namespace="339ba918-2e0a-4f95-8339-610e90008372"/>
    <xsd:import namespace="f735d366-c69a-43a6-9d68-427b4040bb7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9ba918-2e0a-4f95-8339-610e9000837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f027ee9-a35f-4269-a8b9-3ef4a4118868}" ma:internalName="TaxCatchAll" ma:showField="CatchAllData" ma:web="339ba918-2e0a-4f95-8339-610e900083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5d366-c69a-43a6-9d68-427b4040bb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f9dd247-5f48-452a-8dc4-ff9a39258e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6B6F70-7C10-476E-A108-A5E72A0C898E}">
  <ds:schemaRefs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339ba918-2e0a-4f95-8339-610e90008372"/>
    <ds:schemaRef ds:uri="http://schemas.openxmlformats.org/package/2006/metadata/core-properties"/>
    <ds:schemaRef ds:uri="f735d366-c69a-43a6-9d68-427b4040bb73"/>
  </ds:schemaRefs>
</ds:datastoreItem>
</file>

<file path=customXml/itemProps2.xml><?xml version="1.0" encoding="utf-8"?>
<ds:datastoreItem xmlns:ds="http://schemas.openxmlformats.org/officeDocument/2006/customXml" ds:itemID="{AC1C5770-106A-47B8-9DD1-EA3DED932A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33185F-0871-4001-984E-0F79DAA0A7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9ba918-2e0a-4f95-8339-610e90008372"/>
    <ds:schemaRef ds:uri="f735d366-c69a-43a6-9d68-427b4040bb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24420</TotalTime>
  <Words>9487</Words>
  <Application>Microsoft Office PowerPoint</Application>
  <PresentationFormat>Widescreen</PresentationFormat>
  <Paragraphs>774</Paragraphs>
  <Slides>38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8</vt:i4>
      </vt:variant>
      <vt:variant>
        <vt:lpstr>Títulos de slides</vt:lpstr>
      </vt:variant>
      <vt:variant>
        <vt:i4>38</vt:i4>
      </vt:variant>
    </vt:vector>
  </HeadingPairs>
  <TitlesOfParts>
    <vt:vector size="58" baseType="lpstr">
      <vt:lpstr>Montserrat Bold</vt:lpstr>
      <vt:lpstr>Courier New</vt:lpstr>
      <vt:lpstr>Pfizer Diatype Office</vt:lpstr>
      <vt:lpstr>Arial</vt:lpstr>
      <vt:lpstr>Bogle Regular</vt:lpstr>
      <vt:lpstr>Pfizer Diatype Light</vt:lpstr>
      <vt:lpstr>Microsoft Sans Serif</vt:lpstr>
      <vt:lpstr>Calibri</vt:lpstr>
      <vt:lpstr>Pfizer Diatype</vt:lpstr>
      <vt:lpstr>Wingdings</vt:lpstr>
      <vt:lpstr>Pfizer Tomorrow</vt:lpstr>
      <vt:lpstr>Pfizer Diatype Medium</vt:lpstr>
      <vt:lpstr>COVER</vt:lpstr>
      <vt:lpstr>SECTION BREAKERS</vt:lpstr>
      <vt:lpstr>TEXT</vt:lpstr>
      <vt:lpstr>CHARTS AND OVERVIEWS</vt:lpstr>
      <vt:lpstr>QUOTES</vt:lpstr>
      <vt:lpstr>TEXT WITH IMAGES</vt:lpstr>
      <vt:lpstr>1_TEXT WITH IMAGES</vt:lpstr>
      <vt:lpstr>Thank You</vt:lpstr>
      <vt:lpstr>Microplanejamento e vigilância ativa </vt:lpstr>
      <vt:lpstr>Apresentação do PowerPoint</vt:lpstr>
      <vt:lpstr>Potenciais conflitos de interesse</vt:lpstr>
      <vt:lpstr>Apresentação do PowerPoint</vt:lpstr>
      <vt:lpstr>Linha do tempo vacinação contra poliomielite ¹</vt:lpstr>
      <vt:lpstr>Eliminação do Tétano neonatal¹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Fase de preparação¹</vt:lpstr>
      <vt:lpstr>Apresentação do PowerPoint</vt:lpstr>
      <vt:lpstr>Apresentação do PowerPoint</vt:lpstr>
      <vt:lpstr>Fase de preparação¹</vt:lpstr>
      <vt:lpstr>Apresentação do PowerPoint</vt:lpstr>
      <vt:lpstr>Apresentação do PowerPoint</vt:lpstr>
      <vt:lpstr>Apresentação do PowerPoint</vt:lpstr>
      <vt:lpstr>ETAPA 1 - Análise de Situação de Saúde (ASIS): FONTES1-3</vt:lpstr>
      <vt:lpstr>ETAPA 1 - Análise de Situação de Saúde (ASIS): Por que organizar?¹</vt:lpstr>
      <vt:lpstr>ETAPA 2 – Planejamento e Programação¹</vt:lpstr>
      <vt:lpstr>Apresentação do PowerPoint</vt:lpstr>
      <vt:lpstr>ESTRATÉGIAS E AÇÕES DE VACINAÇÃO¹ </vt:lpstr>
      <vt:lpstr>Apresentação do PowerPoint</vt:lpstr>
      <vt:lpstr>Apresentação do PowerPoint</vt:lpstr>
      <vt:lpstr>ETAPA 2 – Planejamento e Programação¹</vt:lpstr>
      <vt:lpstr>A partir desta etapa, o plano de ação local encontra-se estruturado para implementação das atividades:¹</vt:lpstr>
      <vt:lpstr>ETAPA 3 – Seguimento e Supervisão¹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Pfizer</dc:title>
  <dc:creator>Eing Omathikul</dc:creator>
  <cp:lastModifiedBy>Camila BENVENUTO</cp:lastModifiedBy>
  <cp:revision>119</cp:revision>
  <cp:lastPrinted>2026-01-02T21:08:29Z</cp:lastPrinted>
  <dcterms:created xsi:type="dcterms:W3CDTF">2024-03-20T19:54:26Z</dcterms:created>
  <dcterms:modified xsi:type="dcterms:W3CDTF">2026-05-25T21:04:58Z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0x01010019663745A3390A4AA3CEC2131E7C5732</vt:lpwstr>
  </property>
  <property fmtid="{D5CDD505-2E9C-101B-9397-08002B2CF9AE}" pid="3" name="MSIP_Label_4791b42f-c435-42ca-9531-75a3f42aae3d_Enabled">
    <vt:lpwstr>true</vt:lpwstr>
  </property>
  <property fmtid="{D5CDD505-2E9C-101B-9397-08002B2CF9AE}" pid="4" name="MSIP_Label_4791b42f-c435-42ca-9531-75a3f42aae3d_SetDate">
    <vt:lpwstr>2024-05-04T00:07:54Z</vt:lpwstr>
  </property>
  <property fmtid="{D5CDD505-2E9C-101B-9397-08002B2CF9AE}" pid="5" name="MSIP_Label_4791b42f-c435-42ca-9531-75a3f42aae3d_Method">
    <vt:lpwstr>Privileged</vt:lpwstr>
  </property>
  <property fmtid="{D5CDD505-2E9C-101B-9397-08002B2CF9AE}" pid="6" name="MSIP_Label_4791b42f-c435-42ca-9531-75a3f42aae3d_Name">
    <vt:lpwstr>4791b42f-c435-42ca-9531-75a3f42aae3d</vt:lpwstr>
  </property>
  <property fmtid="{D5CDD505-2E9C-101B-9397-08002B2CF9AE}" pid="7" name="MSIP_Label_4791b42f-c435-42ca-9531-75a3f42aae3d_SiteId">
    <vt:lpwstr>7a916015-20ae-4ad1-9170-eefd915e9272</vt:lpwstr>
  </property>
  <property fmtid="{D5CDD505-2E9C-101B-9397-08002B2CF9AE}" pid="8" name="MSIP_Label_4791b42f-c435-42ca-9531-75a3f42aae3d_ActionId">
    <vt:lpwstr>32ade662-fdfa-46b5-be86-70871c9bdc40</vt:lpwstr>
  </property>
  <property fmtid="{D5CDD505-2E9C-101B-9397-08002B2CF9AE}" pid="9" name="MSIP_Label_4791b42f-c435-42ca-9531-75a3f42aae3d_ContentBits">
    <vt:lpwstr>0</vt:lpwstr>
  </property>
  <property fmtid="{D5CDD505-2E9C-101B-9397-08002B2CF9AE}" pid="10" name="MediaServiceImageTags">
    <vt:lpwstr/>
  </property>
</Properties>
</file>