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9.xml" ContentType="application/vnd.openxmlformats-officedocument.theme+xml"/>
  <Override PartName="/ppt/tags/tag45.xml" ContentType="application/vnd.openxmlformats-officedocument.presentationml.tags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1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2.xml" ContentType="application/vnd.openxmlformats-officedocument.theme+xml"/>
  <Override PartName="/ppt/tags/tag52.xml" ContentType="application/vnd.openxmlformats-officedocument.presentationml.tags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3.xml" ContentType="application/vnd.openxmlformats-officedocument.them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4.xml" ContentType="application/vnd.openxmlformats-officedocument.them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5.xml" ContentType="application/vnd.openxmlformats-officedocument.theme+xml"/>
  <Override PartName="/ppt/tags/tag62.xml" ContentType="application/vnd.openxmlformats-officedocument.presentationml.tags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tags/tag64.xml" ContentType="application/vnd.openxmlformats-officedocument.presentationml.tags+xml"/>
  <Override PartName="/ppt/notesSlides/notesSlide2.xml" ContentType="application/vnd.openxmlformats-officedocument.presentationml.notesSlide+xml"/>
  <Override PartName="/ppt/tags/tag65.xml" ContentType="application/vnd.openxmlformats-officedocument.presentationml.tags+xml"/>
  <Override PartName="/ppt/notesSlides/notesSlide3.xml" ContentType="application/vnd.openxmlformats-officedocument.presentationml.notesSlide+xml"/>
  <Override PartName="/ppt/tags/tag66.xml" ContentType="application/vnd.openxmlformats-officedocument.presentationml.tags+xml"/>
  <Override PartName="/ppt/notesSlides/notesSlide4.xml" ContentType="application/vnd.openxmlformats-officedocument.presentationml.notesSlide+xml"/>
  <Override PartName="/ppt/tags/tag67.xml" ContentType="application/vnd.openxmlformats-officedocument.presentationml.tags+xml"/>
  <Override PartName="/ppt/notesSlides/notesSlide5.xml" ContentType="application/vnd.openxmlformats-officedocument.presentationml.notesSlide+xml"/>
  <Override PartName="/ppt/tags/tag68.xml" ContentType="application/vnd.openxmlformats-officedocument.presentationml.tags+xml"/>
  <Override PartName="/ppt/notesSlides/notesSlide6.xml" ContentType="application/vnd.openxmlformats-officedocument.presentationml.notesSlide+xml"/>
  <Override PartName="/ppt/tags/tag69.xml" ContentType="application/vnd.openxmlformats-officedocument.presentationml.tags+xml"/>
  <Override PartName="/ppt/notesSlides/notesSlide7.xml" ContentType="application/vnd.openxmlformats-officedocument.presentationml.notesSlide+xml"/>
  <Override PartName="/ppt/tags/tag70.xml" ContentType="application/vnd.openxmlformats-officedocument.presentationml.tags+xml"/>
  <Override PartName="/ppt/notesSlides/notesSlide8.xml" ContentType="application/vnd.openxmlformats-officedocument.presentationml.notesSlide+xml"/>
  <Override PartName="/ppt/tags/tag71.xml" ContentType="application/vnd.openxmlformats-officedocument.presentationml.tags+xml"/>
  <Override PartName="/ppt/notesSlides/notesSlide9.xml" ContentType="application/vnd.openxmlformats-officedocument.presentationml.notesSlide+xml"/>
  <Override PartName="/ppt/tags/tag7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73.xml" ContentType="application/vnd.openxmlformats-officedocument.presentationml.tags+xml"/>
  <Override PartName="/ppt/notesSlides/notesSlide16.xml" ContentType="application/vnd.openxmlformats-officedocument.presentationml.notesSlide+xml"/>
  <Override PartName="/ppt/tags/tag74.xml" ContentType="application/vnd.openxmlformats-officedocument.presentationml.tags+xml"/>
  <Override PartName="/ppt/notesSlides/notesSlide17.xml" ContentType="application/vnd.openxmlformats-officedocument.presentationml.notesSlide+xml"/>
  <Override PartName="/ppt/tags/tag75.xml" ContentType="application/vnd.openxmlformats-officedocument.presentationml.tags+xml"/>
  <Override PartName="/ppt/notesSlides/notesSlide18.xml" ContentType="application/vnd.openxmlformats-officedocument.presentationml.notesSlide+xml"/>
  <Override PartName="/ppt/tags/tag76.xml" ContentType="application/vnd.openxmlformats-officedocument.presentationml.tags+xml"/>
  <Override PartName="/ppt/notesSlides/notesSlide19.xml" ContentType="application/vnd.openxmlformats-officedocument.presentationml.notesSlide+xml"/>
  <Override PartName="/ppt/tags/tag7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78.xml" ContentType="application/vnd.openxmlformats-officedocument.presentationml.tags+xml"/>
  <Override PartName="/ppt/notesSlides/notesSlide22.xml" ContentType="application/vnd.openxmlformats-officedocument.presentationml.notesSlide+xml"/>
  <Override PartName="/ppt/tags/tag79.xml" ContentType="application/vnd.openxmlformats-officedocument.presentationml.tags+xml"/>
  <Override PartName="/ppt/notesSlides/notesSlide23.xml" ContentType="application/vnd.openxmlformats-officedocument.presentationml.notesSlide+xml"/>
  <Override PartName="/ppt/tags/tag80.xml" ContentType="application/vnd.openxmlformats-officedocument.presentationml.tags+xml"/>
  <Override PartName="/ppt/notesSlides/notesSlide24.xml" ContentType="application/vnd.openxmlformats-officedocument.presentationml.notesSlide+xml"/>
  <Override PartName="/ppt/tags/tag81.xml" ContentType="application/vnd.openxmlformats-officedocument.presentationml.tags+xml"/>
  <Override PartName="/ppt/notesSlides/notesSlide25.xml" ContentType="application/vnd.openxmlformats-officedocument.presentationml.notesSlide+xml"/>
  <Override PartName="/ppt/tags/tag82.xml" ContentType="application/vnd.openxmlformats-officedocument.presentationml.tags+xml"/>
  <Override PartName="/ppt/notesSlides/notesSlide26.xml" ContentType="application/vnd.openxmlformats-officedocument.presentationml.notesSlide+xml"/>
  <Override PartName="/ppt/tags/tag83.xml" ContentType="application/vnd.openxmlformats-officedocument.presentationml.tags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tags/tag84.xml" ContentType="application/vnd.openxmlformats-officedocument.presentationml.tags+xml"/>
  <Override PartName="/ppt/notesSlides/notesSlide28.xml" ContentType="application/vnd.openxmlformats-officedocument.presentationml.notesSlide+xml"/>
  <Override PartName="/ppt/tags/tag85.xml" ContentType="application/vnd.openxmlformats-officedocument.presentationml.tags+xml"/>
  <Override PartName="/ppt/notesSlides/notesSlide29.xml" ContentType="application/vnd.openxmlformats-officedocument.presentationml.notesSlide+xml"/>
  <Override PartName="/ppt/tags/tag86.xml" ContentType="application/vnd.openxmlformats-officedocument.presentationml.tags+xml"/>
  <Override PartName="/ppt/notesSlides/notesSlide30.xml" ContentType="application/vnd.openxmlformats-officedocument.presentationml.notesSlide+xml"/>
  <Override PartName="/ppt/tags/tag87.xml" ContentType="application/vnd.openxmlformats-officedocument.presentationml.tags+xml"/>
  <Override PartName="/ppt/notesSlides/notesSlide31.xml" ContentType="application/vnd.openxmlformats-officedocument.presentationml.notesSlide+xml"/>
  <Override PartName="/ppt/tags/tag88.xml" ContentType="application/vnd.openxmlformats-officedocument.presentationml.tags+xml"/>
  <Override PartName="/ppt/notesSlides/notesSlide32.xml" ContentType="application/vnd.openxmlformats-officedocument.presentationml.notesSlide+xml"/>
  <Override PartName="/ppt/tags/tag89.xml" ContentType="application/vnd.openxmlformats-officedocument.presentationml.tags+xml"/>
  <Override PartName="/ppt/notesSlides/notesSlide33.xml" ContentType="application/vnd.openxmlformats-officedocument.presentationml.notesSlide+xml"/>
  <Override PartName="/ppt/tags/tag90.xml" ContentType="application/vnd.openxmlformats-officedocument.presentationml.tags+xml"/>
  <Override PartName="/ppt/notesSlides/notesSlide34.xml" ContentType="application/vnd.openxmlformats-officedocument.presentationml.notesSlide+xml"/>
  <Override PartName="/ppt/tags/tag91.xml" ContentType="application/vnd.openxmlformats-officedocument.presentationml.tags+xml"/>
  <Override PartName="/ppt/notesSlides/notesSlide35.xml" ContentType="application/vnd.openxmlformats-officedocument.presentationml.notesSlide+xml"/>
  <Override PartName="/ppt/tags/tag92.xml" ContentType="application/vnd.openxmlformats-officedocument.presentationml.tags+xml"/>
  <Override PartName="/ppt/notesSlides/notesSlide36.xml" ContentType="application/vnd.openxmlformats-officedocument.presentationml.notesSlide+xml"/>
  <Override PartName="/ppt/tags/tag93.xml" ContentType="application/vnd.openxmlformats-officedocument.presentationml.tags+xml"/>
  <Override PartName="/ppt/notesSlides/notesSlide37.xml" ContentType="application/vnd.openxmlformats-officedocument.presentationml.notesSlide+xml"/>
  <Override PartName="/ppt/tags/tag94.xml" ContentType="application/vnd.openxmlformats-officedocument.presentationml.tags+xml"/>
  <Override PartName="/ppt/notesSlides/notesSlide38.xml" ContentType="application/vnd.openxmlformats-officedocument.presentationml.notesSlide+xml"/>
  <Override PartName="/ppt/tags/tag95.xml" ContentType="application/vnd.openxmlformats-officedocument.presentationml.tags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05" r:id="rId4"/>
    <p:sldMasterId id="2147483760" r:id="rId5"/>
    <p:sldMasterId id="2147483757" r:id="rId6"/>
    <p:sldMasterId id="2147483857" r:id="rId7"/>
    <p:sldMasterId id="2147483874" r:id="rId8"/>
    <p:sldMasterId id="2147483923" r:id="rId9"/>
    <p:sldMasterId id="2147483938" r:id="rId10"/>
    <p:sldMasterId id="2147483957" r:id="rId11"/>
    <p:sldMasterId id="2147483972" r:id="rId12"/>
    <p:sldMasterId id="2147483981" r:id="rId13"/>
    <p:sldMasterId id="2147483997" r:id="rId14"/>
    <p:sldMasterId id="2147484003" r:id="rId15"/>
    <p:sldMasterId id="2147484020" r:id="rId16"/>
    <p:sldMasterId id="2147484033" r:id="rId17"/>
    <p:sldMasterId id="2147484046" r:id="rId18"/>
    <p:sldMasterId id="2147484063" r:id="rId19"/>
  </p:sldMasterIdLst>
  <p:notesMasterIdLst>
    <p:notesMasterId r:id="rId62"/>
  </p:notesMasterIdLst>
  <p:handoutMasterIdLst>
    <p:handoutMasterId r:id="rId63"/>
  </p:handoutMasterIdLst>
  <p:sldIdLst>
    <p:sldId id="2147482054" r:id="rId20"/>
    <p:sldId id="2147481997" r:id="rId21"/>
    <p:sldId id="2147481963" r:id="rId22"/>
    <p:sldId id="2147482011" r:id="rId23"/>
    <p:sldId id="2147482012" r:id="rId24"/>
    <p:sldId id="2147482013" r:id="rId25"/>
    <p:sldId id="2147482015" r:id="rId26"/>
    <p:sldId id="2147482016" r:id="rId27"/>
    <p:sldId id="2147482017" r:id="rId28"/>
    <p:sldId id="2147482041" r:id="rId29"/>
    <p:sldId id="2147482018" r:id="rId30"/>
    <p:sldId id="2147482019" r:id="rId31"/>
    <p:sldId id="291" r:id="rId32"/>
    <p:sldId id="292" r:id="rId33"/>
    <p:sldId id="2147482056" r:id="rId34"/>
    <p:sldId id="2147482057" r:id="rId35"/>
    <p:sldId id="2147482058" r:id="rId36"/>
    <p:sldId id="2147482022" r:id="rId37"/>
    <p:sldId id="2147482053" r:id="rId38"/>
    <p:sldId id="2147482023" r:id="rId39"/>
    <p:sldId id="2147482037" r:id="rId40"/>
    <p:sldId id="2147482038" r:id="rId41"/>
    <p:sldId id="2147482043" r:id="rId42"/>
    <p:sldId id="2147482027" r:id="rId43"/>
    <p:sldId id="2147482024" r:id="rId44"/>
    <p:sldId id="2147481980" r:id="rId45"/>
    <p:sldId id="2147482029" r:id="rId46"/>
    <p:sldId id="2147482031" r:id="rId47"/>
    <p:sldId id="2147482032" r:id="rId48"/>
    <p:sldId id="2147482030" r:id="rId49"/>
    <p:sldId id="2147482033" r:id="rId50"/>
    <p:sldId id="2147482036" r:id="rId51"/>
    <p:sldId id="2147482035" r:id="rId52"/>
    <p:sldId id="2147482034" r:id="rId53"/>
    <p:sldId id="2147482046" r:id="rId54"/>
    <p:sldId id="2147482047" r:id="rId55"/>
    <p:sldId id="2147482048" r:id="rId56"/>
    <p:sldId id="2147482049" r:id="rId57"/>
    <p:sldId id="2147482050" r:id="rId58"/>
    <p:sldId id="2147482051" r:id="rId59"/>
    <p:sldId id="2147482052" r:id="rId60"/>
    <p:sldId id="2147472767" r:id="rId61"/>
  </p:sldIdLst>
  <p:sldSz cx="12192000" cy="6858000"/>
  <p:notesSz cx="6858000" cy="9144000"/>
  <p:embeddedFontLst>
    <p:embeddedFont>
      <p:font typeface="Arial Narrow" panose="020B0606020202030204" pitchFamily="34" charset="0"/>
      <p:regular r:id="rId64"/>
      <p:bold r:id="rId65"/>
      <p:italic r:id="rId66"/>
      <p:boldItalic r:id="rId67"/>
    </p:embeddedFont>
    <p:embeddedFont>
      <p:font typeface="Lato" panose="020F0502020204030204" pitchFamily="34" charset="0"/>
      <p:regular r:id="rId68"/>
      <p:bold r:id="rId69"/>
      <p:italic r:id="rId70"/>
      <p:boldItalic r:id="rId71"/>
    </p:embeddedFont>
    <p:embeddedFont>
      <p:font typeface="Montserrat SemiBold" panose="00000700000000000000" pitchFamily="2" charset="0"/>
      <p:bold r:id="rId72"/>
      <p:boldItalic r:id="rId73"/>
    </p:embeddedFont>
    <p:embeddedFont>
      <p:font typeface="Noto Sans" panose="020B0502040204020203" pitchFamily="34" charset="0"/>
      <p:regular r:id="rId74"/>
      <p:bold r:id="rId75"/>
      <p:italic r:id="rId76"/>
      <p:boldItalic r:id="rId77"/>
    </p:embeddedFont>
    <p:embeddedFont>
      <p:font typeface="Pfizer Diatype" panose="020B0604020202020204" charset="0"/>
      <p:regular r:id="rId78"/>
      <p:bold r:id="rId79"/>
      <p:italic r:id="rId80"/>
      <p:boldItalic r:id="rId81"/>
    </p:embeddedFont>
    <p:embeddedFont>
      <p:font typeface="Pfizer Diatype Medium" panose="020B0604020202020204" charset="0"/>
      <p:regular r:id="rId82"/>
      <p:italic r:id="rId83"/>
    </p:embeddedFont>
    <p:embeddedFont>
      <p:font typeface="Pfizer Diatype Office" panose="020B0604020202020204" charset="0"/>
      <p:regular r:id="rId84"/>
      <p:bold r:id="rId85"/>
      <p:italic r:id="rId86"/>
      <p:boldItalic r:id="rId87"/>
    </p:embeddedFont>
    <p:embeddedFont>
      <p:font typeface="Pfizer Tomorrow" panose="020B0604020202020204" charset="0"/>
      <p:regular r:id="rId88"/>
      <p:bold r:id="rId89"/>
      <p:italic r:id="rId90"/>
      <p:boldItalic r:id="rId91"/>
    </p:embeddedFont>
    <p:embeddedFont>
      <p:font typeface="Roboto" panose="02000000000000000000" pitchFamily="2" charset="0"/>
      <p:regular r:id="rId92"/>
      <p:bold r:id="rId93"/>
      <p:italic r:id="rId94"/>
      <p:boldItalic r:id="rId95"/>
    </p:embeddedFont>
    <p:embeddedFont>
      <p:font typeface="Trebuchet MS" panose="020B0603020202020204" pitchFamily="34" charset="0"/>
      <p:regular r:id="rId96"/>
      <p:bold r:id="rId97"/>
      <p:italic r:id="rId98"/>
      <p:boldItalic r:id="rId99"/>
    </p:embeddedFont>
  </p:embeddedFontLst>
  <p:defaultTextStyle>
    <a:defPPr>
      <a:defRPr lang="en-US"/>
    </a:defPPr>
    <a:lvl1pPr marL="0" algn="l" defTabSz="22852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520" algn="l" defTabSz="22852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041" algn="l" defTabSz="22852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560" algn="l" defTabSz="22852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080" algn="l" defTabSz="22852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2599" algn="l" defTabSz="22852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120" algn="l" defTabSz="22852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599640" algn="l" defTabSz="22852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160" algn="l" defTabSz="22852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173BE28-8D19-F2FE-088D-6A4540B1309E}" name="Ariel Wakasa Gonzalez" initials="AW" userId="S::ariwakas@publicisgroupe.net::3c873ce8-fe15-42dd-abd1-2e919fcc12d3" providerId="AD"/>
  <p188:author id="{752CA235-458E-7B9B-1CD2-3D379A200D6E}" name="Soares, Rafaela" initials="RD" userId="S::DELOUR@pfizer.com::ba3f7eee-bfc2-4ac9-be60-2bc1a6f372d9" providerId="AD"/>
  <p188:author id="{1CE01740-2ADB-2B03-9766-DB977A3F8064}" name="Nicolas Palacio" initials="" userId="S::nictruji@publicisgroupe.net::6b9c81d5-eefc-4f77-94c0-9794592403f1" providerId="AD"/>
  <p188:author id="{186C9C92-2E87-B9DD-9740-78D5A8E7E5C0}" name="Lora Lukin" initials="" userId="S::lorlukin@publicisgroupe.net::0bfd6fb1-7171-4261-ade9-d004004e160a" providerId="AD"/>
  <p188:author id="{E52559D8-A0D7-6FD5-9DF1-31187B9E8442}" name="Azevedo Filho, Arnaldo Lincoln de" initials="AA" userId="S::AZEVEA07@pfizer.com::30de6ef5-f1d6-4656-b7d5-720f6d40fd2a" providerId="AD"/>
  <p188:author id="{A93E2DE4-AA07-7B21-6BE3-FE09F93C4B65}" name="Oliveira, Flavia Mohallem" initials="FO" userId="S::MOHALF@pfizer.com::16fa15f5-f04f-4bca-bed8-936ea6e1349a" providerId="AD"/>
  <p188:author id="{386D80E8-B26B-5F13-5BD0-6D339C0B3F09}" name="Juliao, Viviane Wal" initials="VJ" userId="S::JuliaoV@pfizer.com::1e9b00cb-9768-4d6c-9724-47ea7ea9300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000CA"/>
    <a:srgbClr val="CBF3EF"/>
    <a:srgbClr val="FF9900"/>
    <a:srgbClr val="DAE9F8"/>
    <a:srgbClr val="FF9933"/>
    <a:srgbClr val="CC6600"/>
    <a:srgbClr val="3399FF"/>
    <a:srgbClr val="293F5A"/>
    <a:srgbClr val="9AA3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DD8C7A-6A2B-444C-8E4C-73A7C1D526C0}" v="275" dt="2026-01-26T22:13:51.2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5" autoAdjust="0"/>
    <p:restoredTop sz="94510" autoAdjust="0"/>
  </p:normalViewPr>
  <p:slideViewPr>
    <p:cSldViewPr snapToGrid="0">
      <p:cViewPr varScale="1">
        <p:scale>
          <a:sx n="70" d="100"/>
          <a:sy n="70" d="100"/>
        </p:scale>
        <p:origin x="57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handoutMaster" Target="handoutMasters/handoutMaster1.xml"/><Relationship Id="rId68" Type="http://schemas.openxmlformats.org/officeDocument/2006/relationships/font" Target="fonts/font5.fntdata"/><Relationship Id="rId84" Type="http://schemas.openxmlformats.org/officeDocument/2006/relationships/font" Target="fonts/font21.fntdata"/><Relationship Id="rId89" Type="http://schemas.openxmlformats.org/officeDocument/2006/relationships/font" Target="fonts/font26.fntdata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font" Target="fonts/font11.fntdata"/><Relationship Id="rId79" Type="http://schemas.openxmlformats.org/officeDocument/2006/relationships/font" Target="fonts/font16.fntdata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90" Type="http://schemas.openxmlformats.org/officeDocument/2006/relationships/font" Target="fonts/font27.fntdata"/><Relationship Id="rId95" Type="http://schemas.openxmlformats.org/officeDocument/2006/relationships/font" Target="fonts/font32.fntdata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80" Type="http://schemas.openxmlformats.org/officeDocument/2006/relationships/font" Target="fonts/font17.fntdata"/><Relationship Id="rId85" Type="http://schemas.openxmlformats.org/officeDocument/2006/relationships/font" Target="fonts/font22.fntdata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59" Type="http://schemas.openxmlformats.org/officeDocument/2006/relationships/slide" Target="slides/slide40.xml"/><Relationship Id="rId103" Type="http://schemas.openxmlformats.org/officeDocument/2006/relationships/tableStyles" Target="tableStyles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83" Type="http://schemas.openxmlformats.org/officeDocument/2006/relationships/font" Target="fonts/font20.fntdata"/><Relationship Id="rId88" Type="http://schemas.openxmlformats.org/officeDocument/2006/relationships/font" Target="fonts/font25.fntdata"/><Relationship Id="rId91" Type="http://schemas.openxmlformats.org/officeDocument/2006/relationships/font" Target="fonts/font28.fntdata"/><Relationship Id="rId96" Type="http://schemas.openxmlformats.org/officeDocument/2006/relationships/font" Target="fonts/font3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font" Target="fonts/font18.fntdata"/><Relationship Id="rId86" Type="http://schemas.openxmlformats.org/officeDocument/2006/relationships/font" Target="fonts/font23.fntdata"/><Relationship Id="rId94" Type="http://schemas.openxmlformats.org/officeDocument/2006/relationships/font" Target="fonts/font31.fntdata"/><Relationship Id="rId99" Type="http://schemas.openxmlformats.org/officeDocument/2006/relationships/font" Target="fonts/font36.fntdata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font" Target="fonts/font13.fntdata"/><Relationship Id="rId97" Type="http://schemas.openxmlformats.org/officeDocument/2006/relationships/font" Target="fonts/font34.fntdata"/><Relationship Id="rId10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8.fntdata"/><Relationship Id="rId92" Type="http://schemas.openxmlformats.org/officeDocument/2006/relationships/font" Target="fonts/font29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font" Target="fonts/font3.fntdata"/><Relationship Id="rId87" Type="http://schemas.openxmlformats.org/officeDocument/2006/relationships/font" Target="fonts/font24.fntdata"/><Relationship Id="rId61" Type="http://schemas.openxmlformats.org/officeDocument/2006/relationships/slide" Target="slides/slide42.xml"/><Relationship Id="rId82" Type="http://schemas.openxmlformats.org/officeDocument/2006/relationships/font" Target="fonts/font19.fntdata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font" Target="fonts/font14.fntdata"/><Relationship Id="rId100" Type="http://schemas.openxmlformats.org/officeDocument/2006/relationships/presProps" Target="presProps.xml"/><Relationship Id="rId105" Type="http://schemas.microsoft.com/office/2018/10/relationships/authors" Target="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2.xml"/><Relationship Id="rId72" Type="http://schemas.openxmlformats.org/officeDocument/2006/relationships/font" Target="fonts/font9.fntdata"/><Relationship Id="rId93" Type="http://schemas.openxmlformats.org/officeDocument/2006/relationships/font" Target="fonts/font30.fntdata"/><Relationship Id="rId98" Type="http://schemas.openxmlformats.org/officeDocument/2006/relationships/font" Target="fonts/font35.fntdata"/><Relationship Id="rId3" Type="http://schemas.openxmlformats.org/officeDocument/2006/relationships/customXml" Target="../customXml/item3.xml"/><Relationship Id="rId25" Type="http://schemas.openxmlformats.org/officeDocument/2006/relationships/slide" Target="slides/slide6.xml"/><Relationship Id="rId46" Type="http://schemas.openxmlformats.org/officeDocument/2006/relationships/slide" Target="slides/slide27.xml"/><Relationship Id="rId67" Type="http://schemas.openxmlformats.org/officeDocument/2006/relationships/font" Target="fonts/font4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55%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D68-4F20-A1E3-DA351572C01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D68-4F20-A1E3-DA351572C01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Plan1!$U$27:$U$28</c:f>
              <c:strCache>
                <c:ptCount val="2"/>
                <c:pt idx="0">
                  <c:v>Masculino</c:v>
                </c:pt>
                <c:pt idx="1">
                  <c:v>Feminino</c:v>
                </c:pt>
              </c:strCache>
            </c:strRef>
          </c:cat>
          <c:val>
            <c:numRef>
              <c:f>Plan1!$V$27:$V$28</c:f>
              <c:numCache>
                <c:formatCode>0%</c:formatCode>
                <c:ptCount val="2"/>
                <c:pt idx="0">
                  <c:v>0.52</c:v>
                </c:pt>
                <c:pt idx="1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3E-47E7-AAB5-121E7CED1B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8A7A58-B22F-848E-3A39-5E25D9D926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27B972-3394-ACBB-6796-2CD242A252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1B46D-1B50-A747-BB0A-9D968E47D16B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DC076-ED48-0259-46AE-5ED56A368C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4885C1-990B-E0BB-1B3E-DE1C4B25C5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5FA06-8BFE-4E40-9CD3-57A2D82471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7483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Pfizer Diatype Office" panose="020B0504040202060203" pitchFamily="34" charset="77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Pfizer Diatype Office" panose="020B0504040202060203" pitchFamily="34" charset="77"/>
              </a:defRPr>
            </a:lvl1pPr>
          </a:lstStyle>
          <a:p>
            <a:fld id="{C49B1140-0205-FC4B-8969-D21916B4B80D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Pfizer Diatype Office" panose="020B0504040202060203" pitchFamily="34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Pfizer Diatype Office" panose="020B0504040202060203" pitchFamily="34" charset="77"/>
              </a:defRPr>
            </a:lvl1pPr>
          </a:lstStyle>
          <a:p>
            <a:fld id="{A66EB0F6-0CBB-6A4E-B00F-31FF6D66F0D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77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52" rtl="0" eaLnBrk="1" latinLnBrk="0" hangingPunct="1">
      <a:defRPr sz="1200" b="0" i="0" kern="1200">
        <a:solidFill>
          <a:schemeClr val="tx1"/>
        </a:solidFill>
        <a:latin typeface="Pfizer Diatype Office" panose="020B0504040202060203" pitchFamily="34" charset="77"/>
        <a:ea typeface="+mn-ea"/>
        <a:cs typeface="+mn-cs"/>
      </a:defRPr>
    </a:lvl1pPr>
    <a:lvl2pPr marL="456928" algn="l" defTabSz="913852" rtl="0" eaLnBrk="1" latinLnBrk="0" hangingPunct="1">
      <a:defRPr sz="1200" b="0" i="0" kern="1200">
        <a:solidFill>
          <a:schemeClr val="tx1"/>
        </a:solidFill>
        <a:latin typeface="Pfizer Diatype Office" panose="020B0504040202060203" pitchFamily="34" charset="77"/>
        <a:ea typeface="+mn-ea"/>
        <a:cs typeface="+mn-cs"/>
      </a:defRPr>
    </a:lvl2pPr>
    <a:lvl3pPr marL="913852" algn="l" defTabSz="913852" rtl="0" eaLnBrk="1" latinLnBrk="0" hangingPunct="1">
      <a:defRPr sz="1200" b="0" i="0" kern="1200">
        <a:solidFill>
          <a:schemeClr val="tx1"/>
        </a:solidFill>
        <a:latin typeface="Pfizer Diatype Office" panose="020B0504040202060203" pitchFamily="34" charset="77"/>
        <a:ea typeface="+mn-ea"/>
        <a:cs typeface="+mn-cs"/>
      </a:defRPr>
    </a:lvl3pPr>
    <a:lvl4pPr marL="1370776" algn="l" defTabSz="913852" rtl="0" eaLnBrk="1" latinLnBrk="0" hangingPunct="1">
      <a:defRPr sz="1200" b="0" i="0" kern="1200">
        <a:solidFill>
          <a:schemeClr val="tx1"/>
        </a:solidFill>
        <a:latin typeface="Pfizer Diatype Office" panose="020B0504040202060203" pitchFamily="34" charset="77"/>
        <a:ea typeface="+mn-ea"/>
        <a:cs typeface="+mn-cs"/>
      </a:defRPr>
    </a:lvl4pPr>
    <a:lvl5pPr marL="1827704" algn="l" defTabSz="913852" rtl="0" eaLnBrk="1" latinLnBrk="0" hangingPunct="1">
      <a:defRPr sz="1200" b="0" i="0" kern="1200">
        <a:solidFill>
          <a:schemeClr val="tx1"/>
        </a:solidFill>
        <a:latin typeface="Pfizer Diatype Office" panose="020B0504040202060203" pitchFamily="34" charset="77"/>
        <a:ea typeface="+mn-ea"/>
        <a:cs typeface="+mn-cs"/>
      </a:defRPr>
    </a:lvl5pPr>
    <a:lvl6pPr marL="2284628" algn="l" defTabSz="9138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553" algn="l" defTabSz="9138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80" algn="l" defTabSz="9138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407" algn="l" defTabSz="9138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r>
              <a:rPr lang="pt-BR" sz="1200" b="0" i="0" kern="1200" dirty="0">
                <a:solidFill>
                  <a:schemeClr val="tx1"/>
                </a:solidFill>
                <a:effectLst/>
                <a:latin typeface="Pfizer Diatype Office" panose="020B0504040202060203" pitchFamily="34" charset="77"/>
                <a:ea typeface="+mn-ea"/>
                <a:cs typeface="+mn-cs"/>
              </a:rPr>
              <a:t>É um vírus de RNA, classificado como um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Pfizer Diatype Office" panose="020B0504040202060203" pitchFamily="34" charset="77"/>
                <a:ea typeface="+mn-ea"/>
                <a:cs typeface="+mn-cs"/>
              </a:rPr>
              <a:t>pneumovírus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Pfizer Diatype Office" panose="020B0504040202060203" pitchFamily="34" charset="77"/>
                <a:ea typeface="+mn-ea"/>
                <a:cs typeface="+mn-cs"/>
              </a:rPr>
              <a:t>. </a:t>
            </a:r>
          </a:p>
          <a:p>
            <a:pPr fontAlgn="ctr"/>
            <a:r>
              <a:rPr lang="pt-BR" sz="1200" b="0" i="0" kern="1200" dirty="0">
                <a:solidFill>
                  <a:schemeClr val="tx1"/>
                </a:solidFill>
                <a:effectLst/>
                <a:latin typeface="Pfizer Diatype Office" panose="020B0504040202060203" pitchFamily="34" charset="77"/>
                <a:ea typeface="+mn-ea"/>
                <a:cs typeface="+mn-cs"/>
              </a:rPr>
              <a:t>É altamente contagioso e pode permanecer viável por horas em superfícies. 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Pfizer Diatype Office" panose="020B0504040202060203" pitchFamily="34" charset="77"/>
                <a:ea typeface="+mn-ea"/>
                <a:cs typeface="+mn-cs"/>
              </a:rPr>
              <a:t>Geralmente causa surtos durante os meses de inverno e início da primavera. </a:t>
            </a:r>
          </a:p>
          <a:p>
            <a:endParaRPr lang="pt-BR" dirty="0"/>
          </a:p>
          <a:p>
            <a:r>
              <a:rPr lang="pt-BR" dirty="0"/>
              <a:t>. 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Pfizer Diatype Office" panose="020B0504040202060203" pitchFamily="34" charset="77"/>
                <a:ea typeface="+mn-ea"/>
                <a:cs typeface="+mn-cs"/>
              </a:rPr>
              <a:t>O vírus sincicial respiratório (VSR) é um vírus de RNA, muito contagioso, que causa doenças respiratórias, especialmente em bebês e idosos. As infecções geralmente se manifestam como sintomas semelhantes ao resfriado (coriza, tosse, febre), mas podem evoluir para quadros graves como bronquiolite e pneumonia, particularmente em crianças pequenas. </a:t>
            </a:r>
          </a:p>
          <a:p>
            <a:endParaRPr lang="pt-BR" dirty="0"/>
          </a:p>
          <a:p>
            <a:r>
              <a:rPr lang="pt-BR" dirty="0"/>
              <a:t>Todo vírus para se multiplicar, precisa de um hospedeiro. Alguém em quem ele possa se replicar. A vacina </a:t>
            </a:r>
            <a:r>
              <a:rPr lang="pt-BR" dirty="0" err="1"/>
              <a:t>funiconaria</a:t>
            </a:r>
            <a:r>
              <a:rPr lang="pt-BR" dirty="0"/>
              <a:t> com bloqueio desse receptor (porta de entrada). Desta forma o vírus não se multiplica por não entrar para dentro das células humanas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EB0F6-0CBB-6A4E-B00F-31FF6D66F0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fizer Diatype Office" panose="020B0504040202060203" pitchFamily="34" charset="77"/>
                <a:ea typeface="+mn-ea"/>
                <a:cs typeface="+mn-cs"/>
              </a:rPr>
              <a:pPr marL="0" marR="0" lvl="0" indent="0" algn="r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fizer Diatype Office" panose="020B050404020206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68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EB0F6-0CBB-6A4E-B00F-31FF6D66F0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fizer Diatype Office" panose="020B0504040202060203" pitchFamily="34" charset="77"/>
                <a:ea typeface="+mn-ea"/>
                <a:cs typeface="+mn-cs"/>
              </a:rPr>
              <a:pPr marL="0" marR="0" lvl="0" indent="0" algn="r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fizer Diatype Office" panose="020B050404020206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68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3" name="Google Shape;1644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6444" name="Google Shape;1644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Sugestão: Avaliar as barras, pois a vacinação materna em bula protege por seis meses e a barra está fixa em 5 e o anticorpo tem em bula proteção por até 150 dias (5 meses) e na imagem sugestiona um ano, o que pode ser interpretado como superioridade. </a:t>
            </a:r>
            <a:endParaRPr/>
          </a:p>
        </p:txBody>
      </p:sp>
      <p:sp>
        <p:nvSpPr>
          <p:cNvPr id="16445" name="Google Shape;16445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3" name="Google Shape;1651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6514" name="Google Shape;1651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Sugestão: Avaliar as barras, pois a vacinação materna em bula protege por seis meses e a barra está fixa em 5 e o anticorpo tem em bula proteção por até 150 dias (5 meses) e na imagem sugestiona um ano, o que pode ser interpretado como superioridade. </a:t>
            </a:r>
            <a:endParaRPr/>
          </a:p>
        </p:txBody>
      </p:sp>
      <p:sp>
        <p:nvSpPr>
          <p:cNvPr id="16515" name="Google Shape;16515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5155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3" name="Google Shape;1651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6514" name="Google Shape;1651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Sugestão: Avaliar as barras, pois a vacinação materna em bula protege por seis meses e a barra está fixa em 5 e o anticorpo tem em bula proteção por até 150 dias (5 meses) e na imagem sugestiona um ano, o que pode ser interpretado como superioridade. </a:t>
            </a:r>
            <a:endParaRPr/>
          </a:p>
        </p:txBody>
      </p:sp>
      <p:sp>
        <p:nvSpPr>
          <p:cNvPr id="16515" name="Google Shape;16515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5155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3" name="Google Shape;1651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6514" name="Google Shape;1651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Sugestão: Avaliar as barras, pois a vacinação materna em bula protege por seis meses e a barra está fixa em 5 e o anticorpo tem em bula proteção por até 150 dias (5 meses) e na imagem sugestiona um ano, o que pode ser interpretado como superioridade. </a:t>
            </a:r>
            <a:endParaRPr/>
          </a:p>
        </p:txBody>
      </p:sp>
      <p:sp>
        <p:nvSpPr>
          <p:cNvPr id="16515" name="Google Shape;16515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5155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3" name="Google Shape;1651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6514" name="Google Shape;1651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Sugestão: Avaliar as barras, pois a vacinação materna em bula protege por seis meses e a barra está fixa em 5 e o anticorpo tem em bula proteção por até 150 dias (5 meses) e na imagem sugestiona um ano, o que pode ser interpretado como superioridade. </a:t>
            </a:r>
            <a:endParaRPr/>
          </a:p>
        </p:txBody>
      </p:sp>
      <p:sp>
        <p:nvSpPr>
          <p:cNvPr id="16515" name="Google Shape;16515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5155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EB0F6-0CBB-6A4E-B00F-31FF6D66F0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fizer Diatype Office" panose="020B0504040202060203" pitchFamily="34" charset="77"/>
                <a:ea typeface="+mn-ea"/>
                <a:cs typeface="+mn-cs"/>
              </a:rPr>
              <a:pPr marL="0" marR="0" lvl="0" indent="0" algn="r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fizer Diatype Office" panose="020B050404020206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68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EA4B2-40E2-2C2E-9EFB-64CD9C525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73B854C-D413-CE70-CA25-3D3B29EE96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2855C9B-54EC-7B83-6673-E748E73C0D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AB3EE02-7AC4-822C-8BC8-31E6CABB36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EB0F6-0CBB-6A4E-B00F-31FF6D66F0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fizer Diatype Office" panose="020B0504040202060203" pitchFamily="34" charset="77"/>
                <a:ea typeface="+mn-ea"/>
                <a:cs typeface="+mn-cs"/>
              </a:rPr>
              <a:pPr marL="0" marR="0" lvl="0" indent="0" algn="r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fizer Diatype Office" panose="020B050404020206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4648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FD305-6FF1-4962-A39C-8C812362D943}" type="slidenum">
              <a:rPr lang="es-PE" smtClean="0"/>
              <a:t>21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95755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FD305-6FF1-4962-A39C-8C812362D943}" type="slidenum">
              <a:rPr lang="es-PE" smtClean="0"/>
              <a:t>22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9575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r>
              <a:rPr lang="pt-BR" sz="1200" b="0" i="0" kern="1200" dirty="0">
                <a:solidFill>
                  <a:schemeClr val="tx1"/>
                </a:solidFill>
                <a:effectLst/>
                <a:latin typeface="Pfizer Diatype Office" panose="020B0504040202060203" pitchFamily="34" charset="77"/>
                <a:ea typeface="+mn-ea"/>
                <a:cs typeface="+mn-cs"/>
              </a:rPr>
              <a:t>É um vírus de RNA, classificado como um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Pfizer Diatype Office" panose="020B0504040202060203" pitchFamily="34" charset="77"/>
                <a:ea typeface="+mn-ea"/>
                <a:cs typeface="+mn-cs"/>
              </a:rPr>
              <a:t>pneumovírus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Pfizer Diatype Office" panose="020B0504040202060203" pitchFamily="34" charset="77"/>
                <a:ea typeface="+mn-ea"/>
                <a:cs typeface="+mn-cs"/>
              </a:rPr>
              <a:t>. </a:t>
            </a:r>
          </a:p>
          <a:p>
            <a:pPr fontAlgn="ctr"/>
            <a:r>
              <a:rPr lang="pt-BR" sz="1200" b="0" i="0" kern="1200" dirty="0">
                <a:solidFill>
                  <a:schemeClr val="tx1"/>
                </a:solidFill>
                <a:effectLst/>
                <a:latin typeface="Pfizer Diatype Office" panose="020B0504040202060203" pitchFamily="34" charset="77"/>
                <a:ea typeface="+mn-ea"/>
                <a:cs typeface="+mn-cs"/>
              </a:rPr>
              <a:t>É altamente contagioso e pode permanecer viável por horas em superfícies. 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Pfizer Diatype Office" panose="020B0504040202060203" pitchFamily="34" charset="77"/>
                <a:ea typeface="+mn-ea"/>
                <a:cs typeface="+mn-cs"/>
              </a:rPr>
              <a:t>Geralmente causa surtos durante os meses de inverno e início da primavera. </a:t>
            </a:r>
          </a:p>
          <a:p>
            <a:endParaRPr lang="pt-BR" dirty="0"/>
          </a:p>
          <a:p>
            <a:r>
              <a:rPr lang="pt-BR" dirty="0"/>
              <a:t>. 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Pfizer Diatype Office" panose="020B0504040202060203" pitchFamily="34" charset="77"/>
                <a:ea typeface="+mn-ea"/>
                <a:cs typeface="+mn-cs"/>
              </a:rPr>
              <a:t>O vírus sincicial respiratório (VSR) é um vírus de RNA, muito contagioso, que causa doenças respiratórias, especialmente em bebês e idosos. As infecções geralmente se manifestam como sintomas semelhantes ao resfriado (coriza, tosse, febre), mas podem evoluir para quadros graves como bronquiolite e pneumonia, particularmente em crianças pequenas. </a:t>
            </a:r>
          </a:p>
          <a:p>
            <a:endParaRPr lang="pt-BR" dirty="0"/>
          </a:p>
          <a:p>
            <a:r>
              <a:rPr lang="pt-BR" dirty="0"/>
              <a:t>Todo vírus para se multiplicar, precisa de um hospedeiro. Alguém em quem ele possa se replicar. A vacina </a:t>
            </a:r>
            <a:r>
              <a:rPr lang="pt-BR" dirty="0" err="1"/>
              <a:t>funiconaria</a:t>
            </a:r>
            <a:r>
              <a:rPr lang="pt-BR" dirty="0"/>
              <a:t> com bloqueio desse receptor (porta de entrada). Desta forma o vírus não se multiplica por não entrar para dentro das células humanas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EB0F6-0CBB-6A4E-B00F-31FF6D66F0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fizer Diatype Office" panose="020B0504040202060203" pitchFamily="34" charset="77"/>
                <a:ea typeface="+mn-ea"/>
                <a:cs typeface="+mn-cs"/>
              </a:rPr>
              <a:pPr marL="0" marR="0" lvl="0" indent="0" algn="r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fizer Diatype Office" panose="020B050404020206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687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FD305-6FF1-4962-A39C-8C812362D943}" type="slidenum">
              <a:rPr lang="es-PE" smtClean="0"/>
              <a:t>23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9575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EB0F6-0CBB-6A4E-B00F-31FF6D66F0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fizer Diatype Office" panose="020B0504040202060203" pitchFamily="34" charset="77"/>
                <a:ea typeface="+mn-ea"/>
                <a:cs typeface="+mn-cs"/>
              </a:rPr>
              <a:pPr marL="0" marR="0" lvl="0" indent="0" algn="r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fizer Diatype Office" panose="020B050404020206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687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FD305-6FF1-4962-A39C-8C812362D943}" type="slidenum">
              <a:rPr lang="es-PE" smtClean="0"/>
              <a:t>26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95755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FD305-6FF1-4962-A39C-8C812362D943}" type="slidenum">
              <a:rPr lang="es-PE" smtClean="0"/>
              <a:t>27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95755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FD305-6FF1-4962-A39C-8C812362D943}" type="slidenum">
              <a:rPr lang="es-PE" smtClean="0"/>
              <a:t>28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95755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FD305-6FF1-4962-A39C-8C812362D943}" type="slidenum">
              <a:rPr lang="es-PE" smtClean="0"/>
              <a:t>29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95755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FD305-6FF1-4962-A39C-8C812362D943}" type="slidenum">
              <a:rPr lang="es-PE" smtClean="0"/>
              <a:t>30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95755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FD305-6FF1-4962-A39C-8C812362D943}" type="slidenum">
              <a:rPr lang="es-PE" smtClean="0"/>
              <a:t>31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95755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FD305-6FF1-4962-A39C-8C812362D943}" type="slidenum">
              <a:rPr lang="es-PE" smtClean="0"/>
              <a:t>32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9575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r>
              <a:rPr lang="pt-BR" sz="1200" b="0" i="0" kern="1200" dirty="0">
                <a:solidFill>
                  <a:schemeClr val="tx1"/>
                </a:solidFill>
                <a:effectLst/>
                <a:latin typeface="Pfizer Diatype Office" panose="020B0504040202060203" pitchFamily="34" charset="77"/>
                <a:ea typeface="+mn-ea"/>
                <a:cs typeface="+mn-cs"/>
              </a:rPr>
              <a:t>É um vírus de RNA, classificado como um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Pfizer Diatype Office" panose="020B0504040202060203" pitchFamily="34" charset="77"/>
                <a:ea typeface="+mn-ea"/>
                <a:cs typeface="+mn-cs"/>
              </a:rPr>
              <a:t>pneumovírus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Pfizer Diatype Office" panose="020B0504040202060203" pitchFamily="34" charset="77"/>
                <a:ea typeface="+mn-ea"/>
                <a:cs typeface="+mn-cs"/>
              </a:rPr>
              <a:t>. </a:t>
            </a:r>
          </a:p>
          <a:p>
            <a:pPr fontAlgn="ctr"/>
            <a:r>
              <a:rPr lang="pt-BR" sz="1200" b="0" i="0" kern="1200" dirty="0">
                <a:solidFill>
                  <a:schemeClr val="tx1"/>
                </a:solidFill>
                <a:effectLst/>
                <a:latin typeface="Pfizer Diatype Office" panose="020B0504040202060203" pitchFamily="34" charset="77"/>
                <a:ea typeface="+mn-ea"/>
                <a:cs typeface="+mn-cs"/>
              </a:rPr>
              <a:t>É altamente contagioso e pode permanecer viável por horas em superfícies. 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Pfizer Diatype Office" panose="020B0504040202060203" pitchFamily="34" charset="77"/>
                <a:ea typeface="+mn-ea"/>
                <a:cs typeface="+mn-cs"/>
              </a:rPr>
              <a:t>Geralmente causa surtos durante os meses de inverno e início da primavera. </a:t>
            </a:r>
          </a:p>
          <a:p>
            <a:endParaRPr lang="pt-BR" dirty="0"/>
          </a:p>
          <a:p>
            <a:r>
              <a:rPr lang="pt-BR" dirty="0"/>
              <a:t>. 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Pfizer Diatype Office" panose="020B0504040202060203" pitchFamily="34" charset="77"/>
                <a:ea typeface="+mn-ea"/>
                <a:cs typeface="+mn-cs"/>
              </a:rPr>
              <a:t>O vírus sincicial respiratório (VSR) é um vírus de RNA, muito contagioso, que causa doenças respiratórias, especialmente em bebês e idosos. As infecções geralmente se manifestam como sintomas semelhantes ao resfriado (coriza, tosse, febre), mas podem evoluir para quadros graves como bronquiolite e pneumonia, particularmente em crianças pequenas. </a:t>
            </a:r>
          </a:p>
          <a:p>
            <a:endParaRPr lang="pt-BR" dirty="0"/>
          </a:p>
          <a:p>
            <a:r>
              <a:rPr lang="pt-BR" dirty="0"/>
              <a:t>Todo vírus para se multiplicar, precisa de um hospedeiro. Alguém em quem ele possa se replicar. A vacina </a:t>
            </a:r>
            <a:r>
              <a:rPr lang="pt-BR" dirty="0" err="1"/>
              <a:t>funiconaria</a:t>
            </a:r>
            <a:r>
              <a:rPr lang="pt-BR" dirty="0"/>
              <a:t> com bloqueio desse receptor (porta de entrada). Desta forma o vírus não se multiplica por não entrar para dentro das células humanas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EB0F6-0CBB-6A4E-B00F-31FF6D66F0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fizer Diatype Office" panose="020B0504040202060203" pitchFamily="34" charset="77"/>
                <a:ea typeface="+mn-ea"/>
                <a:cs typeface="+mn-cs"/>
              </a:rPr>
              <a:pPr marL="0" marR="0" lvl="0" indent="0" algn="r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fizer Diatype Office" panose="020B050404020206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687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FD305-6FF1-4962-A39C-8C812362D943}" type="slidenum">
              <a:rPr lang="es-PE" smtClean="0"/>
              <a:t>33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95755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FD305-6FF1-4962-A39C-8C812362D943}" type="slidenum">
              <a:rPr lang="es-PE" smtClean="0"/>
              <a:t>34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95755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FD305-6FF1-4962-A39C-8C812362D943}" type="slidenum">
              <a:rPr lang="es-PE" smtClean="0"/>
              <a:t>35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95755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FD305-6FF1-4962-A39C-8C812362D943}" type="slidenum">
              <a:rPr lang="es-PE" smtClean="0"/>
              <a:t>36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95755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FD305-6FF1-4962-A39C-8C812362D943}" type="slidenum">
              <a:rPr lang="es-PE" smtClean="0"/>
              <a:t>37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95755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FD305-6FF1-4962-A39C-8C812362D943}" type="slidenum">
              <a:rPr lang="es-PE" smtClean="0"/>
              <a:t>38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95755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FD305-6FF1-4962-A39C-8C812362D943}" type="slidenum">
              <a:rPr lang="es-PE" smtClean="0"/>
              <a:t>39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95755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FD305-6FF1-4962-A39C-8C812362D943}" type="slidenum">
              <a:rPr lang="es-PE" smtClean="0"/>
              <a:t>40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95755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FD305-6FF1-4962-A39C-8C812362D943}" type="slidenum">
              <a:rPr lang="es-PE" smtClean="0"/>
              <a:t>41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95755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EB0F6-0CBB-6A4E-B00F-31FF6D66F0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fizer Diatype Office" panose="020B0504040202060203" pitchFamily="34" charset="77"/>
                <a:ea typeface="+mn-ea"/>
                <a:cs typeface="+mn-cs"/>
              </a:rPr>
              <a:pPr marL="0" marR="0" lvl="0" indent="0" algn="r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fizer Diatype Office" panose="020B050404020206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317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r>
              <a:rPr lang="pt-BR" sz="1200" b="0" i="0" kern="1200" dirty="0">
                <a:solidFill>
                  <a:schemeClr val="tx1"/>
                </a:solidFill>
                <a:effectLst/>
                <a:latin typeface="Pfizer Diatype Office" panose="020B0504040202060203" pitchFamily="34" charset="77"/>
                <a:ea typeface="+mn-ea"/>
                <a:cs typeface="+mn-cs"/>
              </a:rPr>
              <a:t>É um vírus de RNA, classificado como um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Pfizer Diatype Office" panose="020B0504040202060203" pitchFamily="34" charset="77"/>
                <a:ea typeface="+mn-ea"/>
                <a:cs typeface="+mn-cs"/>
              </a:rPr>
              <a:t>pneumovírus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Pfizer Diatype Office" panose="020B0504040202060203" pitchFamily="34" charset="77"/>
                <a:ea typeface="+mn-ea"/>
                <a:cs typeface="+mn-cs"/>
              </a:rPr>
              <a:t>. </a:t>
            </a:r>
          </a:p>
          <a:p>
            <a:pPr fontAlgn="ctr"/>
            <a:r>
              <a:rPr lang="pt-BR" sz="1200" b="0" i="0" kern="1200" dirty="0">
                <a:solidFill>
                  <a:schemeClr val="tx1"/>
                </a:solidFill>
                <a:effectLst/>
                <a:latin typeface="Pfizer Diatype Office" panose="020B0504040202060203" pitchFamily="34" charset="77"/>
                <a:ea typeface="+mn-ea"/>
                <a:cs typeface="+mn-cs"/>
              </a:rPr>
              <a:t>É altamente contagioso e pode permanecer viável por horas em superfícies. 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Pfizer Diatype Office" panose="020B0504040202060203" pitchFamily="34" charset="77"/>
                <a:ea typeface="+mn-ea"/>
                <a:cs typeface="+mn-cs"/>
              </a:rPr>
              <a:t>Geralmente causa surtos durante os meses de inverno e início da primavera. </a:t>
            </a:r>
          </a:p>
          <a:p>
            <a:endParaRPr lang="pt-BR" dirty="0"/>
          </a:p>
          <a:p>
            <a:r>
              <a:rPr lang="pt-BR" dirty="0"/>
              <a:t>. 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Pfizer Diatype Office" panose="020B0504040202060203" pitchFamily="34" charset="77"/>
                <a:ea typeface="+mn-ea"/>
                <a:cs typeface="+mn-cs"/>
              </a:rPr>
              <a:t>O vírus sincicial respiratório (VSR) é um vírus de RNA, muito contagioso, que causa doenças respiratórias, especialmente em bebês e idosos. As infecções geralmente se manifestam como sintomas semelhantes ao resfriado (coriza, tosse, febre), mas podem evoluir para quadros graves como bronquiolite e pneumonia, particularmente em crianças pequenas. </a:t>
            </a:r>
          </a:p>
          <a:p>
            <a:endParaRPr lang="pt-BR" dirty="0"/>
          </a:p>
          <a:p>
            <a:r>
              <a:rPr lang="pt-BR" dirty="0"/>
              <a:t>Todo vírus para se multiplicar, precisa de um hospedeiro. Alguém em quem ele possa se replicar. A vacina </a:t>
            </a:r>
            <a:r>
              <a:rPr lang="pt-BR" dirty="0" err="1"/>
              <a:t>funiconaria</a:t>
            </a:r>
            <a:r>
              <a:rPr lang="pt-BR" dirty="0"/>
              <a:t> com bloqueio desse receptor (porta de entrada). Desta forma o vírus não se multiplica por não entrar para dentro das células humanas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EB0F6-0CBB-6A4E-B00F-31FF6D66F0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fizer Diatype Office" panose="020B0504040202060203" pitchFamily="34" charset="77"/>
                <a:ea typeface="+mn-ea"/>
                <a:cs typeface="+mn-cs"/>
              </a:rPr>
              <a:pPr marL="0" marR="0" lvl="0" indent="0" algn="r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fizer Diatype Office" panose="020B050404020206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68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EB0F6-0CBB-6A4E-B00F-31FF6D66F0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fizer Diatype Office" panose="020B0504040202060203" pitchFamily="34" charset="77"/>
                <a:ea typeface="+mn-ea"/>
                <a:cs typeface="+mn-cs"/>
              </a:rPr>
              <a:pPr marL="0" marR="0" lvl="0" indent="0" algn="r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fizer Diatype Office" panose="020B050404020206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68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EB0F6-0CBB-6A4E-B00F-31FF6D66F0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fizer Diatype Office" panose="020B0504040202060203" pitchFamily="34" charset="77"/>
                <a:ea typeface="+mn-ea"/>
                <a:cs typeface="+mn-cs"/>
              </a:rPr>
              <a:pPr marL="0" marR="0" lvl="0" indent="0" algn="r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fizer Diatype Office" panose="020B050404020206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68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EB0F6-0CBB-6A4E-B00F-31FF6D66F0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fizer Diatype Office" panose="020B0504040202060203" pitchFamily="34" charset="77"/>
                <a:ea typeface="+mn-ea"/>
                <a:cs typeface="+mn-cs"/>
              </a:rPr>
              <a:pPr marL="0" marR="0" lvl="0" indent="0" algn="r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fizer Diatype Office" panose="020B050404020206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68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EB0F6-0CBB-6A4E-B00F-31FF6D66F0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fizer Diatype Office" panose="020B0504040202060203" pitchFamily="34" charset="77"/>
                <a:ea typeface="+mn-ea"/>
                <a:cs typeface="+mn-cs"/>
              </a:rPr>
              <a:pPr marL="0" marR="0" lvl="0" indent="0" algn="r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fizer Diatype Office" panose="020B050404020206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68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EB0F6-0CBB-6A4E-B00F-31FF6D66F0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fizer Diatype Office" panose="020B0504040202060203" pitchFamily="34" charset="77"/>
                <a:ea typeface="+mn-ea"/>
                <a:cs typeface="+mn-cs"/>
              </a:rPr>
              <a:pPr marL="0" marR="0" lvl="0" indent="0" algn="r" defTabSz="2285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fizer Diatype Office" panose="020B050404020206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68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13.xml"/><Relationship Id="rId1" Type="http://schemas.openxmlformats.org/officeDocument/2006/relationships/tags" Target="../tags/tag53.xml"/><Relationship Id="rId4" Type="http://schemas.openxmlformats.org/officeDocument/2006/relationships/image" Target="../media/image7.emf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5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5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5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5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5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5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14.xml"/><Relationship Id="rId1" Type="http://schemas.openxmlformats.org/officeDocument/2006/relationships/tags" Target="../tags/tag60.xml"/><Relationship Id="rId4" Type="http://schemas.openxmlformats.org/officeDocument/2006/relationships/image" Target="../media/image7.emf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6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7.xml"/><Relationship Id="rId4" Type="http://schemas.openxmlformats.org/officeDocument/2006/relationships/image" Target="../media/image7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.xml"/><Relationship Id="rId4" Type="http://schemas.openxmlformats.org/officeDocument/2006/relationships/image" Target="../media/image7.emf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2.xml"/><Relationship Id="rId4" Type="http://schemas.openxmlformats.org/officeDocument/2006/relationships/image" Target="../media/image7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3.xml"/><Relationship Id="rId4" Type="http://schemas.openxmlformats.org/officeDocument/2006/relationships/image" Target="../media/image16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2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2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7.xml"/><Relationship Id="rId4" Type="http://schemas.openxmlformats.org/officeDocument/2006/relationships/image" Target="../media/image7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9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3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33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3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35.xml"/><Relationship Id="rId5" Type="http://schemas.openxmlformats.org/officeDocument/2006/relationships/image" Target="../media/image7.emf"/><Relationship Id="rId4" Type="http://schemas.openxmlformats.org/officeDocument/2006/relationships/image" Target="../media/image5.emf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36.xml"/><Relationship Id="rId4" Type="http://schemas.openxmlformats.org/officeDocument/2006/relationships/image" Target="../media/image28.emf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37.xml"/><Relationship Id="rId5" Type="http://schemas.openxmlformats.org/officeDocument/2006/relationships/image" Target="../media/image2.emf"/><Relationship Id="rId4" Type="http://schemas.openxmlformats.org/officeDocument/2006/relationships/image" Target="../media/image31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38.xml"/><Relationship Id="rId4" Type="http://schemas.openxmlformats.org/officeDocument/2006/relationships/image" Target="../media/image32.emf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40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4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4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43.xml"/><Relationship Id="rId4" Type="http://schemas.openxmlformats.org/officeDocument/2006/relationships/image" Target="../media/image7.emf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4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48.xml"/><Relationship Id="rId4" Type="http://schemas.openxmlformats.org/officeDocument/2006/relationships/image" Target="../media/image7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49.xml"/><Relationship Id="rId4" Type="http://schemas.openxmlformats.org/officeDocument/2006/relationships/image" Target="../media/image16.pn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5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5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Blue">
    <p:bg>
      <p:bgPr>
        <a:solidFill>
          <a:srgbClr val="000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D884F4-659B-441F-45EE-F923C221E5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9206" y="5750031"/>
            <a:ext cx="1443897" cy="589314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4B97BE01-F0D5-3584-357C-76DC10137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798" y="648878"/>
            <a:ext cx="9186800" cy="243656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688C328-0B4B-58D0-9900-6682D7CF32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8097" y="3226917"/>
            <a:ext cx="4871840" cy="1349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0" i="0" kern="1200" spc="-50" dirty="0" smtClean="0">
                <a:solidFill>
                  <a:schemeClr val="bg1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431BDA7-408E-5430-44C0-841A25EDBB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5157" y="5926783"/>
            <a:ext cx="4871840" cy="422078"/>
          </a:xfrm>
          <a:prstGeom prst="rect">
            <a:avLst/>
          </a:prstGeom>
        </p:spPr>
        <p:txBody>
          <a:bodyPr rIns="0"/>
          <a:lstStyle>
            <a:lvl1pPr marL="0" indent="0" algn="r">
              <a:buNone/>
              <a:defRPr lang="en-US" sz="2000" b="0" i="0" kern="1200" spc="-50" dirty="0" smtClean="0">
                <a:solidFill>
                  <a:schemeClr val="bg1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A75169-BD02-C8C2-7994-26CD0B402F72}"/>
              </a:ext>
            </a:extLst>
          </p:cNvPr>
          <p:cNvSpPr txBox="1"/>
          <p:nvPr userDrawn="1"/>
        </p:nvSpPr>
        <p:spPr>
          <a:xfrm>
            <a:off x="9321229" y="650569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1" i="0" kern="1200">
                <a:solidFill>
                  <a:schemeClr val="bg1"/>
                </a:solidFill>
                <a:latin typeface="Pfizer Diatype Office" panose="020B0504040202060203" pitchFamily="34" charset="77"/>
                <a:ea typeface="+mn-ea"/>
                <a:cs typeface="+mn-cs"/>
              </a:rPr>
              <a:t>Pfizer 2025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1387771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9315370-2F4C-0B25-10FC-425ECB5156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35694" y="638335"/>
            <a:ext cx="7645992" cy="4622778"/>
          </a:xfrm>
          <a:prstGeom prst="rect">
            <a:avLst/>
          </a:prstGeom>
        </p:spPr>
        <p:txBody>
          <a:bodyPr numCol="3" spcCol="914400"/>
          <a:lstStyle>
            <a:lvl1pPr marL="0" indent="0">
              <a:buNone/>
              <a:defRPr lang="en-US" sz="16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6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2pPr>
            <a:lvl3pPr>
              <a:defRPr lang="en-US" sz="16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3pPr>
            <a:lvl4pPr>
              <a:defRPr lang="en-US" sz="16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4pPr>
            <a:lvl5pPr>
              <a:defRPr lang="en-US" sz="1600" b="0" i="0" kern="1200" spc="-50" dirty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Body copy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9EBD02BC-B75D-C573-A40B-01833A8D77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175" y="1063182"/>
            <a:ext cx="3154745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0" i="0" kern="1200" spc="-25" dirty="0" smtClean="0">
                <a:solidFill>
                  <a:srgbClr val="0000CA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b="0" kern="1200" spc="-25" dirty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637FFC79-3AFE-A8D3-EC82-8392A143C5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152" y="632386"/>
            <a:ext cx="3154776" cy="405454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6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303E3580-E400-6DD8-0415-6940A937C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08427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Office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857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monitor, equipamentos eletrônicos, tela, televisão&#10;&#10;Descrição gerada automaticamente">
            <a:extLst>
              <a:ext uri="{FF2B5EF4-FFF2-40B4-BE49-F238E27FC236}">
                <a16:creationId xmlns:a16="http://schemas.microsoft.com/office/drawing/2014/main" id="{E210D943-FEEB-4665-A463-B7716ADD2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9E7AD009-1C6D-47E1-92CE-F6F7E9B82D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379" y="6160169"/>
            <a:ext cx="1111741" cy="45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091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 userDrawn="1">
  <p:cSld name="Section Header_alt2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2" name="Google Shape;16;p2">
            <a:extLst>
              <a:ext uri="{FF2B5EF4-FFF2-40B4-BE49-F238E27FC236}">
                <a16:creationId xmlns:a16="http://schemas.microsoft.com/office/drawing/2014/main" id="{DA30DE39-AC02-6D43-9B12-DC74D722847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94937" y="718531"/>
            <a:ext cx="526154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 b="0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9pPr>
          </a:lstStyle>
          <a:p>
            <a:r>
              <a:rPr lang="pt-BR"/>
              <a:t>Clique para mudar o título</a:t>
            </a: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C5A816-9DAA-9641-B210-041A3C9DFEB0}"/>
              </a:ext>
            </a:extLst>
          </p:cNvPr>
          <p:cNvGrpSpPr/>
          <p:nvPr userDrawn="1"/>
        </p:nvGrpSpPr>
        <p:grpSpPr>
          <a:xfrm>
            <a:off x="616703" y="591197"/>
            <a:ext cx="587784" cy="45600"/>
            <a:chOff x="462527" y="443398"/>
            <a:chExt cx="440838" cy="34200"/>
          </a:xfrm>
        </p:grpSpPr>
        <p:sp>
          <p:nvSpPr>
            <p:cNvPr id="13" name="Google Shape;17;p2">
              <a:extLst>
                <a:ext uri="{FF2B5EF4-FFF2-40B4-BE49-F238E27FC236}">
                  <a16:creationId xmlns:a16="http://schemas.microsoft.com/office/drawing/2014/main" id="{B3182B55-39AA-E84D-8F4A-07281C9A5EAC}"/>
                </a:ext>
              </a:extLst>
            </p:cNvPr>
            <p:cNvSpPr/>
            <p:nvPr userDrawn="1"/>
          </p:nvSpPr>
          <p:spPr>
            <a:xfrm>
              <a:off x="462527" y="443398"/>
              <a:ext cx="220500" cy="34200"/>
            </a:xfrm>
            <a:prstGeom prst="rect">
              <a:avLst/>
            </a:prstGeom>
            <a:solidFill>
              <a:srgbClr val="000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8;p2">
              <a:extLst>
                <a:ext uri="{FF2B5EF4-FFF2-40B4-BE49-F238E27FC236}">
                  <a16:creationId xmlns:a16="http://schemas.microsoft.com/office/drawing/2014/main" id="{B2982864-AD84-0545-A49F-C33654D11905}"/>
                </a:ext>
              </a:extLst>
            </p:cNvPr>
            <p:cNvSpPr/>
            <p:nvPr userDrawn="1"/>
          </p:nvSpPr>
          <p:spPr>
            <a:xfrm>
              <a:off x="682865" y="443398"/>
              <a:ext cx="220500" cy="34200"/>
            </a:xfrm>
            <a:prstGeom prst="rect">
              <a:avLst/>
            </a:prstGeom>
            <a:solidFill>
              <a:srgbClr val="009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51;p7">
            <a:extLst>
              <a:ext uri="{FF2B5EF4-FFF2-40B4-BE49-F238E27FC236}">
                <a16:creationId xmlns:a16="http://schemas.microsoft.com/office/drawing/2014/main" id="{652DF4B2-79B7-204E-8B3E-EBFCE13C958F}"/>
              </a:ext>
            </a:extLst>
          </p:cNvPr>
          <p:cNvSpPr txBox="1">
            <a:spLocks/>
          </p:cNvSpPr>
          <p:nvPr userDrawn="1"/>
        </p:nvSpPr>
        <p:spPr>
          <a:xfrm>
            <a:off x="10981996" y="629854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-GB" sz="800" smtClean="0"/>
              <a:pPr algn="r"/>
              <a:t>‹nº›</a:t>
            </a:fld>
            <a:endParaRPr lang="en-GB" sz="800"/>
          </a:p>
        </p:txBody>
      </p:sp>
      <p:sp>
        <p:nvSpPr>
          <p:cNvPr id="16" name="Google Shape;52;p7">
            <a:extLst>
              <a:ext uri="{FF2B5EF4-FFF2-40B4-BE49-F238E27FC236}">
                <a16:creationId xmlns:a16="http://schemas.microsoft.com/office/drawing/2014/main" id="{D5008BD2-2349-0544-A768-1B50AAD98A6B}"/>
              </a:ext>
            </a:extLst>
          </p:cNvPr>
          <p:cNvSpPr txBox="1"/>
          <p:nvPr userDrawn="1"/>
        </p:nvSpPr>
        <p:spPr>
          <a:xfrm>
            <a:off x="10086460" y="6346339"/>
            <a:ext cx="1330800" cy="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CR" sz="800" noProof="0">
                <a:solidFill>
                  <a:srgbClr val="A1AAB1"/>
                </a:solidFill>
              </a:rPr>
              <a:t>Confidencial</a:t>
            </a:r>
            <a:endParaRPr lang="es-CR" sz="800" b="1" noProof="0">
              <a:solidFill>
                <a:srgbClr val="A1AAB1"/>
              </a:solidFill>
            </a:endParaRPr>
          </a:p>
        </p:txBody>
      </p:sp>
      <p:pic>
        <p:nvPicPr>
          <p:cNvPr id="17" name="Google Shape;53;p7">
            <a:extLst>
              <a:ext uri="{FF2B5EF4-FFF2-40B4-BE49-F238E27FC236}">
                <a16:creationId xmlns:a16="http://schemas.microsoft.com/office/drawing/2014/main" id="{731793CA-906E-DC48-B42F-7C6A0512389C}"/>
              </a:ext>
            </a:extLst>
          </p:cNvPr>
          <p:cNvPicPr preferRelativeResize="0"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>
          <a:xfrm>
            <a:off x="609002" y="6365470"/>
            <a:ext cx="822940" cy="33453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2D0F975-50D3-B147-91F6-20975A7817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3871" y="2303528"/>
            <a:ext cx="3285763" cy="844787"/>
          </a:xfrm>
        </p:spPr>
        <p:txBody>
          <a:bodyPr/>
          <a:lstStyle>
            <a:lvl1pPr algn="l">
              <a:buNone/>
              <a:defRPr sz="2133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mudar o título</a:t>
            </a:r>
            <a:endParaRPr lang="en-US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60B4CF1F-2411-7841-84F3-AED8781EC0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3871" y="3167771"/>
            <a:ext cx="3285763" cy="1925091"/>
          </a:xfrm>
        </p:spPr>
        <p:txBody>
          <a:bodyPr/>
          <a:lstStyle>
            <a:lvl1pPr algn="l">
              <a:buFont typeface="Arial" panose="020B0604020202020204" pitchFamily="34" charset="0"/>
              <a:buNone/>
              <a:defRPr lang="es-CR" b="0" i="0" smtClean="0">
                <a:effectLst/>
              </a:defRPr>
            </a:lvl1pPr>
            <a:lvl2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CR" b="0" i="0">
                <a:solidFill>
                  <a:srgbClr val="000000"/>
                </a:solidFill>
                <a:effectLst/>
                <a:latin typeface="Roboto"/>
              </a:rPr>
              <a:t>Clique para adicionar texto</a:t>
            </a:r>
            <a:endParaRPr lang="en-US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ED3A542-DBBA-234E-B2D4-22600393D3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76901" y="2303528"/>
            <a:ext cx="3285763" cy="844787"/>
          </a:xfrm>
        </p:spPr>
        <p:txBody>
          <a:bodyPr/>
          <a:lstStyle>
            <a:lvl1pPr algn="l">
              <a:buNone/>
              <a:defRPr sz="2133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mudar o título</a:t>
            </a:r>
            <a:endParaRPr lang="en-US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B0259B09-53EA-0946-8739-72825EF4A8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76901" y="3167771"/>
            <a:ext cx="3285763" cy="1925091"/>
          </a:xfrm>
        </p:spPr>
        <p:txBody>
          <a:bodyPr/>
          <a:lstStyle>
            <a:lvl1pPr algn="l">
              <a:buFont typeface="Arial" panose="020B0604020202020204" pitchFamily="34" charset="0"/>
              <a:buNone/>
              <a:defRPr lang="es-CR" b="0" i="0" smtClean="0">
                <a:effectLst/>
              </a:defRPr>
            </a:lvl1pPr>
            <a:lvl2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CR" b="0" i="0">
                <a:solidFill>
                  <a:srgbClr val="000000"/>
                </a:solidFill>
                <a:effectLst/>
                <a:latin typeface="Roboto"/>
              </a:rPr>
              <a:t>Clique para adicionar texto</a:t>
            </a:r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077B68-B081-CB40-AC8F-3C2534FF40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49933" y="2303528"/>
            <a:ext cx="3285763" cy="844787"/>
          </a:xfrm>
        </p:spPr>
        <p:txBody>
          <a:bodyPr/>
          <a:lstStyle>
            <a:lvl1pPr algn="l">
              <a:buNone/>
              <a:defRPr sz="2133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mudar o título</a:t>
            </a:r>
            <a:endParaRPr lang="en-US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DC337370-451B-DB4B-9D87-221503D198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49933" y="3167771"/>
            <a:ext cx="3285763" cy="1925091"/>
          </a:xfrm>
        </p:spPr>
        <p:txBody>
          <a:bodyPr/>
          <a:lstStyle>
            <a:lvl1pPr algn="l">
              <a:buFont typeface="Arial" panose="020B0604020202020204" pitchFamily="34" charset="0"/>
              <a:buNone/>
              <a:defRPr lang="es-CR" b="0" i="0" smtClean="0">
                <a:effectLst/>
              </a:defRPr>
            </a:lvl1pPr>
            <a:lvl2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CR" b="0" i="0">
                <a:solidFill>
                  <a:srgbClr val="000000"/>
                </a:solidFill>
                <a:effectLst/>
                <a:latin typeface="Roboto"/>
              </a:rPr>
              <a:t>Clique para adicionar texto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8EC7451-04BE-2E45-AC82-B7D669116E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2746" y="6363249"/>
            <a:ext cx="3518225" cy="410633"/>
          </a:xfrm>
        </p:spPr>
        <p:txBody>
          <a:bodyPr/>
          <a:lstStyle>
            <a:lvl1pPr>
              <a:buNone/>
              <a:defRPr sz="800">
                <a:latin typeface="+mn-lt"/>
              </a:defRPr>
            </a:lvl1pPr>
            <a:lvl2pPr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s-CR" noProof="0"/>
              <a:t>Grandes </a:t>
            </a:r>
            <a:r>
              <a:rPr lang="es-CR" noProof="0" err="1"/>
              <a:t>avan</a:t>
            </a:r>
            <a:r>
              <a:rPr lang="es-CR" b="0" i="0">
                <a:solidFill>
                  <a:srgbClr val="000000"/>
                </a:solidFill>
                <a:effectLst/>
                <a:latin typeface="Roboto"/>
              </a:rPr>
              <a:t>ç</a:t>
            </a:r>
            <a:r>
              <a:rPr lang="es-CR" noProof="0"/>
              <a:t>os que </a:t>
            </a:r>
            <a:r>
              <a:rPr lang="es-CR" noProof="0" err="1"/>
              <a:t>mudam</a:t>
            </a:r>
            <a:r>
              <a:rPr lang="es-CR" noProof="0"/>
              <a:t> as vidas dos pacientes</a:t>
            </a:r>
          </a:p>
        </p:txBody>
      </p:sp>
    </p:spTree>
    <p:extLst>
      <p:ext uri="{BB962C8B-B14F-4D97-AF65-F5344CB8AC3E}">
        <p14:creationId xmlns:p14="http://schemas.microsoft.com/office/powerpoint/2010/main" val="36075724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">
    <p:bg>
      <p:bgPr>
        <a:solidFill>
          <a:srgbClr val="000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D884F4-659B-441F-45EE-F923C221E5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982" y="5762143"/>
            <a:ext cx="1443897" cy="589314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4B97BE01-F0D5-3584-357C-76DC10137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798" y="648878"/>
            <a:ext cx="9186800" cy="243656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688C328-0B4B-58D0-9900-6682D7CF32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8097" y="3226917"/>
            <a:ext cx="4871840" cy="1349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0" i="0" kern="1200" spc="-50" dirty="0" smtClean="0">
                <a:solidFill>
                  <a:schemeClr val="bg1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431BDA7-408E-5430-44C0-841A25EDBB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5179" y="5953479"/>
            <a:ext cx="4871840" cy="42207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2000" b="0" i="0" kern="1200" spc="-50" dirty="0" smtClean="0">
                <a:solidFill>
                  <a:schemeClr val="bg1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A75169-BD02-C8C2-7994-26CD0B402F72}"/>
              </a:ext>
            </a:extLst>
          </p:cNvPr>
          <p:cNvSpPr txBox="1"/>
          <p:nvPr userDrawn="1"/>
        </p:nvSpPr>
        <p:spPr>
          <a:xfrm>
            <a:off x="932122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1" i="0" kern="1200">
                <a:solidFill>
                  <a:schemeClr val="bg1"/>
                </a:solidFill>
                <a:latin typeface="Pfizer Diatype Office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725329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Image">
    <p:bg>
      <p:bgPr>
        <a:solidFill>
          <a:srgbClr val="000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BB5660-0ACC-420C-FE42-E4567F70BF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D884F4-659B-441F-45EE-F923C221E5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982" y="5762143"/>
            <a:ext cx="1443897" cy="589314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431BDA7-408E-5430-44C0-841A25EDBB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5179" y="5953479"/>
            <a:ext cx="4871840" cy="42207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2000" b="0" i="0" kern="1200" spc="-50" dirty="0" smtClean="0">
                <a:solidFill>
                  <a:schemeClr val="bg1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DB4DEE37-4C57-A98E-FC92-AA751D7B20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798" y="648878"/>
            <a:ext cx="9186800" cy="243656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21666A8F-937A-95F5-09E9-A7E0813E85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8097" y="3226917"/>
            <a:ext cx="4871840" cy="1349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0" i="0" kern="1200" spc="-50" dirty="0" smtClean="0">
                <a:solidFill>
                  <a:schemeClr val="bg1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4F6DA5-17F8-F45E-C899-C9DDB8A0FCF8}"/>
              </a:ext>
            </a:extLst>
          </p:cNvPr>
          <p:cNvSpPr txBox="1"/>
          <p:nvPr userDrawn="1"/>
        </p:nvSpPr>
        <p:spPr>
          <a:xfrm>
            <a:off x="932122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1" i="0" kern="1200">
                <a:solidFill>
                  <a:schemeClr val="bg1"/>
                </a:solidFill>
                <a:latin typeface="Pfizer Diatype Office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12710663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Light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BB5660-0ACC-420C-FE42-E4567F70BF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431BDA7-408E-5430-44C0-841A25EDBB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5179" y="5953479"/>
            <a:ext cx="4871840" cy="42207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2000" b="0" i="0" kern="1200" spc="-50" dirty="0" smtClean="0">
                <a:solidFill>
                  <a:srgbClr val="0000CA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931F2-C551-2AD4-7B6A-9581E89422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280" y="5761669"/>
            <a:ext cx="1442647" cy="589788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47779D81-C5B7-9D06-E85C-734849E79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798" y="648878"/>
            <a:ext cx="9186800" cy="243656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rgbClr val="0000CA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5CB0D16B-5D71-98DD-1BB3-47FCB31844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8097" y="3226917"/>
            <a:ext cx="4871840" cy="1349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0" i="0" kern="1200" spc="-50" dirty="0" smtClean="0">
                <a:solidFill>
                  <a:srgbClr val="0000CA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6C1915-A948-27F3-421D-7A432528F01F}"/>
              </a:ext>
            </a:extLst>
          </p:cNvPr>
          <p:cNvSpPr txBox="1"/>
          <p:nvPr userDrawn="1"/>
        </p:nvSpPr>
        <p:spPr>
          <a:xfrm>
            <a:off x="932122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1" i="0" kern="1200">
                <a:solidFill>
                  <a:schemeClr val="bg1">
                    <a:lumMod val="50000"/>
                  </a:schemeClr>
                </a:solidFill>
                <a:latin typeface="Pfizer Diatype Office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7300410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Heli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5B36C6-7A31-C0B7-00BF-79489D20A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4592" y="2292711"/>
            <a:ext cx="9885663" cy="4603388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431BDA7-408E-5430-44C0-841A25EDBB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5179" y="5953479"/>
            <a:ext cx="4871840" cy="42207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2000" b="0" i="0" kern="1200" spc="-50" dirty="0" smtClean="0">
                <a:solidFill>
                  <a:srgbClr val="0000CA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931F2-C551-2AD4-7B6A-9581E89422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280" y="5761669"/>
            <a:ext cx="1442647" cy="589788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F8EAB0D2-5E3C-D715-5795-DDDA0402A0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798" y="648878"/>
            <a:ext cx="9186800" cy="243656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rgbClr val="0000CA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43D5313-585F-7759-4B50-E0558D95C8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8097" y="3226917"/>
            <a:ext cx="4871840" cy="1349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0" i="0" kern="1200" spc="-50" dirty="0" smtClean="0">
                <a:solidFill>
                  <a:srgbClr val="0000CA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BF3C86-FF85-B6E6-637E-F327D7A73791}"/>
              </a:ext>
            </a:extLst>
          </p:cNvPr>
          <p:cNvSpPr txBox="1"/>
          <p:nvPr userDrawn="1"/>
        </p:nvSpPr>
        <p:spPr>
          <a:xfrm>
            <a:off x="932122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1" i="0" kern="1200">
                <a:solidFill>
                  <a:schemeClr val="bg1">
                    <a:lumMod val="50000"/>
                  </a:schemeClr>
                </a:solidFill>
                <a:latin typeface="Pfizer Diatype Office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5866024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Gradient">
    <p:bg>
      <p:bgPr>
        <a:solidFill>
          <a:srgbClr val="000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6D47A1-97CE-922C-686A-788787C60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5185" y="446"/>
            <a:ext cx="12197185" cy="6860917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E124F571-6FC4-F49D-EACA-C6A78832D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60CBD0-72DA-6445-A53B-670F01AC15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281" y="6182241"/>
            <a:ext cx="1301977" cy="53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608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lue">
    <p:bg>
      <p:bgPr>
        <a:solidFill>
          <a:srgbClr val="000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124F571-6FC4-F49D-EACA-C6A78832D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60CBD0-72DA-6445-A53B-670F01AC15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281" y="6416421"/>
            <a:ext cx="728130" cy="2971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BF811C-58C4-4D45-6D31-BF8869999D71}"/>
              </a:ext>
            </a:extLst>
          </p:cNvPr>
          <p:cNvSpPr txBox="1"/>
          <p:nvPr userDrawn="1"/>
        </p:nvSpPr>
        <p:spPr>
          <a:xfrm>
            <a:off x="8884349" y="6506098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1" i="0" kern="1200">
                <a:solidFill>
                  <a:schemeClr val="bg1"/>
                </a:solidFill>
                <a:latin typeface="Pfizer Diatype Office" panose="020B0504040202060203" pitchFamily="34" charset="77"/>
                <a:ea typeface="+mn-ea"/>
                <a:cs typeface="+mn-cs"/>
              </a:rPr>
              <a:t>Pfizer 2025 | Confidential and Proprietary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161C701-D2F2-B87B-74CA-6D6C5009A3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08427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bg1"/>
                </a:solidFill>
                <a:latin typeface="Pfizer Diatype Office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975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ight Blue">
    <p:bg>
      <p:bgPr>
        <a:solidFill>
          <a:srgbClr val="BD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92CDA417-57EF-0352-3CB6-EAB8C0550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08427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Office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198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lue">
    <p:bg>
      <p:bgPr>
        <a:solidFill>
          <a:srgbClr val="000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124F571-6FC4-F49D-EACA-C6A78832D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91BD0C0B-A98D-5936-804D-A5476E8CF1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CEA907-6F56-E6DB-B767-45FE06E496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280" y="6408420"/>
            <a:ext cx="728130" cy="297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D7A029-15D9-FE7B-FD83-A16805E7FA0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88434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1" i="0" kern="1200">
                <a:solidFill>
                  <a:schemeClr val="bg1"/>
                </a:solidFill>
                <a:latin typeface="Pfizer Diatype Office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069990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D7E2B1-793C-339F-DC80-26B6E30CE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35694" y="648609"/>
            <a:ext cx="7645992" cy="4612504"/>
          </a:xfrm>
          <a:prstGeom prst="rect">
            <a:avLst/>
          </a:prstGeom>
        </p:spPr>
        <p:txBody>
          <a:bodyPr numCol="1" spcCol="914400"/>
          <a:lstStyle>
            <a:lvl1pPr marL="285679" indent="-285679">
              <a:buFont typeface="Arial" panose="020B0604020202020204" pitchFamily="34" charset="0"/>
              <a:buChar char="•"/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2pPr>
            <a:lvl3pPr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3pPr>
            <a:lvl4pPr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4pPr>
            <a:lvl5pPr>
              <a:defRPr lang="en-US" sz="1800" b="0" i="0" kern="1200" spc="-50" dirty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Body copy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7DC160FF-08F1-8833-851D-3D39A5A9A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175" y="1063182"/>
            <a:ext cx="3154745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0" i="0" kern="1200" spc="-25" dirty="0" smtClean="0">
                <a:solidFill>
                  <a:srgbClr val="0000CA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b="0" kern="1200" spc="-25" dirty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5451C8AF-8557-553A-11CE-E9D12C93CC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152" y="632386"/>
            <a:ext cx="3154776" cy="405454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6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93383E91-25CB-9E9E-21C0-10D11AD8F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08427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Office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761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ight Blue">
    <p:bg>
      <p:bgPr>
        <a:solidFill>
          <a:srgbClr val="BD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792075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Uni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B14E41-4A21-621A-50D1-42254C93A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880" t="8065" r="22611" b="15792"/>
          <a:stretch/>
        </p:blipFill>
        <p:spPr>
          <a:xfrm>
            <a:off x="8117334" y="0"/>
            <a:ext cx="4116603" cy="685800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E5DBBA62-D904-006E-B801-C7D605941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4200115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Unit 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03C1E1-319A-9450-36A2-9E5B4DE8E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5214" r="1734"/>
          <a:stretch/>
        </p:blipFill>
        <p:spPr>
          <a:xfrm flipV="1">
            <a:off x="6170133" y="-17377"/>
            <a:ext cx="6021868" cy="6875377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E5DBBA62-D904-006E-B801-C7D605941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6561870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Unit 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05D67-596F-1000-A274-5C63C254CD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12" t="1546" r="11417" b="30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E5DBBA62-D904-006E-B801-C7D605941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9A1C1D-865C-2E18-A343-440416C9C6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281" y="6408033"/>
            <a:ext cx="728130" cy="29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838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Divider Slide">
    <p:bg bwMode="gray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 descr="A picture containing accessory, umbrella, sunglasses, spectacles  Description automatically generated">
            <a:extLst>
              <a:ext uri="{FF2B5EF4-FFF2-40B4-BE49-F238E27FC236}">
                <a16:creationId xmlns:a16="http://schemas.microsoft.com/office/drawing/2014/main" id="{2DC16F02-BAF4-4EBA-B856-EE0B01A67E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" y="0"/>
            <a:ext cx="12192000" cy="685621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448173" y="4215384"/>
            <a:ext cx="4234775" cy="905256"/>
          </a:xfrm>
        </p:spPr>
        <p:txBody>
          <a:bodyPr lIns="0" tIns="0" rIns="0" bIns="0"/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00050" indent="0">
              <a:buNone/>
            </a:lvl2pPr>
            <a:lvl3pPr marL="742950" indent="0">
              <a:buNone/>
            </a:lvl3pPr>
            <a:lvl4pPr marL="1095375" indent="0">
              <a:buNone/>
            </a:lvl4pPr>
            <a:lvl5pPr marL="1370012" indent="0">
              <a:buNone/>
            </a:lvl5pPr>
          </a:lstStyle>
          <a:p>
            <a:pPr lvl="0"/>
            <a:r>
              <a:t>Clique para editar os estilos de texto do slide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448173" y="2560320"/>
            <a:ext cx="4234775" cy="1508760"/>
          </a:xfrm>
        </p:spPr>
        <p:txBody>
          <a:bodyPr vert="horz" lIns="0" tIns="0" rIns="0" bIns="0" anchor="b" anchorCtr="0">
            <a:no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pPr lvl="0"/>
            <a:r>
              <a:t>Clique para editar o estilo de título do slide mestre</a:t>
            </a:r>
          </a:p>
        </p:txBody>
      </p:sp>
      <p:sp>
        <p:nvSpPr>
          <p:cNvPr id="13" name="Google Shape;49;p7">
            <a:extLst>
              <a:ext uri="{FF2B5EF4-FFF2-40B4-BE49-F238E27FC236}">
                <a16:creationId xmlns:a16="http://schemas.microsoft.com/office/drawing/2014/main" id="{D01DEFE8-92EA-4D72-9911-E9444EF4C65B}"/>
              </a:ext>
            </a:extLst>
          </p:cNvPr>
          <p:cNvSpPr/>
          <p:nvPr userDrawn="1"/>
        </p:nvSpPr>
        <p:spPr bwMode="gray">
          <a:xfrm>
            <a:off x="1" y="6216149"/>
            <a:ext cx="12192000" cy="6417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pic>
        <p:nvPicPr>
          <p:cNvPr id="19" name="Google Shape;53;p7">
            <a:extLst>
              <a:ext uri="{FF2B5EF4-FFF2-40B4-BE49-F238E27FC236}">
                <a16:creationId xmlns:a16="http://schemas.microsoft.com/office/drawing/2014/main" id="{BE63A6E2-6A45-48C5-AAB5-635C131502E0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446914" y="6346663"/>
            <a:ext cx="914638" cy="3718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CDF916F-8B26-4E62-8230-AE3626C83AC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466324" y="6303596"/>
            <a:ext cx="276370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800">
              <a:solidFill>
                <a:srgbClr val="A1AAB1"/>
              </a:solidFill>
              <a:latin typeface="+mn-lt"/>
            </a:endParaRPr>
          </a:p>
        </p:txBody>
      </p:sp>
      <p:sp>
        <p:nvSpPr>
          <p:cNvPr id="12" name="Google Shape;52;p7">
            <a:extLst>
              <a:ext uri="{FF2B5EF4-FFF2-40B4-BE49-F238E27FC236}">
                <a16:creationId xmlns:a16="http://schemas.microsoft.com/office/drawing/2014/main" id="{D17E9775-5F61-47C4-BE37-0F43B8E05FC5}"/>
              </a:ext>
            </a:extLst>
          </p:cNvPr>
          <p:cNvSpPr txBox="1"/>
          <p:nvPr userDrawn="1"/>
        </p:nvSpPr>
        <p:spPr bwMode="gray">
          <a:xfrm>
            <a:off x="6095999" y="6303596"/>
            <a:ext cx="5348889" cy="33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00" i="1">
                <a:solidFill>
                  <a:schemeClr val="tx1"/>
                </a:solidFill>
              </a:defRPr>
            </a:pPr>
            <a:endParaRPr sz="800" b="1" i="1">
              <a:solidFill>
                <a:schemeClr val="tx1"/>
              </a:solidFill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73288A9-E236-4EC3-9C85-F698E18DFB6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728666" y="6303596"/>
            <a:ext cx="4143311" cy="335382"/>
          </a:xfrm>
          <a:prstGeom prst="rect">
            <a:avLst/>
          </a:prstGeom>
        </p:spPr>
        <p:txBody>
          <a:bodyPr vert="horz" lIns="0" tIns="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 sz="800">
                <a:solidFill>
                  <a:srgbClr val="0000C9"/>
                </a:solidFill>
              </a:defRPr>
            </a:pPr>
            <a:r>
              <a:t>Grandes avanços que mudam a vida dos pacientes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62680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172" y="1801368"/>
            <a:ext cx="11295782" cy="3950208"/>
          </a:xfrm>
        </p:spPr>
        <p:txBody>
          <a:bodyPr/>
          <a:lstStyle/>
          <a:p>
            <a:pPr lvl="0"/>
            <a:r>
              <a:t>Clique para editar os estilos de texto do slide mestre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173" y="5806440"/>
            <a:ext cx="11295782" cy="347472"/>
          </a:xfr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  <a:defRPr sz="800" kern="120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t>Clique para editar a origem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172" y="1307593"/>
            <a:ext cx="11295782" cy="396947"/>
          </a:xfrm>
          <a:prstGeom prst="rect">
            <a:avLst/>
          </a:prstGeom>
          <a:noFill/>
        </p:spPr>
        <p:txBody>
          <a:bodyPr wrap="square" lIns="0" rIns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t>Clique para editar o subtítulo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t>Clique para editar o estilo de título do slide mestre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28291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419100" y="289559"/>
            <a:ext cx="11354000" cy="10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ftr" idx="11"/>
          </p:nvPr>
        </p:nvSpPr>
        <p:spPr>
          <a:xfrm>
            <a:off x="1767840" y="6659245"/>
            <a:ext cx="8656400" cy="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11772900" y="6659245"/>
            <a:ext cx="419200" cy="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419100" y="6296025"/>
            <a:ext cx="102300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lvl="0" indent="-30479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1pPr>
            <a:lvl2pPr marL="1219170" lvl="1" indent="-304792" algn="l" rtl="0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marL="1828754" lvl="2" indent="-304792" algn="l" rtl="0">
              <a:lnSpc>
                <a:spcPct val="95000"/>
              </a:lnSpc>
              <a:spcBef>
                <a:spcPts val="267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 rtl="0">
              <a:lnSpc>
                <a:spcPct val="95000"/>
              </a:lnSpc>
              <a:spcBef>
                <a:spcPts val="267"/>
              </a:spcBef>
              <a:spcAft>
                <a:spcPts val="0"/>
              </a:spcAft>
              <a:buSzPts val="1200"/>
              <a:buNone/>
              <a:defRPr/>
            </a:lvl4pPr>
            <a:lvl5pPr marL="3047924" lvl="4" indent="-304792" algn="l" rtl="0">
              <a:lnSpc>
                <a:spcPct val="95000"/>
              </a:lnSpc>
              <a:spcBef>
                <a:spcPts val="267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1453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546F7BC-4EB4-0EF0-77C6-8A374A636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8951" y="6509093"/>
            <a:ext cx="27432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FE55FE1-14D6-4E0C-911C-D83186A362DD}" type="slidenum">
              <a:rPr lang="en-US" smtClean="0"/>
              <a:pPr/>
              <a:t>‹nº›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25286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80" y="1624015"/>
            <a:ext cx="11521900" cy="4371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04880" y="1043808"/>
            <a:ext cx="11521900" cy="388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E5B539-65AC-4AB5-959C-7971D248E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907590C-6163-4447-B061-81144A22C0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986" y="6624268"/>
            <a:ext cx="9492862" cy="203133"/>
          </a:xfrm>
          <a:prstGeom prst="rect">
            <a:avLst/>
          </a:prstGeom>
        </p:spPr>
        <p:txBody>
          <a:bodyPr tIns="0" bIns="0" anchor="b"/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52125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lue">
    <p:bg>
      <p:bgPr>
        <a:solidFill>
          <a:srgbClr val="000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124F571-6FC4-F49D-EACA-C6A78832D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91BD0C0B-A98D-5936-804D-A5476E8CF1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CEA907-6F56-E6DB-B767-45FE06E496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280" y="6408420"/>
            <a:ext cx="728130" cy="297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D7A029-15D9-FE7B-FD83-A16805E7FA0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88434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1" i="0" kern="1200">
                <a:solidFill>
                  <a:schemeClr val="bg1"/>
                </a:solidFill>
                <a:latin typeface="Pfizer Diatype Office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1059965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489" y="622770"/>
            <a:ext cx="3154776" cy="405454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9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D7E2B1-793C-339F-DC80-26B6E30CE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2850" y="1344759"/>
            <a:ext cx="3427224" cy="44807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6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2pPr>
            <a:lvl3pPr>
              <a:defRPr lang="en-US" sz="16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3pPr>
            <a:lvl4pPr>
              <a:defRPr lang="en-US" sz="16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4pPr>
            <a:lvl5pPr>
              <a:defRPr lang="en-US" sz="1600" b="0" i="0" kern="1200" spc="-50" dirty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Body copy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75126652-EED8-B3AC-89F2-9AF8081850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08427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Office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3393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ight Blue">
    <p:bg>
      <p:bgPr>
        <a:solidFill>
          <a:srgbClr val="BD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520318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Uni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B14E41-4A21-621A-50D1-42254C93A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880" t="8065" r="22611" b="15792"/>
          <a:stretch/>
        </p:blipFill>
        <p:spPr>
          <a:xfrm>
            <a:off x="8117334" y="0"/>
            <a:ext cx="4116603" cy="685800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E5DBBA62-D904-006E-B801-C7D605941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6589583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Unit 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03C1E1-319A-9450-36A2-9E5B4DE8E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5214" r="1734"/>
          <a:stretch/>
        </p:blipFill>
        <p:spPr>
          <a:xfrm flipV="1">
            <a:off x="6170133" y="-17377"/>
            <a:ext cx="6021868" cy="6875377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E5DBBA62-D904-006E-B801-C7D605941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4316925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Unit 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05D67-596F-1000-A274-5C63C254CD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12" t="1546" r="11417" b="30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E5DBBA62-D904-006E-B801-C7D605941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9A1C1D-865C-2E18-A343-440416C9C6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281" y="6408033"/>
            <a:ext cx="728130" cy="29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4936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80" y="1624015"/>
            <a:ext cx="11521900" cy="4371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04880" y="1043808"/>
            <a:ext cx="11521900" cy="388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E5B539-65AC-4AB5-959C-7971D248E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907590C-6163-4447-B061-81144A22C0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986" y="6624268"/>
            <a:ext cx="9492862" cy="203133"/>
          </a:xfrm>
          <a:prstGeom prst="rect">
            <a:avLst/>
          </a:prstGeom>
        </p:spPr>
        <p:txBody>
          <a:bodyPr tIns="0" bIns="0" anchor="b"/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76768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505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172" y="1801368"/>
            <a:ext cx="11295782" cy="3950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172" y="1307593"/>
            <a:ext cx="11295782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FE858B-9A06-D131-3CBA-6B9796B9F0C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774982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Divider Slide">
    <p:bg bwMode="gray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 descr="A picture containing accessory, umbrella, sunglasses, spectacles  Description automatically generated">
            <a:extLst>
              <a:ext uri="{FF2B5EF4-FFF2-40B4-BE49-F238E27FC236}">
                <a16:creationId xmlns:a16="http://schemas.microsoft.com/office/drawing/2014/main" id="{2DC16F02-BAF4-4EBA-B856-EE0B01A67E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" y="0"/>
            <a:ext cx="12192000" cy="685621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448173" y="4215384"/>
            <a:ext cx="4234775" cy="905256"/>
          </a:xfrm>
        </p:spPr>
        <p:txBody>
          <a:bodyPr lIns="0" tIns="0" rIns="0" bIns="0"/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00050" indent="0">
              <a:buNone/>
            </a:lvl2pPr>
            <a:lvl3pPr marL="742950" indent="0">
              <a:buNone/>
            </a:lvl3pPr>
            <a:lvl4pPr marL="1095375" indent="0">
              <a:buNone/>
            </a:lvl4pPr>
            <a:lvl5pPr marL="1370012" indent="0">
              <a:buNone/>
            </a:lvl5pPr>
          </a:lstStyle>
          <a:p>
            <a:pPr lvl="0"/>
            <a:r>
              <a:t>Clique para editar os estilos de texto do slide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448173" y="2560320"/>
            <a:ext cx="4234775" cy="1508760"/>
          </a:xfrm>
        </p:spPr>
        <p:txBody>
          <a:bodyPr vert="horz" lIns="0" tIns="0" rIns="0" bIns="0" anchor="b" anchorCtr="0">
            <a:no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pPr lvl="0"/>
            <a:r>
              <a:t>Clique para editar o estilo de título do slide mestre</a:t>
            </a:r>
          </a:p>
        </p:txBody>
      </p:sp>
      <p:sp>
        <p:nvSpPr>
          <p:cNvPr id="13" name="Google Shape;49;p7">
            <a:extLst>
              <a:ext uri="{FF2B5EF4-FFF2-40B4-BE49-F238E27FC236}">
                <a16:creationId xmlns:a16="http://schemas.microsoft.com/office/drawing/2014/main" id="{D01DEFE8-92EA-4D72-9911-E9444EF4C65B}"/>
              </a:ext>
            </a:extLst>
          </p:cNvPr>
          <p:cNvSpPr/>
          <p:nvPr userDrawn="1"/>
        </p:nvSpPr>
        <p:spPr bwMode="gray">
          <a:xfrm>
            <a:off x="1" y="6216149"/>
            <a:ext cx="12192000" cy="6417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pic>
        <p:nvPicPr>
          <p:cNvPr id="19" name="Google Shape;53;p7">
            <a:extLst>
              <a:ext uri="{FF2B5EF4-FFF2-40B4-BE49-F238E27FC236}">
                <a16:creationId xmlns:a16="http://schemas.microsoft.com/office/drawing/2014/main" id="{BE63A6E2-6A45-48C5-AAB5-635C131502E0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446914" y="6346663"/>
            <a:ext cx="914638" cy="3718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CDF916F-8B26-4E62-8230-AE3626C83AC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466324" y="6303596"/>
            <a:ext cx="276370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800">
              <a:solidFill>
                <a:srgbClr val="A1AAB1"/>
              </a:solidFill>
              <a:latin typeface="+mn-lt"/>
            </a:endParaRPr>
          </a:p>
        </p:txBody>
      </p:sp>
      <p:sp>
        <p:nvSpPr>
          <p:cNvPr id="12" name="Google Shape;52;p7">
            <a:extLst>
              <a:ext uri="{FF2B5EF4-FFF2-40B4-BE49-F238E27FC236}">
                <a16:creationId xmlns:a16="http://schemas.microsoft.com/office/drawing/2014/main" id="{D17E9775-5F61-47C4-BE37-0F43B8E05FC5}"/>
              </a:ext>
            </a:extLst>
          </p:cNvPr>
          <p:cNvSpPr txBox="1"/>
          <p:nvPr userDrawn="1"/>
        </p:nvSpPr>
        <p:spPr bwMode="gray">
          <a:xfrm>
            <a:off x="6095999" y="6303596"/>
            <a:ext cx="5348889" cy="33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00" i="1">
                <a:solidFill>
                  <a:schemeClr val="tx1"/>
                </a:solidFill>
              </a:defRPr>
            </a:pPr>
            <a:endParaRPr sz="800" b="1" i="1">
              <a:solidFill>
                <a:schemeClr val="tx1"/>
              </a:solidFill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73288A9-E236-4EC3-9C85-F698E18DFB6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728666" y="6303596"/>
            <a:ext cx="4143311" cy="335382"/>
          </a:xfrm>
          <a:prstGeom prst="rect">
            <a:avLst/>
          </a:prstGeom>
        </p:spPr>
        <p:txBody>
          <a:bodyPr vert="horz" lIns="0" tIns="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 sz="800">
                <a:solidFill>
                  <a:srgbClr val="0000C9"/>
                </a:solidFill>
              </a:defRPr>
            </a:pPr>
            <a:r>
              <a:t>Grandes avanços que mudam a vida dos pacientes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916313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172" y="1801368"/>
            <a:ext cx="11295782" cy="3950208"/>
          </a:xfrm>
        </p:spPr>
        <p:txBody>
          <a:bodyPr/>
          <a:lstStyle/>
          <a:p>
            <a:pPr lvl="0"/>
            <a:r>
              <a:t>Clique para editar os estilos de texto do slide mestre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173" y="5806440"/>
            <a:ext cx="11295782" cy="347472"/>
          </a:xfr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  <a:defRPr sz="800" kern="120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t>Clique para editar a origem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172" y="1307593"/>
            <a:ext cx="11295782" cy="396947"/>
          </a:xfrm>
          <a:prstGeom prst="rect">
            <a:avLst/>
          </a:prstGeom>
          <a:noFill/>
        </p:spPr>
        <p:txBody>
          <a:bodyPr wrap="square" lIns="0" rIns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t>Clique para editar o subtítulo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t>Clique para editar o estilo de título do slide mestre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978007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419100" y="289559"/>
            <a:ext cx="11354000" cy="10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ftr" idx="11"/>
          </p:nvPr>
        </p:nvSpPr>
        <p:spPr>
          <a:xfrm>
            <a:off x="1767840" y="6659245"/>
            <a:ext cx="8656400" cy="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11772900" y="6659245"/>
            <a:ext cx="419200" cy="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419100" y="6296025"/>
            <a:ext cx="102300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lvl="0" indent="-30479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1pPr>
            <a:lvl2pPr marL="1219170" lvl="1" indent="-304792" algn="l" rtl="0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marL="1828754" lvl="2" indent="-304792" algn="l" rtl="0">
              <a:lnSpc>
                <a:spcPct val="95000"/>
              </a:lnSpc>
              <a:spcBef>
                <a:spcPts val="267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 rtl="0">
              <a:lnSpc>
                <a:spcPct val="95000"/>
              </a:lnSpc>
              <a:spcBef>
                <a:spcPts val="267"/>
              </a:spcBef>
              <a:spcAft>
                <a:spcPts val="0"/>
              </a:spcAft>
              <a:buSzPts val="1200"/>
              <a:buNone/>
              <a:defRPr/>
            </a:lvl4pPr>
            <a:lvl5pPr marL="3047924" lvl="4" indent="-304792" algn="l" rtl="0">
              <a:lnSpc>
                <a:spcPct val="95000"/>
              </a:lnSpc>
              <a:spcBef>
                <a:spcPts val="267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6328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C92221F-A987-46F4-9243-EB698CAD3CA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62926620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3" imgW="327" imgH="327" progId="TCLayout.ActiveDocument.1">
                  <p:embed/>
                </p:oleObj>
              </mc:Choice>
              <mc:Fallback>
                <p:oleObj name="Slide do think-cell" r:id="rId3" imgW="327" imgH="327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C92221F-A987-46F4-9243-EB698CAD3C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1" y="2764205"/>
            <a:ext cx="2478639" cy="131431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733" baseline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1" y="3402829"/>
            <a:ext cx="2694667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625EA1-90CE-7D44-B746-ECFFC712340A}"/>
              </a:ext>
            </a:extLst>
          </p:cNvPr>
          <p:cNvSpPr txBox="1"/>
          <p:nvPr userDrawn="1"/>
        </p:nvSpPr>
        <p:spPr>
          <a:xfrm>
            <a:off x="11095567" y="6376299"/>
            <a:ext cx="467784" cy="36929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67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067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Google Shape;52;p7">
            <a:extLst>
              <a:ext uri="{FF2B5EF4-FFF2-40B4-BE49-F238E27FC236}">
                <a16:creationId xmlns:a16="http://schemas.microsoft.com/office/drawing/2014/main" id="{89B7E3E7-F931-2F4C-B4BD-32174B5524AF}"/>
              </a:ext>
            </a:extLst>
          </p:cNvPr>
          <p:cNvSpPr txBox="1"/>
          <p:nvPr userDrawn="1"/>
        </p:nvSpPr>
        <p:spPr>
          <a:xfrm>
            <a:off x="10086460" y="6346339"/>
            <a:ext cx="1330800" cy="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A1AAB1"/>
                </a:solidFill>
              </a:rPr>
              <a:t>Confidential</a:t>
            </a:r>
            <a:endParaRPr sz="600" b="1">
              <a:solidFill>
                <a:srgbClr val="A1AA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2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D7E2B1-793C-339F-DC80-26B6E30CE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35694" y="635357"/>
            <a:ext cx="7646706" cy="4612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2pPr>
            <a:lvl3pPr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3pPr>
            <a:lvl4pPr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4pPr>
            <a:lvl5pPr>
              <a:defRPr lang="en-US" sz="1800" b="0" i="0" kern="1200" spc="-50" dirty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Body copy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AD279B2C-2318-A99F-A5E8-8AF8F8CC5E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08427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Office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6D540E61-30C3-56FF-B068-D6D33D739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175" y="1063182"/>
            <a:ext cx="3154745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0" i="0" kern="1200" spc="-25" dirty="0" smtClean="0">
                <a:solidFill>
                  <a:srgbClr val="0000CA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b="0" kern="1200" spc="-25" dirty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D10CC7-B18B-7D0C-1DF5-A468CB3249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152" y="632386"/>
            <a:ext cx="3154776" cy="405454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6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 Here</a:t>
            </a:r>
          </a:p>
        </p:txBody>
      </p:sp>
    </p:spTree>
    <p:extLst>
      <p:ext uri="{BB962C8B-B14F-4D97-AF65-F5344CB8AC3E}">
        <p14:creationId xmlns:p14="http://schemas.microsoft.com/office/powerpoint/2010/main" val="37800097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D7E2B1-793C-339F-DC80-26B6E30CE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35694" y="638335"/>
            <a:ext cx="7645992" cy="4622778"/>
          </a:xfrm>
          <a:prstGeom prst="rect">
            <a:avLst/>
          </a:prstGeom>
        </p:spPr>
        <p:txBody>
          <a:bodyPr numCol="2" spcCol="914400"/>
          <a:lstStyle>
            <a:lvl1pPr marL="0" indent="0">
              <a:buNone/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2pPr>
            <a:lvl3pPr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3pPr>
            <a:lvl4pPr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4pPr>
            <a:lvl5pPr>
              <a:defRPr lang="en-US" sz="1800" b="0" i="0" kern="1200" spc="-50" dirty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Body copy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F28B838B-6DD8-E3C9-2452-3FCA0494CD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175" y="1063182"/>
            <a:ext cx="3154745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0" i="0" kern="1200" spc="-25" dirty="0" smtClean="0">
                <a:solidFill>
                  <a:srgbClr val="0000CA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b="0" kern="1200" spc="-25" dirty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B61E5C7A-7A05-2496-C58A-DCD9B6EE64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152" y="632386"/>
            <a:ext cx="3154776" cy="405454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6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9183D3A8-535F-7709-FB22-9EEEA8DF7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08427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Office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5213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9315370-2F4C-0B25-10FC-425ECB5156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35694" y="638335"/>
            <a:ext cx="7645992" cy="4622778"/>
          </a:xfrm>
          <a:prstGeom prst="rect">
            <a:avLst/>
          </a:prstGeom>
        </p:spPr>
        <p:txBody>
          <a:bodyPr numCol="3" spcCol="914400"/>
          <a:lstStyle>
            <a:lvl1pPr marL="0" indent="0">
              <a:buNone/>
              <a:defRPr lang="en-US" sz="16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6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2pPr>
            <a:lvl3pPr>
              <a:defRPr lang="en-US" sz="16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3pPr>
            <a:lvl4pPr>
              <a:defRPr lang="en-US" sz="16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4pPr>
            <a:lvl5pPr>
              <a:defRPr lang="en-US" sz="1600" b="0" i="0" kern="1200" spc="-50" dirty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Body copy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9EBD02BC-B75D-C573-A40B-01833A8D77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175" y="1063182"/>
            <a:ext cx="3154745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0" i="0" kern="1200" spc="-25" dirty="0" smtClean="0">
                <a:solidFill>
                  <a:srgbClr val="0000CA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b="0" kern="1200" spc="-25" dirty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637FFC79-3AFE-A8D3-EC82-8392A143C5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152" y="632386"/>
            <a:ext cx="3154776" cy="405454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6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303E3580-E400-6DD8-0415-6940A937C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08427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Office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424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D7E2B1-793C-339F-DC80-26B6E30CE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35694" y="648609"/>
            <a:ext cx="7645992" cy="4612504"/>
          </a:xfrm>
          <a:prstGeom prst="rect">
            <a:avLst/>
          </a:prstGeom>
        </p:spPr>
        <p:txBody>
          <a:bodyPr numCol="1" spcCol="914400"/>
          <a:lstStyle>
            <a:lvl1pPr marL="285679" indent="-285679">
              <a:buFont typeface="Arial" panose="020B0604020202020204" pitchFamily="34" charset="0"/>
              <a:buChar char="•"/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2pPr>
            <a:lvl3pPr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3pPr>
            <a:lvl4pPr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4pPr>
            <a:lvl5pPr>
              <a:defRPr lang="en-US" sz="1800" b="0" i="0" kern="1200" spc="-50" dirty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Body copy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7DC160FF-08F1-8833-851D-3D39A5A9A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175" y="1063182"/>
            <a:ext cx="3154745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0" i="0" kern="1200" spc="-25" dirty="0" smtClean="0">
                <a:solidFill>
                  <a:srgbClr val="0000CA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b="0" kern="1200" spc="-25" dirty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5451C8AF-8557-553A-11CE-E9D12C93CC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152" y="632386"/>
            <a:ext cx="3154776" cy="405454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6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93383E91-25CB-9E9E-21C0-10D11AD8F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08427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Office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8752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489" y="622770"/>
            <a:ext cx="3154776" cy="405454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9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D7E2B1-793C-339F-DC80-26B6E30CE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2850" y="1344759"/>
            <a:ext cx="3427224" cy="44807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6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2pPr>
            <a:lvl3pPr>
              <a:defRPr lang="en-US" sz="16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3pPr>
            <a:lvl4pPr>
              <a:defRPr lang="en-US" sz="16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4pPr>
            <a:lvl5pPr>
              <a:defRPr lang="en-US" sz="1600" b="0" i="0" kern="1200" spc="-50" dirty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Body copy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75126652-EED8-B3AC-89F2-9AF8081850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08427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Office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3824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1 Column">
  <p:cSld name="Paragraph 1 Column">
    <p:spTree>
      <p:nvGrpSpPr>
        <p:cNvPr id="1" name="Shape 12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4" name="Google Shape;12524;p37"/>
          <p:cNvSpPr txBox="1">
            <a:spLocks noGrp="1"/>
          </p:cNvSpPr>
          <p:nvPr>
            <p:ph type="body" idx="1"/>
          </p:nvPr>
        </p:nvSpPr>
        <p:spPr>
          <a:xfrm>
            <a:off x="3935694" y="635357"/>
            <a:ext cx="7646700" cy="46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005E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200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005E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200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005E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200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005E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200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005E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200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25" name="Google Shape;12525;p37"/>
          <p:cNvSpPr txBox="1">
            <a:spLocks noGrp="1"/>
          </p:cNvSpPr>
          <p:nvPr>
            <p:ph type="sldNum" idx="12"/>
          </p:nvPr>
        </p:nvSpPr>
        <p:spPr>
          <a:xfrm>
            <a:off x="10438834" y="6508427"/>
            <a:ext cx="11436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12526" name="Google Shape;12526;p37"/>
          <p:cNvSpPr txBox="1">
            <a:spLocks noGrp="1"/>
          </p:cNvSpPr>
          <p:nvPr>
            <p:ph type="body" idx="2"/>
          </p:nvPr>
        </p:nvSpPr>
        <p:spPr>
          <a:xfrm>
            <a:off x="613175" y="1063182"/>
            <a:ext cx="315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CA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C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C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C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C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C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27" name="Google Shape;12527;p37"/>
          <p:cNvSpPr txBox="1">
            <a:spLocks noGrp="1"/>
          </p:cNvSpPr>
          <p:nvPr>
            <p:ph type="title"/>
          </p:nvPr>
        </p:nvSpPr>
        <p:spPr>
          <a:xfrm>
            <a:off x="613152" y="632386"/>
            <a:ext cx="31548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99"/>
              <a:buFont typeface="Tomorrow"/>
              <a:buNone/>
              <a:defRPr sz="2699" b="1" i="0" u="none" strike="noStrike" cap="none">
                <a:solidFill>
                  <a:schemeClr val="accent1"/>
                </a:solidFill>
                <a:latin typeface="Tomorrow"/>
                <a:ea typeface="Tomorrow"/>
                <a:cs typeface="Tomorrow"/>
                <a:sym typeface="Tomo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97206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1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9" name="Google Shape;12529;p38"/>
          <p:cNvSpPr txBox="1">
            <a:spLocks noGrp="1"/>
          </p:cNvSpPr>
          <p:nvPr>
            <p:ph type="body" idx="1"/>
          </p:nvPr>
        </p:nvSpPr>
        <p:spPr>
          <a:xfrm>
            <a:off x="3935694" y="648609"/>
            <a:ext cx="7646100" cy="46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005E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200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005E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200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005E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200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005E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200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005E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200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30" name="Google Shape;12530;p38"/>
          <p:cNvSpPr txBox="1">
            <a:spLocks noGrp="1"/>
          </p:cNvSpPr>
          <p:nvPr>
            <p:ph type="body" idx="2"/>
          </p:nvPr>
        </p:nvSpPr>
        <p:spPr>
          <a:xfrm>
            <a:off x="613175" y="1063182"/>
            <a:ext cx="315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CA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C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C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C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C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C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31" name="Google Shape;12531;p38"/>
          <p:cNvSpPr txBox="1">
            <a:spLocks noGrp="1"/>
          </p:cNvSpPr>
          <p:nvPr>
            <p:ph type="title"/>
          </p:nvPr>
        </p:nvSpPr>
        <p:spPr>
          <a:xfrm>
            <a:off x="613152" y="632386"/>
            <a:ext cx="31548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99"/>
              <a:buFont typeface="Tomorrow"/>
              <a:buNone/>
              <a:defRPr sz="2699" b="1" i="0" u="none" strike="noStrike" cap="none">
                <a:solidFill>
                  <a:schemeClr val="accent1"/>
                </a:solidFill>
                <a:latin typeface="Tomorrow"/>
                <a:ea typeface="Tomorrow"/>
                <a:cs typeface="Tomorrow"/>
                <a:sym typeface="Tomo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532" name="Google Shape;12532;p38"/>
          <p:cNvSpPr txBox="1">
            <a:spLocks noGrp="1"/>
          </p:cNvSpPr>
          <p:nvPr>
            <p:ph type="sldNum" idx="12"/>
          </p:nvPr>
        </p:nvSpPr>
        <p:spPr>
          <a:xfrm>
            <a:off x="10438834" y="6508427"/>
            <a:ext cx="11436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2805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2 Column">
  <p:cSld name="Paragraph 2 Column">
    <p:spTree>
      <p:nvGrpSpPr>
        <p:cNvPr id="1" name="Shape 12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4" name="Google Shape;12534;p39"/>
          <p:cNvSpPr txBox="1">
            <a:spLocks noGrp="1"/>
          </p:cNvSpPr>
          <p:nvPr>
            <p:ph type="body" idx="1"/>
          </p:nvPr>
        </p:nvSpPr>
        <p:spPr>
          <a:xfrm>
            <a:off x="3935694" y="638335"/>
            <a:ext cx="7646100" cy="46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spcCol="9144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005E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200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005E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200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005E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200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005E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200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005E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200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35" name="Google Shape;12535;p39"/>
          <p:cNvSpPr txBox="1">
            <a:spLocks noGrp="1"/>
          </p:cNvSpPr>
          <p:nvPr>
            <p:ph type="body" idx="2"/>
          </p:nvPr>
        </p:nvSpPr>
        <p:spPr>
          <a:xfrm>
            <a:off x="613175" y="1063182"/>
            <a:ext cx="315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CA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C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C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C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C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C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36" name="Google Shape;12536;p39"/>
          <p:cNvSpPr txBox="1">
            <a:spLocks noGrp="1"/>
          </p:cNvSpPr>
          <p:nvPr>
            <p:ph type="title"/>
          </p:nvPr>
        </p:nvSpPr>
        <p:spPr>
          <a:xfrm>
            <a:off x="613152" y="632386"/>
            <a:ext cx="31548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99"/>
              <a:buFont typeface="Tomorrow"/>
              <a:buNone/>
              <a:defRPr sz="2699" b="1" i="0" u="none" strike="noStrike" cap="none">
                <a:solidFill>
                  <a:schemeClr val="accent1"/>
                </a:solidFill>
                <a:latin typeface="Tomorrow"/>
                <a:ea typeface="Tomorrow"/>
                <a:cs typeface="Tomorrow"/>
                <a:sym typeface="Tomo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537" name="Google Shape;12537;p39"/>
          <p:cNvSpPr txBox="1">
            <a:spLocks noGrp="1"/>
          </p:cNvSpPr>
          <p:nvPr>
            <p:ph type="sldNum" idx="12"/>
          </p:nvPr>
        </p:nvSpPr>
        <p:spPr>
          <a:xfrm>
            <a:off x="10438834" y="6508427"/>
            <a:ext cx="11436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27804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3 Column">
  <p:cSld name="Paragraph 3 Column">
    <p:spTree>
      <p:nvGrpSpPr>
        <p:cNvPr id="1" name="Shape 1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9" name="Google Shape;12539;p40"/>
          <p:cNvSpPr txBox="1">
            <a:spLocks noGrp="1"/>
          </p:cNvSpPr>
          <p:nvPr>
            <p:ph type="body" idx="1"/>
          </p:nvPr>
        </p:nvSpPr>
        <p:spPr>
          <a:xfrm>
            <a:off x="3935694" y="638335"/>
            <a:ext cx="7646100" cy="46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3" spcCol="9144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005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200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005E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0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005E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0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005E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0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005E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0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40" name="Google Shape;12540;p40"/>
          <p:cNvSpPr txBox="1">
            <a:spLocks noGrp="1"/>
          </p:cNvSpPr>
          <p:nvPr>
            <p:ph type="body" idx="2"/>
          </p:nvPr>
        </p:nvSpPr>
        <p:spPr>
          <a:xfrm>
            <a:off x="613175" y="1063182"/>
            <a:ext cx="315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CA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C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C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C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C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C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C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41" name="Google Shape;12541;p40"/>
          <p:cNvSpPr txBox="1">
            <a:spLocks noGrp="1"/>
          </p:cNvSpPr>
          <p:nvPr>
            <p:ph type="title"/>
          </p:nvPr>
        </p:nvSpPr>
        <p:spPr>
          <a:xfrm>
            <a:off x="613152" y="632386"/>
            <a:ext cx="31548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99"/>
              <a:buFont typeface="Tomorrow"/>
              <a:buNone/>
              <a:defRPr sz="2699" b="1" i="0" u="none" strike="noStrike" cap="none">
                <a:solidFill>
                  <a:schemeClr val="accent1"/>
                </a:solidFill>
                <a:latin typeface="Tomorrow"/>
                <a:ea typeface="Tomorrow"/>
                <a:cs typeface="Tomorrow"/>
                <a:sym typeface="Tomo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542" name="Google Shape;12542;p40"/>
          <p:cNvSpPr txBox="1">
            <a:spLocks noGrp="1"/>
          </p:cNvSpPr>
          <p:nvPr>
            <p:ph type="sldNum" idx="12"/>
          </p:nvPr>
        </p:nvSpPr>
        <p:spPr>
          <a:xfrm>
            <a:off x="10438834" y="6508427"/>
            <a:ext cx="11436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572227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with Text">
  <p:cSld name="Headline with Text">
    <p:spTree>
      <p:nvGrpSpPr>
        <p:cNvPr id="1" name="Shape 12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4" name="Google Shape;12544;p41"/>
          <p:cNvSpPr txBox="1">
            <a:spLocks noGrp="1"/>
          </p:cNvSpPr>
          <p:nvPr>
            <p:ph type="title"/>
          </p:nvPr>
        </p:nvSpPr>
        <p:spPr>
          <a:xfrm>
            <a:off x="614489" y="622770"/>
            <a:ext cx="31548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99"/>
              <a:buFont typeface="Tomorrow"/>
              <a:buNone/>
              <a:defRPr sz="2999" b="1" i="0" u="none" strike="noStrike" cap="none">
                <a:solidFill>
                  <a:schemeClr val="accent1"/>
                </a:solidFill>
                <a:latin typeface="Tomorrow"/>
                <a:ea typeface="Tomorrow"/>
                <a:cs typeface="Tomorrow"/>
                <a:sym typeface="Tomo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545" name="Google Shape;12545;p41"/>
          <p:cNvSpPr txBox="1">
            <a:spLocks noGrp="1"/>
          </p:cNvSpPr>
          <p:nvPr>
            <p:ph type="body" idx="1"/>
          </p:nvPr>
        </p:nvSpPr>
        <p:spPr>
          <a:xfrm>
            <a:off x="612850" y="1344759"/>
            <a:ext cx="3427200" cy="44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005E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200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005E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0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005E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0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005E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0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005E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200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46" name="Google Shape;12546;p41"/>
          <p:cNvSpPr txBox="1">
            <a:spLocks noGrp="1"/>
          </p:cNvSpPr>
          <p:nvPr>
            <p:ph type="sldNum" idx="12"/>
          </p:nvPr>
        </p:nvSpPr>
        <p:spPr>
          <a:xfrm>
            <a:off x="10438834" y="6508427"/>
            <a:ext cx="11436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7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941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3017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832344CB-3534-45AD-AFD7-41E2E68206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49"/>
          <a:stretch/>
        </p:blipFill>
        <p:spPr bwMode="gray">
          <a:xfrm>
            <a:off x="4831870" y="-10346"/>
            <a:ext cx="7360131" cy="6735001"/>
          </a:xfrm>
          <a:prstGeom prst="rect">
            <a:avLst/>
          </a:prstGeom>
        </p:spPr>
      </p:pic>
      <p:sp>
        <p:nvSpPr>
          <p:cNvPr id="49" name="Title 1"/>
          <p:cNvSpPr>
            <a:spLocks noGrp="1"/>
          </p:cNvSpPr>
          <p:nvPr userDrawn="1">
            <p:ph type="ctrTitle"/>
          </p:nvPr>
        </p:nvSpPr>
        <p:spPr bwMode="gray">
          <a:xfrm>
            <a:off x="448173" y="923544"/>
            <a:ext cx="4234775" cy="190195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en-US" sz="34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0"/>
          </p:nvPr>
        </p:nvSpPr>
        <p:spPr bwMode="gray">
          <a:xfrm>
            <a:off x="448173" y="3849624"/>
            <a:ext cx="4234775" cy="905256"/>
          </a:xfrm>
        </p:spPr>
        <p:txBody>
          <a:bodyPr lIns="0" tIns="0" rIns="0" bIns="0" anchor="b" anchorCtr="0"/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00050" indent="0">
              <a:buNone/>
              <a:defRPr/>
            </a:lvl2pPr>
            <a:lvl3pPr marL="742950" indent="0">
              <a:buNone/>
              <a:defRPr/>
            </a:lvl3pPr>
            <a:lvl4pPr marL="1095375" indent="0">
              <a:buNone/>
              <a:defRPr/>
            </a:lvl4pPr>
            <a:lvl5pPr marL="1370012" indent="0"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sz="quarter" idx="11"/>
          </p:nvPr>
        </p:nvSpPr>
        <p:spPr bwMode="gray">
          <a:xfrm>
            <a:off x="448173" y="4974336"/>
            <a:ext cx="4234775" cy="438150"/>
          </a:xfrm>
        </p:spPr>
        <p:txBody>
          <a:bodyPr lIns="0" tIns="0" rIns="0" bIns="0" anchor="t" anchorCtr="0"/>
          <a:lstStyle>
            <a:lvl1pPr marL="0" indent="0">
              <a:spcBef>
                <a:spcPts val="30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FF36B01-A49B-4A9E-B276-D60D83410796}"/>
              </a:ext>
            </a:extLst>
          </p:cNvPr>
          <p:cNvGrpSpPr/>
          <p:nvPr userDrawn="1"/>
        </p:nvGrpSpPr>
        <p:grpSpPr bwMode="gray">
          <a:xfrm>
            <a:off x="446915" y="591197"/>
            <a:ext cx="587784" cy="45600"/>
            <a:chOff x="616542" y="591197"/>
            <a:chExt cx="587631" cy="45600"/>
          </a:xfrm>
        </p:grpSpPr>
        <p:sp>
          <p:nvSpPr>
            <p:cNvPr id="52" name="Google Shape;17;p2">
              <a:extLst>
                <a:ext uri="{FF2B5EF4-FFF2-40B4-BE49-F238E27FC236}">
                  <a16:creationId xmlns:a16="http://schemas.microsoft.com/office/drawing/2014/main" id="{5D3302A1-E9DC-4838-989A-68413E86B02A}"/>
                </a:ext>
              </a:extLst>
            </p:cNvPr>
            <p:cNvSpPr/>
            <p:nvPr userDrawn="1"/>
          </p:nvSpPr>
          <p:spPr bwMode="gray">
            <a:xfrm>
              <a:off x="616542" y="591197"/>
              <a:ext cx="293923" cy="45600"/>
            </a:xfrm>
            <a:prstGeom prst="rect">
              <a:avLst/>
            </a:prstGeom>
            <a:solidFill>
              <a:srgbClr val="0000C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/>
            </a:p>
          </p:txBody>
        </p:sp>
        <p:sp>
          <p:nvSpPr>
            <p:cNvPr id="53" name="Google Shape;18;p2">
              <a:extLst>
                <a:ext uri="{FF2B5EF4-FFF2-40B4-BE49-F238E27FC236}">
                  <a16:creationId xmlns:a16="http://schemas.microsoft.com/office/drawing/2014/main" id="{B5D84995-F3EE-4DC3-A8E3-F8254A23326B}"/>
                </a:ext>
              </a:extLst>
            </p:cNvPr>
            <p:cNvSpPr/>
            <p:nvPr userDrawn="1"/>
          </p:nvSpPr>
          <p:spPr bwMode="gray">
            <a:xfrm>
              <a:off x="910250" y="591197"/>
              <a:ext cx="293923" cy="45600"/>
            </a:xfrm>
            <a:prstGeom prst="rect">
              <a:avLst/>
            </a:prstGeom>
            <a:solidFill>
              <a:srgbClr val="0095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/>
            </a:p>
          </p:txBody>
        </p:sp>
      </p:grpSp>
      <p:sp>
        <p:nvSpPr>
          <p:cNvPr id="54" name="Google Shape;49;p7">
            <a:extLst>
              <a:ext uri="{FF2B5EF4-FFF2-40B4-BE49-F238E27FC236}">
                <a16:creationId xmlns:a16="http://schemas.microsoft.com/office/drawing/2014/main" id="{4771DC95-2DA9-4515-8FEA-2DE1AA50D2C7}"/>
              </a:ext>
            </a:extLst>
          </p:cNvPr>
          <p:cNvSpPr/>
          <p:nvPr userDrawn="1"/>
        </p:nvSpPr>
        <p:spPr bwMode="gray">
          <a:xfrm>
            <a:off x="1" y="6216149"/>
            <a:ext cx="12192000" cy="6417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55" name="Slide Number Placeholder 5">
            <a:extLst>
              <a:ext uri="{FF2B5EF4-FFF2-40B4-BE49-F238E27FC236}">
                <a16:creationId xmlns:a16="http://schemas.microsoft.com/office/drawing/2014/main" id="{F466006E-96B1-4AD4-A9B9-84F544D50C4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466324" y="6303596"/>
            <a:ext cx="276370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800" smtClean="0">
                <a:solidFill>
                  <a:srgbClr val="A1AAB1"/>
                </a:solidFill>
                <a:latin typeface="+mn-lt"/>
              </a:rPr>
              <a:pPr/>
              <a:t>‹nº›</a:t>
            </a:fld>
            <a:endParaRPr lang="en-US" sz="800">
              <a:solidFill>
                <a:srgbClr val="A1AAB1"/>
              </a:solidFill>
              <a:latin typeface="+mn-lt"/>
            </a:endParaRPr>
          </a:p>
        </p:txBody>
      </p:sp>
      <p:sp>
        <p:nvSpPr>
          <p:cNvPr id="56" name="Google Shape;52;p7">
            <a:extLst>
              <a:ext uri="{FF2B5EF4-FFF2-40B4-BE49-F238E27FC236}">
                <a16:creationId xmlns:a16="http://schemas.microsoft.com/office/drawing/2014/main" id="{AFCE843F-1B48-4C3C-93F6-0D539F7C7FBC}"/>
              </a:ext>
            </a:extLst>
          </p:cNvPr>
          <p:cNvSpPr txBox="1"/>
          <p:nvPr userDrawn="1"/>
        </p:nvSpPr>
        <p:spPr bwMode="gray">
          <a:xfrm>
            <a:off x="6095999" y="6303596"/>
            <a:ext cx="5348889" cy="33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A1AAB1"/>
                </a:solidFill>
              </a:rPr>
              <a:t>Confidential</a:t>
            </a:r>
            <a:endParaRPr sz="800" b="1">
              <a:solidFill>
                <a:srgbClr val="A1AAB1"/>
              </a:solidFill>
            </a:endParaRP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70E02DB8-7DF9-4D61-B849-4927B0A5751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728666" y="6303596"/>
            <a:ext cx="4143311" cy="3353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lang="en-US"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" b="0">
                <a:solidFill>
                  <a:srgbClr val="0000C9"/>
                </a:solidFill>
              </a:rPr>
              <a:t>Breakthroughs that change patients’ lives</a:t>
            </a:r>
          </a:p>
        </p:txBody>
      </p:sp>
      <p:pic>
        <p:nvPicPr>
          <p:cNvPr id="58" name="Google Shape;53;p7">
            <a:extLst>
              <a:ext uri="{FF2B5EF4-FFF2-40B4-BE49-F238E27FC236}">
                <a16:creationId xmlns:a16="http://schemas.microsoft.com/office/drawing/2014/main" id="{CB49B02A-070A-482A-AACD-303DFF77F18F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446914" y="6346663"/>
            <a:ext cx="914638" cy="37181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2451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 descr="A picture containing accessory, umbrella, sunglasses, spectacles&#10;&#10;Description automatically generated">
            <a:extLst>
              <a:ext uri="{FF2B5EF4-FFF2-40B4-BE49-F238E27FC236}">
                <a16:creationId xmlns:a16="http://schemas.microsoft.com/office/drawing/2014/main" id="{2DC16F02-BAF4-4EBA-B856-EE0B01A67E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" y="0"/>
            <a:ext cx="12192000" cy="685621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448173" y="4215384"/>
            <a:ext cx="4234775" cy="905256"/>
          </a:xfrm>
        </p:spPr>
        <p:txBody>
          <a:bodyPr lIns="0" tIns="0" rIns="0" bIns="0"/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00050" indent="0">
              <a:buNone/>
              <a:defRPr/>
            </a:lvl2pPr>
            <a:lvl3pPr marL="742950" indent="0">
              <a:buNone/>
              <a:defRPr/>
            </a:lvl3pPr>
            <a:lvl4pPr marL="1095375" indent="0">
              <a:buNone/>
              <a:defRPr/>
            </a:lvl4pPr>
            <a:lvl5pPr marL="1370012" indent="0"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448173" y="2560320"/>
            <a:ext cx="4234775" cy="1508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800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3" name="Google Shape;49;p7">
            <a:extLst>
              <a:ext uri="{FF2B5EF4-FFF2-40B4-BE49-F238E27FC236}">
                <a16:creationId xmlns:a16="http://schemas.microsoft.com/office/drawing/2014/main" id="{D01DEFE8-92EA-4D72-9911-E9444EF4C65B}"/>
              </a:ext>
            </a:extLst>
          </p:cNvPr>
          <p:cNvSpPr/>
          <p:nvPr userDrawn="1"/>
        </p:nvSpPr>
        <p:spPr bwMode="gray">
          <a:xfrm>
            <a:off x="1" y="6216149"/>
            <a:ext cx="12192000" cy="6417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pic>
        <p:nvPicPr>
          <p:cNvPr id="19" name="Google Shape;53;p7">
            <a:extLst>
              <a:ext uri="{FF2B5EF4-FFF2-40B4-BE49-F238E27FC236}">
                <a16:creationId xmlns:a16="http://schemas.microsoft.com/office/drawing/2014/main" id="{BE63A6E2-6A45-48C5-AAB5-635C131502E0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446914" y="6346663"/>
            <a:ext cx="914638" cy="3718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CDF916F-8B26-4E62-8230-AE3626C83AC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466324" y="6303596"/>
            <a:ext cx="276370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800" smtClean="0">
                <a:solidFill>
                  <a:srgbClr val="A1AAB1"/>
                </a:solidFill>
                <a:latin typeface="+mn-lt"/>
              </a:rPr>
              <a:pPr/>
              <a:t>‹nº›</a:t>
            </a:fld>
            <a:endParaRPr lang="en-US" sz="800">
              <a:solidFill>
                <a:srgbClr val="A1AAB1"/>
              </a:solidFill>
              <a:latin typeface="+mn-lt"/>
            </a:endParaRPr>
          </a:p>
        </p:txBody>
      </p:sp>
      <p:sp>
        <p:nvSpPr>
          <p:cNvPr id="12" name="Google Shape;52;p7">
            <a:extLst>
              <a:ext uri="{FF2B5EF4-FFF2-40B4-BE49-F238E27FC236}">
                <a16:creationId xmlns:a16="http://schemas.microsoft.com/office/drawing/2014/main" id="{D17E9775-5F61-47C4-BE37-0F43B8E05FC5}"/>
              </a:ext>
            </a:extLst>
          </p:cNvPr>
          <p:cNvSpPr txBox="1"/>
          <p:nvPr userDrawn="1"/>
        </p:nvSpPr>
        <p:spPr bwMode="gray">
          <a:xfrm>
            <a:off x="6095999" y="6303596"/>
            <a:ext cx="5348889" cy="33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A1AAB1"/>
                </a:solidFill>
              </a:rPr>
              <a:t>Confidential</a:t>
            </a:r>
            <a:endParaRPr sz="800" b="1">
              <a:solidFill>
                <a:srgbClr val="A1AAB1"/>
              </a:solidFill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73288A9-E236-4EC3-9C85-F698E18DFB6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728666" y="6303596"/>
            <a:ext cx="4143311" cy="3353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lang="en-US"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" b="0">
                <a:solidFill>
                  <a:srgbClr val="0000C9"/>
                </a:solidFill>
              </a:rPr>
              <a:t>Breakthroughs that change patients’ lives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1003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3909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172" y="1307593"/>
            <a:ext cx="11295782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173" y="5806440"/>
            <a:ext cx="11295782" cy="347472"/>
          </a:xfr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636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172" y="1801368"/>
            <a:ext cx="11295782" cy="395020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173" y="5806440"/>
            <a:ext cx="11295782" cy="347472"/>
          </a:xfr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172" y="1307593"/>
            <a:ext cx="11295782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8390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Image Dark">
    <p:bg>
      <p:bgPr>
        <a:solidFill>
          <a:srgbClr val="000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BB5660-0ACC-420C-FE42-E4567F70BF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DB4DEE37-4C57-A98E-FC92-AA751D7B20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798" y="648878"/>
            <a:ext cx="9186800" cy="243656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21666A8F-937A-95F5-09E9-A7E0813E85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8097" y="3226917"/>
            <a:ext cx="4871840" cy="1349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0" i="0" kern="1200" spc="-50" dirty="0" smtClean="0">
                <a:solidFill>
                  <a:schemeClr val="bg1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DEB21D-58AB-EA20-F824-1739C33702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9206" y="5750031"/>
            <a:ext cx="1443897" cy="589314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B6369F7-1D82-F6C8-6D8D-FBB41C2FB9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5157" y="5926783"/>
            <a:ext cx="4871840" cy="422078"/>
          </a:xfrm>
          <a:prstGeom prst="rect">
            <a:avLst/>
          </a:prstGeom>
        </p:spPr>
        <p:txBody>
          <a:bodyPr rIns="0"/>
          <a:lstStyle>
            <a:lvl1pPr marL="0" indent="0" algn="r">
              <a:buNone/>
              <a:defRPr lang="en-US" sz="2000" b="0" i="0" kern="1200" spc="-50" dirty="0" smtClean="0">
                <a:solidFill>
                  <a:schemeClr val="bg1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1A3B0C-F813-D553-7DB9-0EAF1F49A8EA}"/>
              </a:ext>
            </a:extLst>
          </p:cNvPr>
          <p:cNvSpPr txBox="1"/>
          <p:nvPr userDrawn="1"/>
        </p:nvSpPr>
        <p:spPr>
          <a:xfrm>
            <a:off x="9321229" y="650569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1" i="0" kern="1200">
                <a:solidFill>
                  <a:schemeClr val="bg1"/>
                </a:solidFill>
                <a:latin typeface="Pfizer Diatype Office" panose="020B0504040202060203" pitchFamily="34" charset="77"/>
                <a:ea typeface="+mn-ea"/>
                <a:cs typeface="+mn-cs"/>
              </a:rPr>
              <a:t>Pfizer 2025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1109409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172" y="1801368"/>
            <a:ext cx="11295782" cy="3950208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  <a:lvl2pPr marL="571500" indent="-169863">
              <a:defRPr/>
            </a:lvl2pPr>
            <a:lvl3pPr marL="742950" indent="-171450">
              <a:defRPr/>
            </a:lvl3pPr>
            <a:lvl4pPr marL="971550" indent="-171450">
              <a:defRPr/>
            </a:lvl4pPr>
            <a:lvl5pPr marL="1171575" indent="-142875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173" y="5806440"/>
            <a:ext cx="11295782" cy="347472"/>
          </a:xfr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172" y="1307593"/>
            <a:ext cx="11295782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4484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172" y="2368296"/>
            <a:ext cx="11294524" cy="3383280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172" y="5806440"/>
            <a:ext cx="11295782" cy="347472"/>
          </a:xfr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172" y="1307593"/>
            <a:ext cx="11295782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172" y="1801368"/>
            <a:ext cx="11295782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263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173" y="2368296"/>
            <a:ext cx="5487829" cy="3383280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172" y="5806440"/>
            <a:ext cx="11295782" cy="347472"/>
          </a:xfr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172" y="1307593"/>
            <a:ext cx="11295782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172" y="1801368"/>
            <a:ext cx="5487829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67B850-9BA5-436D-90B5-3B94C065572F}"/>
              </a:ext>
            </a:extLst>
          </p:cNvPr>
          <p:cNvSpPr>
            <a:spLocks noGrp="1"/>
          </p:cNvSpPr>
          <p:nvPr>
            <p:ph idx="18"/>
          </p:nvPr>
        </p:nvSpPr>
        <p:spPr bwMode="gray">
          <a:xfrm>
            <a:off x="6264588" y="2368296"/>
            <a:ext cx="5487829" cy="3383280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30AED57-71AA-40F0-8FED-14CBC67B52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64588" y="1801368"/>
            <a:ext cx="5487829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8940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eft Two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173" y="2368296"/>
            <a:ext cx="5487829" cy="3383280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172" y="5806440"/>
            <a:ext cx="11295782" cy="347472"/>
          </a:xfr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172" y="1307593"/>
            <a:ext cx="11295782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172" y="1801368"/>
            <a:ext cx="5487829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67B850-9BA5-436D-90B5-3B94C065572F}"/>
              </a:ext>
            </a:extLst>
          </p:cNvPr>
          <p:cNvSpPr>
            <a:spLocks noGrp="1"/>
          </p:cNvSpPr>
          <p:nvPr>
            <p:ph idx="18"/>
          </p:nvPr>
        </p:nvSpPr>
        <p:spPr bwMode="gray">
          <a:xfrm>
            <a:off x="6264588" y="2368296"/>
            <a:ext cx="5487829" cy="1276312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30AED57-71AA-40F0-8FED-14CBC67B52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64588" y="1801368"/>
            <a:ext cx="5487829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48AB6F3-8F33-46C5-B8AF-C6C2DBA35DAC}"/>
              </a:ext>
            </a:extLst>
          </p:cNvPr>
          <p:cNvSpPr>
            <a:spLocks noGrp="1"/>
          </p:cNvSpPr>
          <p:nvPr>
            <p:ph idx="20"/>
          </p:nvPr>
        </p:nvSpPr>
        <p:spPr bwMode="gray">
          <a:xfrm>
            <a:off x="6264588" y="4471416"/>
            <a:ext cx="5487829" cy="1276312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EA1C6BA-0114-4F33-85B2-4176902D014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6264588" y="3911906"/>
            <a:ext cx="5487829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2586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eft One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173" y="2368296"/>
            <a:ext cx="5487829" cy="1276312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172" y="5806440"/>
            <a:ext cx="11295782" cy="347472"/>
          </a:xfr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172" y="1307593"/>
            <a:ext cx="11295782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172" y="1801368"/>
            <a:ext cx="5487829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67B850-9BA5-436D-90B5-3B94C065572F}"/>
              </a:ext>
            </a:extLst>
          </p:cNvPr>
          <p:cNvSpPr>
            <a:spLocks noGrp="1"/>
          </p:cNvSpPr>
          <p:nvPr>
            <p:ph idx="18"/>
          </p:nvPr>
        </p:nvSpPr>
        <p:spPr bwMode="gray">
          <a:xfrm>
            <a:off x="6264588" y="2368296"/>
            <a:ext cx="5487829" cy="3383280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30AED57-71AA-40F0-8FED-14CBC67B52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64588" y="1801368"/>
            <a:ext cx="5487829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64FB57-BAFB-4669-B9D9-AAA93D307B4A}"/>
              </a:ext>
            </a:extLst>
          </p:cNvPr>
          <p:cNvSpPr>
            <a:spLocks noGrp="1"/>
          </p:cNvSpPr>
          <p:nvPr>
            <p:ph idx="20"/>
          </p:nvPr>
        </p:nvSpPr>
        <p:spPr bwMode="gray">
          <a:xfrm>
            <a:off x="448173" y="4471416"/>
            <a:ext cx="5487829" cy="1276312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D80B37F4-BA1F-4599-9BF4-169E2382E79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448172" y="3913632"/>
            <a:ext cx="5487829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5591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173" y="2368296"/>
            <a:ext cx="5487829" cy="1276312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172" y="5806440"/>
            <a:ext cx="11295782" cy="347472"/>
          </a:xfr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172" y="1307593"/>
            <a:ext cx="11295782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BC15F-9414-4FEE-B69B-9BD23E3FE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48172" y="1801368"/>
            <a:ext cx="5487829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67B850-9BA5-436D-90B5-3B94C065572F}"/>
              </a:ext>
            </a:extLst>
          </p:cNvPr>
          <p:cNvSpPr>
            <a:spLocks noGrp="1"/>
          </p:cNvSpPr>
          <p:nvPr>
            <p:ph idx="18"/>
          </p:nvPr>
        </p:nvSpPr>
        <p:spPr bwMode="gray">
          <a:xfrm>
            <a:off x="6264588" y="2368296"/>
            <a:ext cx="5487829" cy="1276312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30AED57-71AA-40F0-8FED-14CBC67B52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64588" y="1801368"/>
            <a:ext cx="5487829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A8F3BDE-5536-412E-9331-650A7E2E8AB3}"/>
              </a:ext>
            </a:extLst>
          </p:cNvPr>
          <p:cNvSpPr>
            <a:spLocks noGrp="1"/>
          </p:cNvSpPr>
          <p:nvPr>
            <p:ph idx="20"/>
          </p:nvPr>
        </p:nvSpPr>
        <p:spPr bwMode="gray">
          <a:xfrm>
            <a:off x="448173" y="4471416"/>
            <a:ext cx="5487829" cy="1276312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466D6BA-4968-4105-B0D7-E7BD687A80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448172" y="3914022"/>
            <a:ext cx="5487829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70E3D72-4322-4600-80EE-32F1EA906711}"/>
              </a:ext>
            </a:extLst>
          </p:cNvPr>
          <p:cNvSpPr>
            <a:spLocks noGrp="1"/>
          </p:cNvSpPr>
          <p:nvPr>
            <p:ph idx="22"/>
          </p:nvPr>
        </p:nvSpPr>
        <p:spPr bwMode="gray">
          <a:xfrm>
            <a:off x="6264588" y="4471416"/>
            <a:ext cx="5487829" cy="1276312"/>
          </a:xfrm>
        </p:spPr>
        <p:txBody>
          <a:bodyPr/>
          <a:lstStyle>
            <a:lvl1pPr marL="173038" indent="-173038">
              <a:spcBef>
                <a:spcPts val="1000"/>
              </a:spcBef>
              <a:defRPr sz="1600"/>
            </a:lvl1pPr>
            <a:lvl2pPr marL="347663" indent="-119063">
              <a:spcBef>
                <a:spcPts val="500"/>
              </a:spcBef>
              <a:defRPr sz="1400"/>
            </a:lvl2pPr>
            <a:lvl3pPr marL="512763" indent="-107950">
              <a:spcBef>
                <a:spcPts val="200"/>
              </a:spcBef>
              <a:defRPr sz="1200"/>
            </a:lvl3pPr>
            <a:lvl4pPr marL="685800" indent="-109538">
              <a:spcBef>
                <a:spcPts val="200"/>
              </a:spcBef>
              <a:defRPr sz="1100"/>
            </a:lvl4pPr>
            <a:lvl5pPr marL="858838" indent="-117475">
              <a:spcBef>
                <a:spcPts val="200"/>
              </a:spcBef>
              <a:defRPr sz="105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CFA8F5A1-9096-48CF-8981-DA7C92908D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6264588" y="3914022"/>
            <a:ext cx="5487829" cy="521208"/>
          </a:xfrm>
          <a:solidFill>
            <a:schemeClr val="bg1"/>
          </a:solidFill>
          <a:effectLst>
            <a:outerShdw dist="12700" dir="16200000" rotWithShape="0">
              <a:schemeClr val="bg1">
                <a:lumMod val="75000"/>
              </a:schemeClr>
            </a:outerShdw>
          </a:effectLst>
        </p:spPr>
        <p:txBody>
          <a:bodyPr lIns="0" tIns="91440" rIns="0"/>
          <a:lstStyle>
            <a:lvl1pPr>
              <a:spcBef>
                <a:spcPts val="0"/>
              </a:spcBef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284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172" y="1801368"/>
            <a:ext cx="11295782" cy="3950208"/>
          </a:xfrm>
        </p:spPr>
        <p:txBody>
          <a:bodyPr lIns="0" rIns="0"/>
          <a:lstStyle>
            <a:lvl1pPr marL="0" indent="0">
              <a:lnSpc>
                <a:spcPct val="110000"/>
              </a:lnSpc>
              <a:buNone/>
              <a:defRPr sz="3600"/>
            </a:lvl1pPr>
            <a:lvl2pPr marL="461963" indent="-233363">
              <a:defRPr sz="3200"/>
            </a:lvl2pPr>
            <a:lvl3pPr marL="738188" indent="-225425">
              <a:defRPr sz="2800"/>
            </a:lvl3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8842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Statem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48172" y="1801368"/>
            <a:ext cx="11295782" cy="3950208"/>
          </a:xfrm>
        </p:spPr>
        <p:txBody>
          <a:bodyPr lIns="0" rIns="0"/>
          <a:lstStyle>
            <a:lvl1pPr marL="0" indent="0">
              <a:lnSpc>
                <a:spcPct val="110000"/>
              </a:lnSpc>
              <a:buNone/>
              <a:defRPr sz="3600">
                <a:solidFill>
                  <a:schemeClr val="bg1"/>
                </a:solidFill>
              </a:defRPr>
            </a:lvl1pPr>
            <a:lvl2pPr marL="461963" indent="-233363">
              <a:defRPr sz="3200">
                <a:solidFill>
                  <a:schemeClr val="bg1"/>
                </a:solidFill>
              </a:defRPr>
            </a:lvl2pPr>
            <a:lvl3pPr marL="738188" indent="-225425"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pic>
        <p:nvPicPr>
          <p:cNvPr id="4" name="Google Shape;311;p30">
            <a:extLst>
              <a:ext uri="{FF2B5EF4-FFF2-40B4-BE49-F238E27FC236}">
                <a16:creationId xmlns:a16="http://schemas.microsoft.com/office/drawing/2014/main" id="{90C4AA53-0CE6-42BF-A73D-4ABB5CCDDA5E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6" b="1866"/>
          <a:stretch/>
        </p:blipFill>
        <p:spPr bwMode="invGray">
          <a:xfrm>
            <a:off x="446914" y="6346663"/>
            <a:ext cx="914638" cy="3718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4F9877C-A82F-4B6B-BD9C-066CF647CE7A}"/>
              </a:ext>
            </a:extLst>
          </p:cNvPr>
          <p:cNvGrpSpPr/>
          <p:nvPr userDrawn="1"/>
        </p:nvGrpSpPr>
        <p:grpSpPr bwMode="black">
          <a:xfrm>
            <a:off x="446915" y="326296"/>
            <a:ext cx="587784" cy="45600"/>
            <a:chOff x="616542" y="591197"/>
            <a:chExt cx="587631" cy="45600"/>
          </a:xfrm>
          <a:solidFill>
            <a:schemeClr val="bg1"/>
          </a:solidFill>
        </p:grpSpPr>
        <p:sp>
          <p:nvSpPr>
            <p:cNvPr id="6" name="Google Shape;17;p2">
              <a:extLst>
                <a:ext uri="{FF2B5EF4-FFF2-40B4-BE49-F238E27FC236}">
                  <a16:creationId xmlns:a16="http://schemas.microsoft.com/office/drawing/2014/main" id="{E37A9FAD-22CF-483D-BFEE-A660FD0A10AC}"/>
                </a:ext>
              </a:extLst>
            </p:cNvPr>
            <p:cNvSpPr/>
            <p:nvPr userDrawn="1"/>
          </p:nvSpPr>
          <p:spPr bwMode="black">
            <a:xfrm>
              <a:off x="616542" y="591197"/>
              <a:ext cx="293923" cy="45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/>
            </a:p>
          </p:txBody>
        </p:sp>
        <p:sp>
          <p:nvSpPr>
            <p:cNvPr id="7" name="Google Shape;18;p2">
              <a:extLst>
                <a:ext uri="{FF2B5EF4-FFF2-40B4-BE49-F238E27FC236}">
                  <a16:creationId xmlns:a16="http://schemas.microsoft.com/office/drawing/2014/main" id="{03F89CAE-CCC7-471C-BADA-2585024AD7C1}"/>
                </a:ext>
              </a:extLst>
            </p:cNvPr>
            <p:cNvSpPr/>
            <p:nvPr userDrawn="1"/>
          </p:nvSpPr>
          <p:spPr bwMode="black">
            <a:xfrm>
              <a:off x="910250" y="591197"/>
              <a:ext cx="293923" cy="45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/>
            </a:p>
          </p:txBody>
        </p: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904B2BB-C8F1-419C-B295-DA30917AB87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466324" y="6303596"/>
            <a:ext cx="276370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800" smtClean="0">
                <a:solidFill>
                  <a:schemeClr val="bg1"/>
                </a:solidFill>
                <a:latin typeface="+mn-lt"/>
              </a:rPr>
              <a:pPr/>
              <a:t>‹nº›</a:t>
            </a:fld>
            <a:endParaRPr lang="en-US" sz="8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Google Shape;52;p7">
            <a:extLst>
              <a:ext uri="{FF2B5EF4-FFF2-40B4-BE49-F238E27FC236}">
                <a16:creationId xmlns:a16="http://schemas.microsoft.com/office/drawing/2014/main" id="{00AEBF66-5FB7-44F3-9514-9E7517B063CF}"/>
              </a:ext>
            </a:extLst>
          </p:cNvPr>
          <p:cNvSpPr txBox="1"/>
          <p:nvPr userDrawn="1"/>
        </p:nvSpPr>
        <p:spPr bwMode="auto">
          <a:xfrm>
            <a:off x="6095999" y="6303596"/>
            <a:ext cx="5348889" cy="33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bg1"/>
                </a:solidFill>
              </a:rPr>
              <a:t>Confidential</a:t>
            </a:r>
            <a:endParaRPr sz="800" b="1">
              <a:solidFill>
                <a:schemeClr val="bg1"/>
              </a:solidFill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D3DC3BA-3E54-47E4-A501-F4F0AEBBDF3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728666" y="6303596"/>
            <a:ext cx="4143311" cy="3353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lang="en-US"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800" b="1">
                <a:solidFill>
                  <a:schemeClr val="bg1"/>
                </a:solidFill>
              </a:rPr>
              <a:t>Business Group</a:t>
            </a:r>
            <a:r>
              <a:rPr lang="en-US" sz="800" b="0">
                <a:solidFill>
                  <a:schemeClr val="bg1"/>
                </a:solidFill>
              </a:rPr>
              <a:t>  Business Subgroup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15707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961633" y="2208700"/>
            <a:ext cx="4401200" cy="21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402" lvl="0" indent="-414732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  <a:defRPr>
                <a:latin typeface="Arial"/>
                <a:ea typeface="Arial"/>
                <a:cs typeface="Arial"/>
                <a:sym typeface="Arial"/>
              </a:defRPr>
            </a:lvl1pPr>
            <a:lvl2pPr marL="1218804" lvl="1" indent="-397804">
              <a:spcBef>
                <a:spcPts val="2132"/>
              </a:spcBef>
              <a:spcAft>
                <a:spcPts val="0"/>
              </a:spcAft>
              <a:buSzPts val="1100"/>
              <a:buFont typeface="Arial"/>
              <a:buChar char="○"/>
              <a:defRPr>
                <a:latin typeface="Arial"/>
                <a:ea typeface="Arial"/>
                <a:cs typeface="Arial"/>
                <a:sym typeface="Arial"/>
              </a:defRPr>
            </a:lvl2pPr>
            <a:lvl3pPr marL="1828205" lvl="2" indent="-397804">
              <a:spcBef>
                <a:spcPts val="2132"/>
              </a:spcBef>
              <a:spcAft>
                <a:spcPts val="0"/>
              </a:spcAft>
              <a:buSzPts val="1100"/>
              <a:buFont typeface="Arial"/>
              <a:buChar char="■"/>
              <a:defRPr>
                <a:latin typeface="Arial"/>
                <a:ea typeface="Arial"/>
                <a:cs typeface="Arial"/>
                <a:sym typeface="Arial"/>
              </a:defRPr>
            </a:lvl3pPr>
            <a:lvl4pPr marL="2437607" lvl="3" indent="-397804">
              <a:spcBef>
                <a:spcPts val="2132"/>
              </a:spcBef>
              <a:spcAft>
                <a:spcPts val="0"/>
              </a:spcAft>
              <a:buSzPts val="1100"/>
              <a:buFont typeface="Arial"/>
              <a:buChar char="●"/>
              <a:defRPr>
                <a:latin typeface="Arial"/>
                <a:ea typeface="Arial"/>
                <a:cs typeface="Arial"/>
                <a:sym typeface="Arial"/>
              </a:defRPr>
            </a:lvl4pPr>
            <a:lvl5pPr marL="3047010" lvl="4" indent="-397804">
              <a:spcBef>
                <a:spcPts val="2132"/>
              </a:spcBef>
              <a:spcAft>
                <a:spcPts val="0"/>
              </a:spcAft>
              <a:buSzPts val="1100"/>
              <a:buFont typeface="Arial"/>
              <a:buChar char="○"/>
              <a:defRPr>
                <a:latin typeface="Arial"/>
                <a:ea typeface="Arial"/>
                <a:cs typeface="Arial"/>
                <a:sym typeface="Arial"/>
              </a:defRPr>
            </a:lvl5pPr>
            <a:lvl6pPr marL="3656412" lvl="5" indent="-397804">
              <a:spcBef>
                <a:spcPts val="2132"/>
              </a:spcBef>
              <a:spcAft>
                <a:spcPts val="0"/>
              </a:spcAft>
              <a:buSzPts val="1100"/>
              <a:buFont typeface="Arial"/>
              <a:buChar char="■"/>
              <a:defRPr>
                <a:latin typeface="Arial"/>
                <a:ea typeface="Arial"/>
                <a:cs typeface="Arial"/>
                <a:sym typeface="Arial"/>
              </a:defRPr>
            </a:lvl6pPr>
            <a:lvl7pPr marL="4265813" lvl="6" indent="-397804">
              <a:spcBef>
                <a:spcPts val="2132"/>
              </a:spcBef>
              <a:spcAft>
                <a:spcPts val="0"/>
              </a:spcAft>
              <a:buSzPts val="1100"/>
              <a:buFont typeface="Arial"/>
              <a:buChar char="●"/>
              <a:defRPr>
                <a:latin typeface="Arial"/>
                <a:ea typeface="Arial"/>
                <a:cs typeface="Arial"/>
                <a:sym typeface="Arial"/>
              </a:defRPr>
            </a:lvl7pPr>
            <a:lvl8pPr marL="4875215" lvl="7" indent="-397804">
              <a:spcBef>
                <a:spcPts val="2132"/>
              </a:spcBef>
              <a:spcAft>
                <a:spcPts val="0"/>
              </a:spcAft>
              <a:buSzPts val="1100"/>
              <a:buFont typeface="Arial"/>
              <a:buChar char="○"/>
              <a:defRPr>
                <a:latin typeface="Arial"/>
                <a:ea typeface="Arial"/>
                <a:cs typeface="Arial"/>
                <a:sym typeface="Arial"/>
              </a:defRPr>
            </a:lvl8pPr>
            <a:lvl9pPr marL="5484617" lvl="8" indent="-397804">
              <a:spcBef>
                <a:spcPts val="2132"/>
              </a:spcBef>
              <a:spcAft>
                <a:spcPts val="2132"/>
              </a:spcAft>
              <a:buSzPts val="1100"/>
              <a:buFont typeface="Arial"/>
              <a:buChar char="■"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16;p2">
            <a:extLst>
              <a:ext uri="{FF2B5EF4-FFF2-40B4-BE49-F238E27FC236}">
                <a16:creationId xmlns:a16="http://schemas.microsoft.com/office/drawing/2014/main" id="{4ADA9227-2FC6-A341-BEFF-AC666FA0A7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2103" y="718531"/>
            <a:ext cx="102516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199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6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6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6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6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6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6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6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6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7;p2">
            <a:extLst>
              <a:ext uri="{FF2B5EF4-FFF2-40B4-BE49-F238E27FC236}">
                <a16:creationId xmlns:a16="http://schemas.microsoft.com/office/drawing/2014/main" id="{93CA79BD-C381-E040-963D-828DD6D478F0}"/>
              </a:ext>
            </a:extLst>
          </p:cNvPr>
          <p:cNvSpPr/>
          <p:nvPr userDrawn="1"/>
        </p:nvSpPr>
        <p:spPr>
          <a:xfrm>
            <a:off x="616704" y="591197"/>
            <a:ext cx="294000" cy="45600"/>
          </a:xfrm>
          <a:prstGeom prst="rect">
            <a:avLst/>
          </a:prstGeom>
          <a:solidFill>
            <a:srgbClr val="0000C9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1" name="Google Shape;18;p2">
            <a:extLst>
              <a:ext uri="{FF2B5EF4-FFF2-40B4-BE49-F238E27FC236}">
                <a16:creationId xmlns:a16="http://schemas.microsoft.com/office/drawing/2014/main" id="{AF304112-9AE6-6E41-BD32-26E13B0C28F8}"/>
              </a:ext>
            </a:extLst>
          </p:cNvPr>
          <p:cNvSpPr/>
          <p:nvPr userDrawn="1"/>
        </p:nvSpPr>
        <p:spPr>
          <a:xfrm>
            <a:off x="910487" y="591197"/>
            <a:ext cx="294000" cy="45600"/>
          </a:xfrm>
          <a:prstGeom prst="rect">
            <a:avLst/>
          </a:prstGeom>
          <a:solidFill>
            <a:srgbClr val="0095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2" name="Google Shape;51;p7">
            <a:extLst>
              <a:ext uri="{FF2B5EF4-FFF2-40B4-BE49-F238E27FC236}">
                <a16:creationId xmlns:a16="http://schemas.microsoft.com/office/drawing/2014/main" id="{B1BB9CF2-D9AB-8F45-9BBF-6348D3F7F393}"/>
              </a:ext>
            </a:extLst>
          </p:cNvPr>
          <p:cNvSpPr txBox="1">
            <a:spLocks noGrp="1"/>
          </p:cNvSpPr>
          <p:nvPr>
            <p:ph type="sldNum" idx="2"/>
          </p:nvPr>
        </p:nvSpPr>
        <p:spPr>
          <a:xfrm>
            <a:off x="10981996" y="62985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800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buNone/>
              <a:defRPr sz="800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buNone/>
              <a:defRPr sz="800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buNone/>
              <a:defRPr sz="800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buNone/>
              <a:defRPr sz="800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buNone/>
              <a:defRPr sz="800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buNone/>
              <a:defRPr sz="800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buNone/>
              <a:defRPr sz="800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buNone/>
              <a:defRPr sz="800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‹nº›</a:t>
            </a:fld>
            <a:endParaRPr lang="en-GB"/>
          </a:p>
        </p:txBody>
      </p:sp>
      <p:pic>
        <p:nvPicPr>
          <p:cNvPr id="14" name="Google Shape;53;p7">
            <a:extLst>
              <a:ext uri="{FF2B5EF4-FFF2-40B4-BE49-F238E27FC236}">
                <a16:creationId xmlns:a16="http://schemas.microsoft.com/office/drawing/2014/main" id="{33E29E64-D60B-1C40-BCFB-F8B4CF0704A2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>
          <a:xfrm>
            <a:off x="609002" y="6365472"/>
            <a:ext cx="822940" cy="334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63407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monitor, equipamentos eletrônicos, tela, televisão&#10;&#10;Descrição gerada automaticamente">
            <a:extLst>
              <a:ext uri="{FF2B5EF4-FFF2-40B4-BE49-F238E27FC236}">
                <a16:creationId xmlns:a16="http://schemas.microsoft.com/office/drawing/2014/main" id="{E210D943-FEEB-4665-A463-B7716ADD2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9E7AD009-1C6D-47E1-92CE-F6F7E9B82D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378" y="6160169"/>
            <a:ext cx="1111741" cy="45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3931F2-C551-2AD4-7B6A-9581E89422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280" y="5743501"/>
            <a:ext cx="1442647" cy="589788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F8EAB0D2-5E3C-D715-5795-DDDA0402A0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798" y="648878"/>
            <a:ext cx="9186800" cy="243656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rgbClr val="0000CA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43D5313-585F-7759-4B50-E0558D95C8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8097" y="3226917"/>
            <a:ext cx="4871840" cy="1349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0" i="0" kern="1200" spc="-50" dirty="0" smtClean="0">
                <a:solidFill>
                  <a:srgbClr val="0000CA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BF3C86-FF85-B6E6-637E-F327D7A73791}"/>
              </a:ext>
            </a:extLst>
          </p:cNvPr>
          <p:cNvSpPr txBox="1"/>
          <p:nvPr userDrawn="1"/>
        </p:nvSpPr>
        <p:spPr>
          <a:xfrm>
            <a:off x="9321229" y="6502173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1" i="0" kern="1200">
                <a:solidFill>
                  <a:schemeClr val="bg1">
                    <a:lumMod val="50000"/>
                  </a:schemeClr>
                </a:solidFill>
                <a:latin typeface="Pfizer Diatype Office" panose="020B0504040202060203" pitchFamily="34" charset="77"/>
                <a:ea typeface="+mn-ea"/>
                <a:cs typeface="+mn-cs"/>
              </a:rPr>
              <a:t>Pfizer 2025 | Confidential and Proprietary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2FFCB17E-B3FD-46AC-0E29-6AC8F8936B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5157" y="5926783"/>
            <a:ext cx="4871840" cy="422078"/>
          </a:xfrm>
          <a:prstGeom prst="rect">
            <a:avLst/>
          </a:prstGeom>
        </p:spPr>
        <p:txBody>
          <a:bodyPr rIns="0"/>
          <a:lstStyle>
            <a:lvl1pPr marL="0" indent="0" algn="r">
              <a:buNone/>
              <a:defRPr lang="en-US" sz="2000" b="0" i="0" kern="1200" spc="-50" dirty="0" smtClean="0">
                <a:solidFill>
                  <a:schemeClr val="accent1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</p:spTree>
    <p:extLst>
      <p:ext uri="{BB962C8B-B14F-4D97-AF65-F5344CB8AC3E}">
        <p14:creationId xmlns:p14="http://schemas.microsoft.com/office/powerpoint/2010/main" val="3885533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esentation Title with Image">
    <p:bg>
      <p:bgPr>
        <a:solidFill>
          <a:srgbClr val="000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BB5660-0ACC-420C-FE42-E4567F70BF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D884F4-659B-441F-45EE-F923C221E5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982" y="5762143"/>
            <a:ext cx="1443897" cy="589314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431BDA7-408E-5430-44C0-841A25EDBB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5179" y="5953479"/>
            <a:ext cx="4871840" cy="42207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2000" kern="1200" spc="-50" dirty="0" smtClean="0">
                <a:solidFill>
                  <a:schemeClr val="bg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 Here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DB4DEE37-4C57-A98E-FC92-AA751D7B20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798" y="648878"/>
            <a:ext cx="9186800" cy="243656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21666A8F-937A-95F5-09E9-A7E0813E85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8097" y="3226917"/>
            <a:ext cx="4871840" cy="1349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spc="-50" dirty="0" smtClean="0">
                <a:solidFill>
                  <a:schemeClr val="bg1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4F6DA5-17F8-F45E-C899-C9DDB8A0FCF8}"/>
              </a:ext>
            </a:extLst>
          </p:cNvPr>
          <p:cNvSpPr txBox="1"/>
          <p:nvPr userDrawn="1"/>
        </p:nvSpPr>
        <p:spPr>
          <a:xfrm>
            <a:off x="932122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 dirty="0">
                <a:solidFill>
                  <a:schemeClr val="bg1"/>
                </a:solidFill>
                <a:latin typeface="Pfizer Diatype Medium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143414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Título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832344CB-3534-45AD-AFD7-41E2E68206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49"/>
          <a:stretch/>
        </p:blipFill>
        <p:spPr bwMode="gray">
          <a:xfrm>
            <a:off x="4831870" y="-10346"/>
            <a:ext cx="7360131" cy="6735001"/>
          </a:xfrm>
          <a:prstGeom prst="rect">
            <a:avLst/>
          </a:prstGeom>
        </p:spPr>
      </p:pic>
      <p:sp>
        <p:nvSpPr>
          <p:cNvPr id="49" name="Title 1"/>
          <p:cNvSpPr>
            <a:spLocks noGrp="1"/>
          </p:cNvSpPr>
          <p:nvPr>
            <p:ph type="ctrTitle"/>
          </p:nvPr>
        </p:nvSpPr>
        <p:spPr bwMode="gray">
          <a:xfrm>
            <a:off x="448173" y="923544"/>
            <a:ext cx="4234775" cy="190195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en-US" sz="34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gray">
          <a:xfrm>
            <a:off x="448173" y="3849624"/>
            <a:ext cx="4234775" cy="905256"/>
          </a:xfrm>
        </p:spPr>
        <p:txBody>
          <a:bodyPr lIns="0" tIns="0" rIns="0" bIns="0" anchor="b" anchorCtr="0"/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00050" indent="0">
              <a:buNone/>
              <a:defRPr/>
            </a:lvl2pPr>
            <a:lvl3pPr marL="742950" indent="0">
              <a:buNone/>
              <a:defRPr/>
            </a:lvl3pPr>
            <a:lvl4pPr marL="1095375" indent="0">
              <a:buNone/>
              <a:defRPr/>
            </a:lvl4pPr>
            <a:lvl5pPr marL="1370012" indent="0"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 bwMode="gray">
          <a:xfrm>
            <a:off x="448173" y="4974336"/>
            <a:ext cx="4234775" cy="438150"/>
          </a:xfrm>
        </p:spPr>
        <p:txBody>
          <a:bodyPr lIns="0" tIns="0" rIns="0" bIns="0" anchor="t" anchorCtr="0"/>
          <a:lstStyle>
            <a:lvl1pPr marL="0" indent="0">
              <a:spcBef>
                <a:spcPts val="30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FF36B01-A49B-4A9E-B276-D60D83410796}"/>
              </a:ext>
            </a:extLst>
          </p:cNvPr>
          <p:cNvGrpSpPr/>
          <p:nvPr/>
        </p:nvGrpSpPr>
        <p:grpSpPr bwMode="gray">
          <a:xfrm>
            <a:off x="446915" y="591197"/>
            <a:ext cx="587784" cy="45600"/>
            <a:chOff x="616542" y="591197"/>
            <a:chExt cx="587631" cy="45600"/>
          </a:xfrm>
        </p:grpSpPr>
        <p:sp>
          <p:nvSpPr>
            <p:cNvPr id="52" name="Google Shape;17;p2">
              <a:extLst>
                <a:ext uri="{FF2B5EF4-FFF2-40B4-BE49-F238E27FC236}">
                  <a16:creationId xmlns:a16="http://schemas.microsoft.com/office/drawing/2014/main" id="{5D3302A1-E9DC-4838-989A-68413E86B02A}"/>
                </a:ext>
              </a:extLst>
            </p:cNvPr>
            <p:cNvSpPr/>
            <p:nvPr userDrawn="1"/>
          </p:nvSpPr>
          <p:spPr bwMode="gray">
            <a:xfrm>
              <a:off x="616542" y="591197"/>
              <a:ext cx="293923" cy="45600"/>
            </a:xfrm>
            <a:prstGeom prst="rect">
              <a:avLst/>
            </a:prstGeom>
            <a:solidFill>
              <a:srgbClr val="0000C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3" name="Google Shape;18;p2">
              <a:extLst>
                <a:ext uri="{FF2B5EF4-FFF2-40B4-BE49-F238E27FC236}">
                  <a16:creationId xmlns:a16="http://schemas.microsoft.com/office/drawing/2014/main" id="{B5D84995-F3EE-4DC3-A8E3-F8254A23326B}"/>
                </a:ext>
              </a:extLst>
            </p:cNvPr>
            <p:cNvSpPr/>
            <p:nvPr userDrawn="1"/>
          </p:nvSpPr>
          <p:spPr bwMode="gray">
            <a:xfrm>
              <a:off x="910250" y="591197"/>
              <a:ext cx="293923" cy="45600"/>
            </a:xfrm>
            <a:prstGeom prst="rect">
              <a:avLst/>
            </a:prstGeom>
            <a:solidFill>
              <a:srgbClr val="0095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4" name="Google Shape;49;p7">
            <a:extLst>
              <a:ext uri="{FF2B5EF4-FFF2-40B4-BE49-F238E27FC236}">
                <a16:creationId xmlns:a16="http://schemas.microsoft.com/office/drawing/2014/main" id="{4771DC95-2DA9-4515-8FEA-2DE1AA50D2C7}"/>
              </a:ext>
            </a:extLst>
          </p:cNvPr>
          <p:cNvSpPr/>
          <p:nvPr userDrawn="1"/>
        </p:nvSpPr>
        <p:spPr bwMode="gray">
          <a:xfrm>
            <a:off x="1" y="6216149"/>
            <a:ext cx="12192000" cy="6417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70E02DB8-7DF9-4D61-B849-4927B0A5751D}"/>
              </a:ext>
            </a:extLst>
          </p:cNvPr>
          <p:cNvSpPr txBox="1">
            <a:spLocks/>
          </p:cNvSpPr>
          <p:nvPr/>
        </p:nvSpPr>
        <p:spPr bwMode="gray">
          <a:xfrm>
            <a:off x="1125571" y="6972772"/>
            <a:ext cx="4143311" cy="3353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lang="en-US"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C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Breakthroughs that change patients’ lives</a:t>
            </a:r>
          </a:p>
        </p:txBody>
      </p:sp>
      <p:pic>
        <p:nvPicPr>
          <p:cNvPr id="58" name="Google Shape;53;p7">
            <a:extLst>
              <a:ext uri="{FF2B5EF4-FFF2-40B4-BE49-F238E27FC236}">
                <a16:creationId xmlns:a16="http://schemas.microsoft.com/office/drawing/2014/main" id="{CB49B02A-070A-482A-AACD-303DFF77F18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446914" y="6346663"/>
            <a:ext cx="914638" cy="3718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AD5A7EE-7621-5AC7-930A-28078308F3B3}"/>
              </a:ext>
            </a:extLst>
          </p:cNvPr>
          <p:cNvSpPr txBox="1"/>
          <p:nvPr userDrawn="1"/>
        </p:nvSpPr>
        <p:spPr bwMode="gray">
          <a:xfrm>
            <a:off x="1488030" y="136308"/>
            <a:ext cx="0" cy="0"/>
          </a:xfrm>
          <a:prstGeom prst="rect">
            <a:avLst/>
          </a:prstGeom>
        </p:spPr>
        <p:txBody>
          <a:bodyPr wrap="none" lIns="45720" tIns="45720" rIns="45720" bIns="45720" rtlCol="0">
            <a:noAutofit/>
          </a:bodyPr>
          <a:lstStyle/>
          <a:p>
            <a:pPr marL="171450" indent="-171450" algn="l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pt-BR" sz="1600" err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468283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446914" y="406223"/>
            <a:ext cx="10787062" cy="1508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5000" b="0" i="0" u="none" strike="noStrike" kern="1200" cap="none" dirty="0">
                <a:solidFill>
                  <a:srgbClr val="171616"/>
                </a:solidFill>
                <a:latin typeface="Inter"/>
                <a:ea typeface="Inter"/>
                <a:cs typeface="Inter"/>
              </a:defRPr>
            </a:lvl1pPr>
          </a:lstStyle>
          <a:p>
            <a: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0"/>
              <a:buFont typeface="Arial"/>
              <a:buNone/>
            </a:pPr>
            <a:r>
              <a:rPr lang="pt-BR"/>
              <a:t>Clique para editar o título Mestre</a:t>
            </a:r>
            <a:endParaRPr lang="en-US"/>
          </a:p>
        </p:txBody>
      </p:sp>
      <p:pic>
        <p:nvPicPr>
          <p:cNvPr id="19" name="Google Shape;53;p7">
            <a:extLst>
              <a:ext uri="{FF2B5EF4-FFF2-40B4-BE49-F238E27FC236}">
                <a16:creationId xmlns:a16="http://schemas.microsoft.com/office/drawing/2014/main" id="{BE63A6E2-6A45-48C5-AAB5-635C131502E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446914" y="6346663"/>
            <a:ext cx="914638" cy="371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4;g297a301e195_0_169">
            <a:extLst>
              <a:ext uri="{FF2B5EF4-FFF2-40B4-BE49-F238E27FC236}">
                <a16:creationId xmlns:a16="http://schemas.microsoft.com/office/drawing/2014/main" id="{FD7DF633-2E37-E56D-34FE-206EECD79C36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r="17362"/>
          <a:stretch/>
        </p:blipFill>
        <p:spPr>
          <a:xfrm>
            <a:off x="6847114" y="3141006"/>
            <a:ext cx="5344886" cy="371699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410128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  <a:latin typeface="Interstate Regular" pitchFamily="2" charset="77"/>
              </a:defRPr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C59421-C911-27A6-E0DD-7697F876E5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228600" indent="-228600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</a:pP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6387461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172" y="1801368"/>
            <a:ext cx="11295782" cy="395020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172" y="1307593"/>
            <a:ext cx="11295782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12D277-D42E-BEEC-ED82-DA2B82CD50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228600" indent="-228600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</a:pP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1680844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742545" y="0"/>
            <a:ext cx="5449455" cy="6858000"/>
          </a:xfrm>
          <a:solidFill>
            <a:schemeClr val="tx2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pic>
        <p:nvPicPr>
          <p:cNvPr id="10" name="Picture 16" descr="Logo&#10;&#10;Description automatically generated">
            <a:extLst>
              <a:ext uri="{FF2B5EF4-FFF2-40B4-BE49-F238E27FC236}">
                <a16:creationId xmlns:a16="http://schemas.microsoft.com/office/drawing/2014/main" id="{5669237B-DC17-4E44-AC4F-4816FAAC03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3" y="6313488"/>
            <a:ext cx="892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4056A0AA-D5AA-1349-94E7-76F5F220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C8C6507-0F1E-0048-A0DE-0A5DF8BD3611}" type="slidenum">
              <a:rPr lang="en-ID" altLang="en-US" smtClean="0"/>
              <a:pPr>
                <a:defRPr/>
              </a:pPr>
              <a:t>‹nº›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3611695747"/>
      </p:ext>
    </p:extLst>
  </p:cSld>
  <p:clrMapOvr>
    <a:masterClrMapping/>
  </p:clrMapOvr>
  <p:transition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-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 descr="Logo&#10;&#10;Description automatically generated">
            <a:extLst>
              <a:ext uri="{FF2B5EF4-FFF2-40B4-BE49-F238E27FC236}">
                <a16:creationId xmlns:a16="http://schemas.microsoft.com/office/drawing/2014/main" id="{D995A2C7-0CB5-3844-92C5-571056C820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3" y="6313488"/>
            <a:ext cx="892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F3DC999E-F44E-1240-8443-26DD4A09B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FC8C6507-0F1E-0048-A0DE-0A5DF8BD3611}" type="slidenum">
              <a:rPr lang="en-ID" altLang="en-US" smtClean="0"/>
              <a:pPr>
                <a:defRPr/>
              </a:pPr>
              <a:t>‹nº›</a:t>
            </a:fld>
            <a:endParaRPr lang="en-ID" altLang="en-US"/>
          </a:p>
        </p:txBody>
      </p:sp>
      <p:pic>
        <p:nvPicPr>
          <p:cNvPr id="13" name="Picture 14" descr="Logo&#10;&#10;Description automatically generated">
            <a:extLst>
              <a:ext uri="{FF2B5EF4-FFF2-40B4-BE49-F238E27FC236}">
                <a16:creationId xmlns:a16="http://schemas.microsoft.com/office/drawing/2014/main" id="{CAFE6945-AA60-724A-8DF5-B82E35A716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0523" y="318594"/>
            <a:ext cx="743022" cy="69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636EC25-257F-6146-B032-1F82ECE08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04" y="516841"/>
            <a:ext cx="10306051" cy="898691"/>
          </a:xfrm>
        </p:spPr>
        <p:txBody>
          <a:bodyPr>
            <a:normAutofit/>
          </a:bodyPr>
          <a:lstStyle>
            <a:lvl1pPr algn="l">
              <a:defRPr sz="4400" b="1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3FFF01-CCC0-3842-B2FF-66358E0DA1C2}"/>
              </a:ext>
            </a:extLst>
          </p:cNvPr>
          <p:cNvGrpSpPr/>
          <p:nvPr userDrawn="1"/>
        </p:nvGrpSpPr>
        <p:grpSpPr>
          <a:xfrm>
            <a:off x="942974" y="1415532"/>
            <a:ext cx="2011584" cy="86327"/>
            <a:chOff x="772510" y="2165145"/>
            <a:chExt cx="2011584" cy="8632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CD5320-917B-7E4F-85FA-E2D7F86DB174}"/>
                </a:ext>
              </a:extLst>
            </p:cNvPr>
            <p:cNvSpPr/>
            <p:nvPr/>
          </p:nvSpPr>
          <p:spPr>
            <a:xfrm>
              <a:off x="772510" y="2165145"/>
              <a:ext cx="670528" cy="863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E5B15B5-DB2D-5F4B-88F0-FFA7FCF3C43F}"/>
                </a:ext>
              </a:extLst>
            </p:cNvPr>
            <p:cNvSpPr/>
            <p:nvPr/>
          </p:nvSpPr>
          <p:spPr>
            <a:xfrm>
              <a:off x="2113566" y="2165145"/>
              <a:ext cx="670528" cy="863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A7803CD-6CBA-6740-A29A-E4B75D20BED6}"/>
                </a:ext>
              </a:extLst>
            </p:cNvPr>
            <p:cNvSpPr/>
            <p:nvPr/>
          </p:nvSpPr>
          <p:spPr>
            <a:xfrm>
              <a:off x="1443038" y="2165145"/>
              <a:ext cx="670528" cy="863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52AF0E-0A1B-674C-AF85-422D67383E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9949" y="1912981"/>
            <a:ext cx="10306051" cy="3451181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1pPr>
            <a:lvl2pPr>
              <a:buClr>
                <a:schemeClr val="accent2"/>
              </a:buClr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Sub-bullet</a:t>
            </a:r>
          </a:p>
        </p:txBody>
      </p:sp>
    </p:spTree>
    <p:extLst>
      <p:ext uri="{BB962C8B-B14F-4D97-AF65-F5344CB8AC3E}">
        <p14:creationId xmlns:p14="http://schemas.microsoft.com/office/powerpoint/2010/main" val="877662338"/>
      </p:ext>
    </p:extLst>
  </p:cSld>
  <p:clrMapOvr>
    <a:masterClrMapping/>
  </p:clrMapOvr>
  <p:transition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05180" cy="6858000"/>
          </a:xfrm>
          <a:custGeom>
            <a:avLst/>
            <a:gdLst>
              <a:gd name="connsiteX0" fmla="*/ 0 w 6805180"/>
              <a:gd name="connsiteY0" fmla="*/ 0 h 6858000"/>
              <a:gd name="connsiteX1" fmla="*/ 2081363 w 6805180"/>
              <a:gd name="connsiteY1" fmla="*/ 0 h 6858000"/>
              <a:gd name="connsiteX2" fmla="*/ 2081895 w 6805180"/>
              <a:gd name="connsiteY2" fmla="*/ 6993 h 6858000"/>
              <a:gd name="connsiteX3" fmla="*/ 6570178 w 6805180"/>
              <a:gd name="connsiteY3" fmla="*/ 6737639 h 6858000"/>
              <a:gd name="connsiteX4" fmla="*/ 6805180 w 6805180"/>
              <a:gd name="connsiteY4" fmla="*/ 6858000 h 6858000"/>
              <a:gd name="connsiteX5" fmla="*/ 0 w 680518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05180" h="6858000">
                <a:moveTo>
                  <a:pt x="0" y="0"/>
                </a:moveTo>
                <a:lnTo>
                  <a:pt x="2081363" y="0"/>
                </a:lnTo>
                <a:lnTo>
                  <a:pt x="2081895" y="6993"/>
                </a:lnTo>
                <a:cubicBezTo>
                  <a:pt x="2377604" y="2918792"/>
                  <a:pt x="4115578" y="5404220"/>
                  <a:pt x="6570178" y="6737639"/>
                </a:cubicBezTo>
                <a:lnTo>
                  <a:pt x="68051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pic>
        <p:nvPicPr>
          <p:cNvPr id="6" name="Picture 14" descr="Logo&#10;&#10;Description automatically generated">
            <a:extLst>
              <a:ext uri="{FF2B5EF4-FFF2-40B4-BE49-F238E27FC236}">
                <a16:creationId xmlns:a16="http://schemas.microsoft.com/office/drawing/2014/main" id="{514CD496-01B0-3A4B-925C-93EEE89F13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0523" y="318594"/>
            <a:ext cx="743022" cy="69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650EAB3-68C8-174F-8B9C-FEA98DA34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FC8C6507-0F1E-0048-A0DE-0A5DF8BD3611}" type="slidenum">
              <a:rPr lang="en-ID" altLang="en-US" smtClean="0"/>
              <a:pPr>
                <a:defRPr/>
              </a:pPr>
              <a:t>‹nº›</a:t>
            </a:fld>
            <a:endParaRPr lang="en-ID" alt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545C22-A590-3E40-8F8E-B6AE461BF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5774" y="516841"/>
            <a:ext cx="10306051" cy="898691"/>
          </a:xfrm>
        </p:spPr>
        <p:txBody>
          <a:bodyPr>
            <a:normAutofit/>
          </a:bodyPr>
          <a:lstStyle>
            <a:lvl1pPr algn="l">
              <a:defRPr sz="4400" b="1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977843-F17E-C24F-90FD-6BE4ADDD5579}"/>
              </a:ext>
            </a:extLst>
          </p:cNvPr>
          <p:cNvGrpSpPr/>
          <p:nvPr userDrawn="1"/>
        </p:nvGrpSpPr>
        <p:grpSpPr>
          <a:xfrm>
            <a:off x="3025774" y="1415532"/>
            <a:ext cx="2011584" cy="86327"/>
            <a:chOff x="772510" y="2165145"/>
            <a:chExt cx="2011584" cy="8632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0CE18B8-ABAB-7A4A-A2E7-1F3CEE1FC023}"/>
                </a:ext>
              </a:extLst>
            </p:cNvPr>
            <p:cNvSpPr/>
            <p:nvPr/>
          </p:nvSpPr>
          <p:spPr>
            <a:xfrm>
              <a:off x="772510" y="2165145"/>
              <a:ext cx="670528" cy="863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8E9716-2863-494B-9286-E10AD2B5179C}"/>
                </a:ext>
              </a:extLst>
            </p:cNvPr>
            <p:cNvSpPr/>
            <p:nvPr/>
          </p:nvSpPr>
          <p:spPr>
            <a:xfrm>
              <a:off x="2113566" y="2165145"/>
              <a:ext cx="670528" cy="863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2C8ECA6-055F-304D-BE00-67DAA7364A36}"/>
                </a:ext>
              </a:extLst>
            </p:cNvPr>
            <p:cNvSpPr/>
            <p:nvPr/>
          </p:nvSpPr>
          <p:spPr>
            <a:xfrm>
              <a:off x="1443038" y="2165145"/>
              <a:ext cx="670528" cy="863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348375"/>
      </p:ext>
    </p:extLst>
  </p:cSld>
  <p:clrMapOvr>
    <a:masterClrMapping/>
  </p:clrMapOvr>
  <p:transition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Contin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ABDBC249-5042-AD42-9424-A881AF97582C}"/>
              </a:ext>
            </a:extLst>
          </p:cNvPr>
          <p:cNvSpPr txBox="1">
            <a:spLocks/>
          </p:cNvSpPr>
          <p:nvPr userDrawn="1"/>
        </p:nvSpPr>
        <p:spPr>
          <a:xfrm>
            <a:off x="11168063" y="360363"/>
            <a:ext cx="407987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rdo" panose="02020600000000000000" pitchFamily="18" charset="-79"/>
              </a:defRPr>
            </a:lvl1pPr>
            <a:lvl2pPr marL="742950" indent="-285750">
              <a:defRPr>
                <a:solidFill>
                  <a:schemeClr val="tx1"/>
                </a:solidFill>
                <a:latin typeface="Cardo" panose="02020600000000000000" pitchFamily="18" charset="-79"/>
              </a:defRPr>
            </a:lvl2pPr>
            <a:lvl3pPr marL="1143000" indent="-228600">
              <a:defRPr>
                <a:solidFill>
                  <a:schemeClr val="tx1"/>
                </a:solidFill>
                <a:latin typeface="Cardo" panose="02020600000000000000" pitchFamily="18" charset="-79"/>
              </a:defRPr>
            </a:lvl3pPr>
            <a:lvl4pPr marL="1600200" indent="-228600">
              <a:defRPr>
                <a:solidFill>
                  <a:schemeClr val="tx1"/>
                </a:solidFill>
                <a:latin typeface="Cardo" panose="02020600000000000000" pitchFamily="18" charset="-79"/>
              </a:defRPr>
            </a:lvl4pPr>
            <a:lvl5pPr marL="2057400" indent="-228600">
              <a:defRPr>
                <a:solidFill>
                  <a:schemeClr val="tx1"/>
                </a:solidFill>
                <a:latin typeface="Cardo" panose="02020600000000000000" pitchFamily="18" charset="-79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rdo" panose="02020600000000000000" pitchFamily="18" charset="-79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rdo" panose="02020600000000000000" pitchFamily="18" charset="-79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rdo" panose="02020600000000000000" pitchFamily="18" charset="-79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rdo" panose="02020600000000000000" pitchFamily="18" charset="-79"/>
              </a:defRPr>
            </a:lvl9pPr>
          </a:lstStyle>
          <a:p>
            <a:pPr algn="ctr" eaLnBrk="1" hangingPunct="1">
              <a:defRPr/>
            </a:pPr>
            <a:fld id="{3FF41F53-5321-3940-843C-AC08594DF9FE}" type="slidenum">
              <a:rPr lang="en-ID" altLang="en-US" sz="1200" smtClean="0">
                <a:solidFill>
                  <a:schemeClr val="bg2"/>
                </a:solidFill>
              </a:rPr>
              <a:pPr algn="ctr" eaLnBrk="1" hangingPunct="1">
                <a:defRPr/>
              </a:pPr>
              <a:t>‹nº›</a:t>
            </a:fld>
            <a:endParaRPr lang="en-ID" altLang="en-US" sz="1200">
              <a:solidFill>
                <a:schemeClr val="bg2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 bwMode="auto">
          <a:xfrm>
            <a:off x="3257651" y="-16933"/>
            <a:ext cx="8944829" cy="6891866"/>
          </a:xfrm>
          <a:custGeom>
            <a:avLst/>
            <a:gdLst>
              <a:gd name="connsiteX0" fmla="*/ 4723817 w 9791496"/>
              <a:gd name="connsiteY0" fmla="*/ 0 h 6858000"/>
              <a:gd name="connsiteX1" fmla="*/ 9791496 w 9791496"/>
              <a:gd name="connsiteY1" fmla="*/ 0 h 6858000"/>
              <a:gd name="connsiteX2" fmla="*/ 9791496 w 9791496"/>
              <a:gd name="connsiteY2" fmla="*/ 6858000 h 6858000"/>
              <a:gd name="connsiteX3" fmla="*/ 0 w 9791496"/>
              <a:gd name="connsiteY3" fmla="*/ 6858000 h 6858000"/>
              <a:gd name="connsiteX4" fmla="*/ 235002 w 9791496"/>
              <a:gd name="connsiteY4" fmla="*/ 6737639 h 6858000"/>
              <a:gd name="connsiteX5" fmla="*/ 4723285 w 9791496"/>
              <a:gd name="connsiteY5" fmla="*/ 6993 h 6858000"/>
              <a:gd name="connsiteX0" fmla="*/ 4723817 w 9791496"/>
              <a:gd name="connsiteY0" fmla="*/ 0 h 6858000"/>
              <a:gd name="connsiteX1" fmla="*/ 8910963 w 9791496"/>
              <a:gd name="connsiteY1" fmla="*/ 16934 h 6858000"/>
              <a:gd name="connsiteX2" fmla="*/ 9791496 w 9791496"/>
              <a:gd name="connsiteY2" fmla="*/ 6858000 h 6858000"/>
              <a:gd name="connsiteX3" fmla="*/ 0 w 9791496"/>
              <a:gd name="connsiteY3" fmla="*/ 6858000 h 6858000"/>
              <a:gd name="connsiteX4" fmla="*/ 235002 w 9791496"/>
              <a:gd name="connsiteY4" fmla="*/ 6737639 h 6858000"/>
              <a:gd name="connsiteX5" fmla="*/ 4723285 w 9791496"/>
              <a:gd name="connsiteY5" fmla="*/ 6993 h 6858000"/>
              <a:gd name="connsiteX6" fmla="*/ 4723817 w 9791496"/>
              <a:gd name="connsiteY6" fmla="*/ 0 h 6858000"/>
              <a:gd name="connsiteX0" fmla="*/ 4723817 w 8910963"/>
              <a:gd name="connsiteY0" fmla="*/ 0 h 6874933"/>
              <a:gd name="connsiteX1" fmla="*/ 8910963 w 8910963"/>
              <a:gd name="connsiteY1" fmla="*/ 16934 h 6874933"/>
              <a:gd name="connsiteX2" fmla="*/ 8910963 w 8910963"/>
              <a:gd name="connsiteY2" fmla="*/ 6874933 h 6874933"/>
              <a:gd name="connsiteX3" fmla="*/ 0 w 8910963"/>
              <a:gd name="connsiteY3" fmla="*/ 6858000 h 6874933"/>
              <a:gd name="connsiteX4" fmla="*/ 235002 w 8910963"/>
              <a:gd name="connsiteY4" fmla="*/ 6737639 h 6874933"/>
              <a:gd name="connsiteX5" fmla="*/ 4723285 w 8910963"/>
              <a:gd name="connsiteY5" fmla="*/ 6993 h 6874933"/>
              <a:gd name="connsiteX6" fmla="*/ 4723817 w 8910963"/>
              <a:gd name="connsiteY6" fmla="*/ 0 h 6874933"/>
              <a:gd name="connsiteX0" fmla="*/ 4723817 w 9266563"/>
              <a:gd name="connsiteY0" fmla="*/ 321733 h 7196666"/>
              <a:gd name="connsiteX1" fmla="*/ 9266563 w 9266563"/>
              <a:gd name="connsiteY1" fmla="*/ 0 h 7196666"/>
              <a:gd name="connsiteX2" fmla="*/ 8910963 w 9266563"/>
              <a:gd name="connsiteY2" fmla="*/ 7196666 h 7196666"/>
              <a:gd name="connsiteX3" fmla="*/ 0 w 9266563"/>
              <a:gd name="connsiteY3" fmla="*/ 7179733 h 7196666"/>
              <a:gd name="connsiteX4" fmla="*/ 235002 w 9266563"/>
              <a:gd name="connsiteY4" fmla="*/ 7059372 h 7196666"/>
              <a:gd name="connsiteX5" fmla="*/ 4723285 w 9266563"/>
              <a:gd name="connsiteY5" fmla="*/ 328726 h 7196666"/>
              <a:gd name="connsiteX6" fmla="*/ 4723817 w 9266563"/>
              <a:gd name="connsiteY6" fmla="*/ 321733 h 7196666"/>
              <a:gd name="connsiteX0" fmla="*/ 4723817 w 8910963"/>
              <a:gd name="connsiteY0" fmla="*/ 0 h 6874933"/>
              <a:gd name="connsiteX1" fmla="*/ 8504563 w 8910963"/>
              <a:gd name="connsiteY1" fmla="*/ 592667 h 6874933"/>
              <a:gd name="connsiteX2" fmla="*/ 8910963 w 8910963"/>
              <a:gd name="connsiteY2" fmla="*/ 6874933 h 6874933"/>
              <a:gd name="connsiteX3" fmla="*/ 0 w 8910963"/>
              <a:gd name="connsiteY3" fmla="*/ 6858000 h 6874933"/>
              <a:gd name="connsiteX4" fmla="*/ 235002 w 8910963"/>
              <a:gd name="connsiteY4" fmla="*/ 6737639 h 6874933"/>
              <a:gd name="connsiteX5" fmla="*/ 4723285 w 8910963"/>
              <a:gd name="connsiteY5" fmla="*/ 6993 h 6874933"/>
              <a:gd name="connsiteX6" fmla="*/ 4723817 w 8910963"/>
              <a:gd name="connsiteY6" fmla="*/ 0 h 6874933"/>
              <a:gd name="connsiteX0" fmla="*/ 4723817 w 8944829"/>
              <a:gd name="connsiteY0" fmla="*/ 16933 h 6891866"/>
              <a:gd name="connsiteX1" fmla="*/ 8944829 w 8944829"/>
              <a:gd name="connsiteY1" fmla="*/ 0 h 6891866"/>
              <a:gd name="connsiteX2" fmla="*/ 8910963 w 8944829"/>
              <a:gd name="connsiteY2" fmla="*/ 6891866 h 6891866"/>
              <a:gd name="connsiteX3" fmla="*/ 0 w 8944829"/>
              <a:gd name="connsiteY3" fmla="*/ 6874933 h 6891866"/>
              <a:gd name="connsiteX4" fmla="*/ 235002 w 8944829"/>
              <a:gd name="connsiteY4" fmla="*/ 6754572 h 6891866"/>
              <a:gd name="connsiteX5" fmla="*/ 4723285 w 8944829"/>
              <a:gd name="connsiteY5" fmla="*/ 23926 h 6891866"/>
              <a:gd name="connsiteX6" fmla="*/ 4723817 w 8944829"/>
              <a:gd name="connsiteY6" fmla="*/ 16933 h 6891866"/>
              <a:gd name="connsiteX0" fmla="*/ 4723817 w 8944829"/>
              <a:gd name="connsiteY0" fmla="*/ 16933 h 6874933"/>
              <a:gd name="connsiteX1" fmla="*/ 8944829 w 8944829"/>
              <a:gd name="connsiteY1" fmla="*/ 0 h 6874933"/>
              <a:gd name="connsiteX2" fmla="*/ 8521496 w 8944829"/>
              <a:gd name="connsiteY2" fmla="*/ 6434666 h 6874933"/>
              <a:gd name="connsiteX3" fmla="*/ 0 w 8944829"/>
              <a:gd name="connsiteY3" fmla="*/ 6874933 h 6874933"/>
              <a:gd name="connsiteX4" fmla="*/ 235002 w 8944829"/>
              <a:gd name="connsiteY4" fmla="*/ 6754572 h 6874933"/>
              <a:gd name="connsiteX5" fmla="*/ 4723285 w 8944829"/>
              <a:gd name="connsiteY5" fmla="*/ 23926 h 6874933"/>
              <a:gd name="connsiteX6" fmla="*/ 4723817 w 8944829"/>
              <a:gd name="connsiteY6" fmla="*/ 16933 h 6874933"/>
              <a:gd name="connsiteX0" fmla="*/ 4723817 w 8944829"/>
              <a:gd name="connsiteY0" fmla="*/ 16933 h 6891866"/>
              <a:gd name="connsiteX1" fmla="*/ 8944829 w 8944829"/>
              <a:gd name="connsiteY1" fmla="*/ 0 h 6891866"/>
              <a:gd name="connsiteX2" fmla="*/ 8944829 w 8944829"/>
              <a:gd name="connsiteY2" fmla="*/ 6891866 h 6891866"/>
              <a:gd name="connsiteX3" fmla="*/ 0 w 8944829"/>
              <a:gd name="connsiteY3" fmla="*/ 6874933 h 6891866"/>
              <a:gd name="connsiteX4" fmla="*/ 235002 w 8944829"/>
              <a:gd name="connsiteY4" fmla="*/ 6754572 h 6891866"/>
              <a:gd name="connsiteX5" fmla="*/ 4723285 w 8944829"/>
              <a:gd name="connsiteY5" fmla="*/ 23926 h 6891866"/>
              <a:gd name="connsiteX6" fmla="*/ 4723817 w 8944829"/>
              <a:gd name="connsiteY6" fmla="*/ 16933 h 689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4829" h="6891866">
                <a:moveTo>
                  <a:pt x="4723817" y="16933"/>
                </a:moveTo>
                <a:lnTo>
                  <a:pt x="8944829" y="0"/>
                </a:lnTo>
                <a:lnTo>
                  <a:pt x="8944829" y="6891866"/>
                </a:lnTo>
                <a:lnTo>
                  <a:pt x="0" y="6874933"/>
                </a:lnTo>
                <a:lnTo>
                  <a:pt x="235002" y="6754572"/>
                </a:lnTo>
                <a:cubicBezTo>
                  <a:pt x="2689602" y="5421153"/>
                  <a:pt x="4427576" y="2935725"/>
                  <a:pt x="4723285" y="23926"/>
                </a:cubicBezTo>
                <a:cubicBezTo>
                  <a:pt x="4723462" y="21595"/>
                  <a:pt x="4723640" y="19264"/>
                  <a:pt x="4723817" y="16933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D8E37CF-1AE4-8644-939D-3ADF6D0031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4759E88-EACB-3B49-8D8F-0DA739C71BD6}" type="slidenum">
              <a:rPr lang="en-ID" altLang="en-US"/>
              <a:pPr>
                <a:defRPr/>
              </a:pPr>
              <a:t>‹nº›</a:t>
            </a:fld>
            <a:endParaRPr lang="en-ID" altLang="en-US"/>
          </a:p>
        </p:txBody>
      </p:sp>
      <p:pic>
        <p:nvPicPr>
          <p:cNvPr id="8" name="Picture 16" descr="Logo&#10;&#10;Description automatically generated">
            <a:extLst>
              <a:ext uri="{FF2B5EF4-FFF2-40B4-BE49-F238E27FC236}">
                <a16:creationId xmlns:a16="http://schemas.microsoft.com/office/drawing/2014/main" id="{86EB0455-875A-5247-A6BE-1694609105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3" y="6313488"/>
            <a:ext cx="892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071C7EF3-59B5-0C4E-AE49-5A5CCD194D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0523" y="318595"/>
            <a:ext cx="743023" cy="69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985819"/>
      </p:ext>
    </p:extLst>
  </p:cSld>
  <p:clrMapOvr>
    <a:masterClrMapping/>
  </p:clrMapOvr>
  <p:transition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48779"/>
      </p:ext>
    </p:extLst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Image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BB5660-0ACC-420C-FE42-E4567F70BF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47779D81-C5B7-9D06-E85C-734849E79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798" y="648878"/>
            <a:ext cx="9186800" cy="243656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rgbClr val="0000CA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5CB0D16B-5D71-98DD-1BB3-47FCB31844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8097" y="3226917"/>
            <a:ext cx="4871840" cy="1349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0" i="0" kern="1200" spc="-50" dirty="0" smtClean="0">
                <a:solidFill>
                  <a:srgbClr val="0000CA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AFE22F-10FA-A661-4366-E3D8BAB6FB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280" y="5743501"/>
            <a:ext cx="1442647" cy="5897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7D3C57-E966-3EC0-1F74-625657271582}"/>
              </a:ext>
            </a:extLst>
          </p:cNvPr>
          <p:cNvSpPr txBox="1"/>
          <p:nvPr userDrawn="1"/>
        </p:nvSpPr>
        <p:spPr>
          <a:xfrm>
            <a:off x="9321229" y="6502173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1" i="0" kern="1200">
                <a:solidFill>
                  <a:schemeClr val="bg1">
                    <a:lumMod val="50000"/>
                  </a:schemeClr>
                </a:solidFill>
                <a:latin typeface="Pfizer Diatype Office" panose="020B0504040202060203" pitchFamily="34" charset="77"/>
                <a:ea typeface="+mn-ea"/>
                <a:cs typeface="+mn-cs"/>
              </a:rPr>
              <a:t>Pfizer 2025 | Confidential and Proprietary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D6DC092-5A6A-0FFD-0D66-DDFD4C086D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05157" y="5926783"/>
            <a:ext cx="4871840" cy="422078"/>
          </a:xfrm>
          <a:prstGeom prst="rect">
            <a:avLst/>
          </a:prstGeom>
        </p:spPr>
        <p:txBody>
          <a:bodyPr rIns="0"/>
          <a:lstStyle>
            <a:lvl1pPr marL="0" indent="0" algn="r">
              <a:buNone/>
              <a:defRPr lang="en-US" sz="2000" b="0" i="0" kern="1200" spc="-50" dirty="0" smtClean="0">
                <a:solidFill>
                  <a:schemeClr val="accent1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</p:spTree>
    <p:extLst>
      <p:ext uri="{BB962C8B-B14F-4D97-AF65-F5344CB8AC3E}">
        <p14:creationId xmlns:p14="http://schemas.microsoft.com/office/powerpoint/2010/main" val="1009407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0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E88C01C-272D-F119-D83F-0F85FADF9152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0000C9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Clr>
                <a:schemeClr val="accent2"/>
              </a:buClr>
              <a:buSzPct val="90000"/>
            </a:pPr>
            <a:endParaRPr lang="pt-BR" b="1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7276394"/>
      </p:ext>
    </p:extLst>
  </p:cSld>
  <p:clrMapOvr>
    <a:masterClrMapping/>
  </p:clrMapOvr>
  <p:transition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o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EB80C2D8-B0EC-9446-9733-FBE9E6F4D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C6507-0F1E-0048-A0DE-0A5DF8BD3611}" type="slidenum">
              <a:rPr kumimoji="0" lang="en-ID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8DF5A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ID" altLang="en-US" sz="1800" b="0" i="0" u="none" strike="noStrike" kern="1200" cap="none" spc="0" normalizeH="0" baseline="0" noProof="0">
              <a:ln>
                <a:noFill/>
              </a:ln>
              <a:solidFill>
                <a:srgbClr val="F8DF5A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134513"/>
      </p:ext>
    </p:extLst>
  </p:cSld>
  <p:clrMapOvr>
    <a:masterClrMapping/>
  </p:clrMapOvr>
  <p:transition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monitor, equipamentos eletrônicos, tela, televisão&#10;&#10;Descrição gerada automaticamente">
            <a:extLst>
              <a:ext uri="{FF2B5EF4-FFF2-40B4-BE49-F238E27FC236}">
                <a16:creationId xmlns:a16="http://schemas.microsoft.com/office/drawing/2014/main" id="{E210D943-FEEB-4665-A463-B7716ADD2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9E7AD009-1C6D-47E1-92CE-F6F7E9B82D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379" y="6160169"/>
            <a:ext cx="1111741" cy="45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052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 userDrawn="1">
  <p:cSld name="Section Header_alt2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2" name="Google Shape;16;p2">
            <a:extLst>
              <a:ext uri="{FF2B5EF4-FFF2-40B4-BE49-F238E27FC236}">
                <a16:creationId xmlns:a16="http://schemas.microsoft.com/office/drawing/2014/main" id="{DA30DE39-AC02-6D43-9B12-DC74D722847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94937" y="718531"/>
            <a:ext cx="526154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 b="0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9pPr>
          </a:lstStyle>
          <a:p>
            <a:r>
              <a:rPr lang="pt-BR"/>
              <a:t>Clique para mudar o título</a:t>
            </a: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C5A816-9DAA-9641-B210-041A3C9DFEB0}"/>
              </a:ext>
            </a:extLst>
          </p:cNvPr>
          <p:cNvGrpSpPr/>
          <p:nvPr userDrawn="1"/>
        </p:nvGrpSpPr>
        <p:grpSpPr>
          <a:xfrm>
            <a:off x="616703" y="591197"/>
            <a:ext cx="587784" cy="45600"/>
            <a:chOff x="462527" y="443398"/>
            <a:chExt cx="440838" cy="34200"/>
          </a:xfrm>
        </p:grpSpPr>
        <p:sp>
          <p:nvSpPr>
            <p:cNvPr id="13" name="Google Shape;17;p2">
              <a:extLst>
                <a:ext uri="{FF2B5EF4-FFF2-40B4-BE49-F238E27FC236}">
                  <a16:creationId xmlns:a16="http://schemas.microsoft.com/office/drawing/2014/main" id="{B3182B55-39AA-E84D-8F4A-07281C9A5EAC}"/>
                </a:ext>
              </a:extLst>
            </p:cNvPr>
            <p:cNvSpPr/>
            <p:nvPr userDrawn="1"/>
          </p:nvSpPr>
          <p:spPr>
            <a:xfrm>
              <a:off x="462527" y="443398"/>
              <a:ext cx="220500" cy="34200"/>
            </a:xfrm>
            <a:prstGeom prst="rect">
              <a:avLst/>
            </a:prstGeom>
            <a:solidFill>
              <a:srgbClr val="000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8;p2">
              <a:extLst>
                <a:ext uri="{FF2B5EF4-FFF2-40B4-BE49-F238E27FC236}">
                  <a16:creationId xmlns:a16="http://schemas.microsoft.com/office/drawing/2014/main" id="{B2982864-AD84-0545-A49F-C33654D11905}"/>
                </a:ext>
              </a:extLst>
            </p:cNvPr>
            <p:cNvSpPr/>
            <p:nvPr userDrawn="1"/>
          </p:nvSpPr>
          <p:spPr>
            <a:xfrm>
              <a:off x="682865" y="443398"/>
              <a:ext cx="220500" cy="34200"/>
            </a:xfrm>
            <a:prstGeom prst="rect">
              <a:avLst/>
            </a:prstGeom>
            <a:solidFill>
              <a:srgbClr val="009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51;p7">
            <a:extLst>
              <a:ext uri="{FF2B5EF4-FFF2-40B4-BE49-F238E27FC236}">
                <a16:creationId xmlns:a16="http://schemas.microsoft.com/office/drawing/2014/main" id="{652DF4B2-79B7-204E-8B3E-EBFCE13C958F}"/>
              </a:ext>
            </a:extLst>
          </p:cNvPr>
          <p:cNvSpPr txBox="1">
            <a:spLocks/>
          </p:cNvSpPr>
          <p:nvPr userDrawn="1"/>
        </p:nvSpPr>
        <p:spPr>
          <a:xfrm>
            <a:off x="10981996" y="629854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A1AAB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-GB" sz="800" smtClean="0"/>
              <a:pPr algn="r"/>
              <a:t>‹nº›</a:t>
            </a:fld>
            <a:endParaRPr lang="en-GB" sz="800"/>
          </a:p>
        </p:txBody>
      </p:sp>
      <p:sp>
        <p:nvSpPr>
          <p:cNvPr id="16" name="Google Shape;52;p7">
            <a:extLst>
              <a:ext uri="{FF2B5EF4-FFF2-40B4-BE49-F238E27FC236}">
                <a16:creationId xmlns:a16="http://schemas.microsoft.com/office/drawing/2014/main" id="{D5008BD2-2349-0544-A768-1B50AAD98A6B}"/>
              </a:ext>
            </a:extLst>
          </p:cNvPr>
          <p:cNvSpPr txBox="1"/>
          <p:nvPr userDrawn="1"/>
        </p:nvSpPr>
        <p:spPr>
          <a:xfrm>
            <a:off x="10086460" y="6346339"/>
            <a:ext cx="1330800" cy="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CR" sz="800" noProof="0">
                <a:solidFill>
                  <a:srgbClr val="A1AAB1"/>
                </a:solidFill>
              </a:rPr>
              <a:t>Confidencial</a:t>
            </a:r>
            <a:endParaRPr lang="es-CR" sz="800" b="1" noProof="0">
              <a:solidFill>
                <a:srgbClr val="A1AAB1"/>
              </a:solidFill>
            </a:endParaRPr>
          </a:p>
        </p:txBody>
      </p:sp>
      <p:pic>
        <p:nvPicPr>
          <p:cNvPr id="17" name="Google Shape;53;p7">
            <a:extLst>
              <a:ext uri="{FF2B5EF4-FFF2-40B4-BE49-F238E27FC236}">
                <a16:creationId xmlns:a16="http://schemas.microsoft.com/office/drawing/2014/main" id="{731793CA-906E-DC48-B42F-7C6A0512389C}"/>
              </a:ext>
            </a:extLst>
          </p:cNvPr>
          <p:cNvPicPr preferRelativeResize="0"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>
          <a:xfrm>
            <a:off x="609002" y="6365470"/>
            <a:ext cx="822940" cy="33453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2D0F975-50D3-B147-91F6-20975A7817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3871" y="2303528"/>
            <a:ext cx="3285763" cy="844787"/>
          </a:xfrm>
        </p:spPr>
        <p:txBody>
          <a:bodyPr/>
          <a:lstStyle>
            <a:lvl1pPr algn="l">
              <a:buNone/>
              <a:defRPr sz="2133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mudar o título</a:t>
            </a:r>
            <a:endParaRPr lang="en-US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60B4CF1F-2411-7841-84F3-AED8781EC0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3871" y="3167771"/>
            <a:ext cx="3285763" cy="1925091"/>
          </a:xfrm>
        </p:spPr>
        <p:txBody>
          <a:bodyPr/>
          <a:lstStyle>
            <a:lvl1pPr algn="l">
              <a:buFont typeface="Arial" panose="020B0604020202020204" pitchFamily="34" charset="0"/>
              <a:buNone/>
              <a:defRPr lang="es-CR" b="0" i="0" smtClean="0">
                <a:effectLst/>
              </a:defRPr>
            </a:lvl1pPr>
            <a:lvl2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CR" b="0" i="0">
                <a:solidFill>
                  <a:srgbClr val="000000"/>
                </a:solidFill>
                <a:effectLst/>
                <a:latin typeface="Roboto"/>
              </a:rPr>
              <a:t>Clique para adicionar texto</a:t>
            </a:r>
            <a:endParaRPr lang="en-US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ED3A542-DBBA-234E-B2D4-22600393D3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76901" y="2303528"/>
            <a:ext cx="3285763" cy="844787"/>
          </a:xfrm>
        </p:spPr>
        <p:txBody>
          <a:bodyPr/>
          <a:lstStyle>
            <a:lvl1pPr algn="l">
              <a:buNone/>
              <a:defRPr sz="2133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mudar o título</a:t>
            </a:r>
            <a:endParaRPr lang="en-US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B0259B09-53EA-0946-8739-72825EF4A8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76901" y="3167771"/>
            <a:ext cx="3285763" cy="1925091"/>
          </a:xfrm>
        </p:spPr>
        <p:txBody>
          <a:bodyPr/>
          <a:lstStyle>
            <a:lvl1pPr algn="l">
              <a:buFont typeface="Arial" panose="020B0604020202020204" pitchFamily="34" charset="0"/>
              <a:buNone/>
              <a:defRPr lang="es-CR" b="0" i="0" smtClean="0">
                <a:effectLst/>
              </a:defRPr>
            </a:lvl1pPr>
            <a:lvl2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CR" b="0" i="0">
                <a:solidFill>
                  <a:srgbClr val="000000"/>
                </a:solidFill>
                <a:effectLst/>
                <a:latin typeface="Roboto"/>
              </a:rPr>
              <a:t>Clique para adicionar texto</a:t>
            </a:r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077B68-B081-CB40-AC8F-3C2534FF40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49933" y="2303528"/>
            <a:ext cx="3285763" cy="844787"/>
          </a:xfrm>
        </p:spPr>
        <p:txBody>
          <a:bodyPr/>
          <a:lstStyle>
            <a:lvl1pPr algn="l">
              <a:buNone/>
              <a:defRPr sz="2133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mudar o título</a:t>
            </a:r>
            <a:endParaRPr lang="en-US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DC337370-451B-DB4B-9D87-221503D198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49933" y="3167771"/>
            <a:ext cx="3285763" cy="1925091"/>
          </a:xfrm>
        </p:spPr>
        <p:txBody>
          <a:bodyPr/>
          <a:lstStyle>
            <a:lvl1pPr algn="l">
              <a:buFont typeface="Arial" panose="020B0604020202020204" pitchFamily="34" charset="0"/>
              <a:buNone/>
              <a:defRPr lang="es-CR" b="0" i="0" smtClean="0">
                <a:effectLst/>
              </a:defRPr>
            </a:lvl1pPr>
            <a:lvl2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CR" b="0" i="0">
                <a:solidFill>
                  <a:srgbClr val="000000"/>
                </a:solidFill>
                <a:effectLst/>
                <a:latin typeface="Roboto"/>
              </a:rPr>
              <a:t>Clique para adicionar texto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8EC7451-04BE-2E45-AC82-B7D669116E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2746" y="6363249"/>
            <a:ext cx="3518225" cy="410633"/>
          </a:xfrm>
        </p:spPr>
        <p:txBody>
          <a:bodyPr/>
          <a:lstStyle>
            <a:lvl1pPr>
              <a:buNone/>
              <a:defRPr sz="800">
                <a:latin typeface="+mn-lt"/>
              </a:defRPr>
            </a:lvl1pPr>
            <a:lvl2pPr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s-CR" noProof="0"/>
              <a:t>Grandes </a:t>
            </a:r>
            <a:r>
              <a:rPr lang="es-CR" noProof="0" err="1"/>
              <a:t>avan</a:t>
            </a:r>
            <a:r>
              <a:rPr lang="es-CR" b="0" i="0">
                <a:solidFill>
                  <a:srgbClr val="000000"/>
                </a:solidFill>
                <a:effectLst/>
                <a:latin typeface="Roboto"/>
              </a:rPr>
              <a:t>ç</a:t>
            </a:r>
            <a:r>
              <a:rPr lang="es-CR" noProof="0"/>
              <a:t>os que </a:t>
            </a:r>
            <a:r>
              <a:rPr lang="es-CR" noProof="0" err="1"/>
              <a:t>mudam</a:t>
            </a:r>
            <a:r>
              <a:rPr lang="es-CR" noProof="0"/>
              <a:t> as vidas dos pacientes</a:t>
            </a:r>
          </a:p>
        </p:txBody>
      </p:sp>
    </p:spTree>
    <p:extLst>
      <p:ext uri="{BB962C8B-B14F-4D97-AF65-F5344CB8AC3E}">
        <p14:creationId xmlns:p14="http://schemas.microsoft.com/office/powerpoint/2010/main" val="20832621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lue">
    <p:bg>
      <p:bgPr>
        <a:solidFill>
          <a:srgbClr val="000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124F571-6FC4-F49D-EACA-C6A78832D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91BD0C0B-A98D-5936-804D-A5476E8CF1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CEA907-6F56-E6DB-B767-45FE06E496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280" y="6408420"/>
            <a:ext cx="728130" cy="297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D7A029-15D9-FE7B-FD83-A16805E7FA0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88434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1" i="0" kern="1200">
                <a:solidFill>
                  <a:schemeClr val="bg1"/>
                </a:solidFill>
                <a:latin typeface="Pfizer Diatype Office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8263828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ight Blue">
    <p:bg>
      <p:bgPr>
        <a:solidFill>
          <a:srgbClr val="BD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220964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Uni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B14E41-4A21-621A-50D1-42254C93A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880" t="8065" r="22611" b="15792"/>
          <a:stretch/>
        </p:blipFill>
        <p:spPr>
          <a:xfrm>
            <a:off x="8117334" y="0"/>
            <a:ext cx="4116603" cy="685800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E5DBBA62-D904-006E-B801-C7D605941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118734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Unit 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03C1E1-319A-9450-36A2-9E5B4DE8E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5214" r="1734"/>
          <a:stretch/>
        </p:blipFill>
        <p:spPr>
          <a:xfrm flipV="1">
            <a:off x="6170133" y="-17377"/>
            <a:ext cx="6021868" cy="6875377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E5DBBA62-D904-006E-B801-C7D605941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161031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Unit 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05D67-596F-1000-A274-5C63C254CD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12" t="1546" r="11417" b="30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E5DBBA62-D904-006E-B801-C7D605941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9A1C1D-865C-2E18-A343-440416C9C6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281" y="6408033"/>
            <a:ext cx="728130" cy="29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772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Divider Slide">
    <p:bg bwMode="gray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 descr="A picture containing accessory, umbrella, sunglasses, spectacles  Description automatically generated">
            <a:extLst>
              <a:ext uri="{FF2B5EF4-FFF2-40B4-BE49-F238E27FC236}">
                <a16:creationId xmlns:a16="http://schemas.microsoft.com/office/drawing/2014/main" id="{2DC16F02-BAF4-4EBA-B856-EE0B01A67E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" y="0"/>
            <a:ext cx="12192000" cy="685621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448173" y="4215384"/>
            <a:ext cx="4234775" cy="905256"/>
          </a:xfrm>
        </p:spPr>
        <p:txBody>
          <a:bodyPr lIns="0" tIns="0" rIns="0" bIns="0"/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00050" indent="0">
              <a:buNone/>
            </a:lvl2pPr>
            <a:lvl3pPr marL="742950" indent="0">
              <a:buNone/>
            </a:lvl3pPr>
            <a:lvl4pPr marL="1095375" indent="0">
              <a:buNone/>
            </a:lvl4pPr>
            <a:lvl5pPr marL="1370012" indent="0">
              <a:buNone/>
            </a:lvl5pPr>
          </a:lstStyle>
          <a:p>
            <a:pPr lvl="0"/>
            <a:r>
              <a:t>Clique para editar os estilos de texto do slide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448173" y="2560320"/>
            <a:ext cx="4234775" cy="1508760"/>
          </a:xfrm>
        </p:spPr>
        <p:txBody>
          <a:bodyPr vert="horz" lIns="0" tIns="0" rIns="0" bIns="0" anchor="b" anchorCtr="0">
            <a:no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pPr lvl="0"/>
            <a:r>
              <a:t>Clique para editar o estilo de título do slide mestre</a:t>
            </a:r>
          </a:p>
        </p:txBody>
      </p:sp>
      <p:sp>
        <p:nvSpPr>
          <p:cNvPr id="13" name="Google Shape;49;p7">
            <a:extLst>
              <a:ext uri="{FF2B5EF4-FFF2-40B4-BE49-F238E27FC236}">
                <a16:creationId xmlns:a16="http://schemas.microsoft.com/office/drawing/2014/main" id="{D01DEFE8-92EA-4D72-9911-E9444EF4C65B}"/>
              </a:ext>
            </a:extLst>
          </p:cNvPr>
          <p:cNvSpPr/>
          <p:nvPr userDrawn="1"/>
        </p:nvSpPr>
        <p:spPr bwMode="gray">
          <a:xfrm>
            <a:off x="1" y="6216149"/>
            <a:ext cx="12192000" cy="6417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pic>
        <p:nvPicPr>
          <p:cNvPr id="19" name="Google Shape;53;p7">
            <a:extLst>
              <a:ext uri="{FF2B5EF4-FFF2-40B4-BE49-F238E27FC236}">
                <a16:creationId xmlns:a16="http://schemas.microsoft.com/office/drawing/2014/main" id="{BE63A6E2-6A45-48C5-AAB5-635C131502E0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446914" y="6346663"/>
            <a:ext cx="914638" cy="3718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CDF916F-8B26-4E62-8230-AE3626C83AC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466324" y="6303596"/>
            <a:ext cx="276370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800">
              <a:solidFill>
                <a:srgbClr val="A1AAB1"/>
              </a:solidFill>
              <a:latin typeface="+mn-lt"/>
            </a:endParaRPr>
          </a:p>
        </p:txBody>
      </p:sp>
      <p:sp>
        <p:nvSpPr>
          <p:cNvPr id="12" name="Google Shape;52;p7">
            <a:extLst>
              <a:ext uri="{FF2B5EF4-FFF2-40B4-BE49-F238E27FC236}">
                <a16:creationId xmlns:a16="http://schemas.microsoft.com/office/drawing/2014/main" id="{D17E9775-5F61-47C4-BE37-0F43B8E05FC5}"/>
              </a:ext>
            </a:extLst>
          </p:cNvPr>
          <p:cNvSpPr txBox="1"/>
          <p:nvPr userDrawn="1"/>
        </p:nvSpPr>
        <p:spPr bwMode="gray">
          <a:xfrm>
            <a:off x="6095999" y="6303596"/>
            <a:ext cx="5348889" cy="33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00" i="1">
                <a:solidFill>
                  <a:schemeClr val="tx1"/>
                </a:solidFill>
              </a:defRPr>
            </a:pPr>
            <a:endParaRPr sz="800" b="1" i="1">
              <a:solidFill>
                <a:schemeClr val="tx1"/>
              </a:solidFill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73288A9-E236-4EC3-9C85-F698E18DFB6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728666" y="6303596"/>
            <a:ext cx="4143311" cy="335382"/>
          </a:xfrm>
          <a:prstGeom prst="rect">
            <a:avLst/>
          </a:prstGeom>
        </p:spPr>
        <p:txBody>
          <a:bodyPr vert="horz" lIns="0" tIns="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 sz="800">
                <a:solidFill>
                  <a:srgbClr val="0000C9"/>
                </a:solidFill>
              </a:defRPr>
            </a:pPr>
            <a:r>
              <a:t>Grandes avanços que mudam a vida dos pacientes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2949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Gradient">
    <p:bg>
      <p:bgPr>
        <a:solidFill>
          <a:srgbClr val="000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6D47A1-97CE-922C-686A-788787C60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5185" y="446"/>
            <a:ext cx="12197185" cy="6860917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E124F571-6FC4-F49D-EACA-C6A78832D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913657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172" y="1801368"/>
            <a:ext cx="11295782" cy="3950208"/>
          </a:xfrm>
        </p:spPr>
        <p:txBody>
          <a:bodyPr/>
          <a:lstStyle/>
          <a:p>
            <a:pPr lvl="0"/>
            <a:r>
              <a:t>Clique para editar os estilos de texto do slide mestre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173" y="5806440"/>
            <a:ext cx="11295782" cy="347472"/>
          </a:xfr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  <a:defRPr sz="800" kern="120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t>Clique para editar a origem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172" y="1307593"/>
            <a:ext cx="11295782" cy="396947"/>
          </a:xfrm>
          <a:prstGeom prst="rect">
            <a:avLst/>
          </a:prstGeom>
          <a:noFill/>
        </p:spPr>
        <p:txBody>
          <a:bodyPr wrap="square" lIns="0" rIns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t>Clique para editar o subtítulo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t>Clique para editar o estilo de título do slide mestre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47483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419100" y="289559"/>
            <a:ext cx="11354000" cy="10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ftr" idx="11"/>
          </p:nvPr>
        </p:nvSpPr>
        <p:spPr>
          <a:xfrm>
            <a:off x="1767840" y="6659245"/>
            <a:ext cx="8656400" cy="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11772900" y="6659245"/>
            <a:ext cx="419200" cy="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419100" y="6296025"/>
            <a:ext cx="102300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lvl="0" indent="-30479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1pPr>
            <a:lvl2pPr marL="1219170" lvl="1" indent="-304792" algn="l" rtl="0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marL="1828754" lvl="2" indent="-304792" algn="l" rtl="0">
              <a:lnSpc>
                <a:spcPct val="95000"/>
              </a:lnSpc>
              <a:spcBef>
                <a:spcPts val="267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 rtl="0">
              <a:lnSpc>
                <a:spcPct val="95000"/>
              </a:lnSpc>
              <a:spcBef>
                <a:spcPts val="267"/>
              </a:spcBef>
              <a:spcAft>
                <a:spcPts val="0"/>
              </a:spcAft>
              <a:buSzPts val="1200"/>
              <a:buNone/>
              <a:defRPr/>
            </a:lvl4pPr>
            <a:lvl5pPr marL="3047924" lvl="4" indent="-304792" algn="l" rtl="0">
              <a:lnSpc>
                <a:spcPct val="95000"/>
              </a:lnSpc>
              <a:spcBef>
                <a:spcPts val="267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88682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546F7BC-4EB4-0EF0-77C6-8A374A636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8951" y="6509093"/>
            <a:ext cx="27432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FE55FE1-14D6-4E0C-911C-D83186A362DD}" type="slidenum">
              <a:rPr lang="en-US" smtClean="0"/>
              <a:pPr/>
              <a:t>‹nº›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80434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80" y="1624015"/>
            <a:ext cx="11521900" cy="4371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04880" y="1043808"/>
            <a:ext cx="11521900" cy="388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E5B539-65AC-4AB5-959C-7971D248E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907590C-6163-4447-B061-81144A22C0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986" y="6624268"/>
            <a:ext cx="9492862" cy="203133"/>
          </a:xfrm>
          <a:prstGeom prst="rect">
            <a:avLst/>
          </a:prstGeom>
        </p:spPr>
        <p:txBody>
          <a:bodyPr tIns="0" bIns="0" anchor="b"/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29852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agraph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D7E2B1-793C-339F-DC80-26B6E30CE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35694" y="638335"/>
            <a:ext cx="7645992" cy="4622778"/>
          </a:xfrm>
          <a:prstGeom prst="rect">
            <a:avLst/>
          </a:prstGeom>
        </p:spPr>
        <p:txBody>
          <a:bodyPr numCol="2" spcCol="914400"/>
          <a:lstStyle>
            <a:lvl1pPr marL="0" indent="0">
              <a:buNone/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2pPr>
            <a:lvl3pPr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3pPr>
            <a:lvl4pPr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4pPr>
            <a:lvl5pPr>
              <a:defRPr lang="en-US" sz="1800" b="0" i="0" kern="1200" spc="-50" dirty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Body copy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F28B838B-6DD8-E3C9-2452-3FCA0494CD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175" y="1063182"/>
            <a:ext cx="3154745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0" i="0" kern="1200" spc="-25" dirty="0" smtClean="0">
                <a:solidFill>
                  <a:srgbClr val="0000CA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b="0" kern="1200" spc="-25" dirty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B61E5C7A-7A05-2496-C58A-DCD9B6EE64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152" y="632386"/>
            <a:ext cx="3154776" cy="405454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6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 Here</a:t>
            </a:r>
          </a:p>
        </p:txBody>
      </p:sp>
    </p:spTree>
    <p:extLst>
      <p:ext uri="{BB962C8B-B14F-4D97-AF65-F5344CB8AC3E}">
        <p14:creationId xmlns:p14="http://schemas.microsoft.com/office/powerpoint/2010/main" val="21273719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54A3E819-5814-2C42-B749-655215208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216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7;p2">
            <a:extLst>
              <a:ext uri="{FF2B5EF4-FFF2-40B4-BE49-F238E27FC236}">
                <a16:creationId xmlns:a16="http://schemas.microsoft.com/office/drawing/2014/main" id="{1E7467F3-6995-BC42-A7B5-5EAE973524C0}"/>
              </a:ext>
            </a:extLst>
          </p:cNvPr>
          <p:cNvSpPr/>
          <p:nvPr userDrawn="1"/>
        </p:nvSpPr>
        <p:spPr>
          <a:xfrm>
            <a:off x="616703" y="591197"/>
            <a:ext cx="294000" cy="45600"/>
          </a:xfrm>
          <a:prstGeom prst="rect">
            <a:avLst/>
          </a:prstGeom>
          <a:solidFill>
            <a:srgbClr val="0000C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8;p2">
            <a:extLst>
              <a:ext uri="{FF2B5EF4-FFF2-40B4-BE49-F238E27FC236}">
                <a16:creationId xmlns:a16="http://schemas.microsoft.com/office/drawing/2014/main" id="{4F8F915E-F8E0-354B-A489-AFCA36C22855}"/>
              </a:ext>
            </a:extLst>
          </p:cNvPr>
          <p:cNvSpPr/>
          <p:nvPr userDrawn="1"/>
        </p:nvSpPr>
        <p:spPr>
          <a:xfrm>
            <a:off x="910487" y="591197"/>
            <a:ext cx="294000" cy="45600"/>
          </a:xfrm>
          <a:prstGeom prst="rect">
            <a:avLst/>
          </a:prstGeom>
          <a:solidFill>
            <a:srgbClr val="009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49;p7">
            <a:extLst>
              <a:ext uri="{FF2B5EF4-FFF2-40B4-BE49-F238E27FC236}">
                <a16:creationId xmlns:a16="http://schemas.microsoft.com/office/drawing/2014/main" id="{139E1EF6-C2B8-8C46-8E63-C601BA6EE938}"/>
              </a:ext>
            </a:extLst>
          </p:cNvPr>
          <p:cNvSpPr/>
          <p:nvPr userDrawn="1"/>
        </p:nvSpPr>
        <p:spPr>
          <a:xfrm>
            <a:off x="0" y="6216149"/>
            <a:ext cx="12192000" cy="6417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8" name="Google Shape;53;p7">
            <a:extLst>
              <a:ext uri="{FF2B5EF4-FFF2-40B4-BE49-F238E27FC236}">
                <a16:creationId xmlns:a16="http://schemas.microsoft.com/office/drawing/2014/main" id="{903E0726-E337-1D41-9BDC-712CD3B3600A}"/>
              </a:ext>
            </a:extLst>
          </p:cNvPr>
          <p:cNvPicPr preferRelativeResize="0"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>
          <a:xfrm>
            <a:off x="609002" y="6365470"/>
            <a:ext cx="822940" cy="33453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108FE75-32B4-0743-83F3-81A77F0FAA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2747" y="6363249"/>
            <a:ext cx="2820720" cy="410633"/>
          </a:xfrm>
        </p:spPr>
        <p:txBody>
          <a:bodyPr/>
          <a:lstStyle>
            <a:lvl1pPr>
              <a:buNone/>
              <a:defRPr sz="800">
                <a:latin typeface="+mn-lt"/>
              </a:defRPr>
            </a:lvl1pPr>
            <a:lvl2pPr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Google Shape;52;p7">
            <a:extLst>
              <a:ext uri="{FF2B5EF4-FFF2-40B4-BE49-F238E27FC236}">
                <a16:creationId xmlns:a16="http://schemas.microsoft.com/office/drawing/2014/main" id="{8C17CF86-3500-EA4A-9E51-207DCB9112DC}"/>
              </a:ext>
            </a:extLst>
          </p:cNvPr>
          <p:cNvSpPr txBox="1"/>
          <p:nvPr userDrawn="1"/>
        </p:nvSpPr>
        <p:spPr>
          <a:xfrm>
            <a:off x="10086460" y="6346339"/>
            <a:ext cx="1330800" cy="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A1AAB1"/>
                </a:solidFill>
              </a:rPr>
              <a:t>Confidential</a:t>
            </a:r>
            <a:endParaRPr sz="600" b="1">
              <a:solidFill>
                <a:srgbClr val="A1AAB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B95211-5933-1548-A209-C2C0B4CE07BA}"/>
              </a:ext>
            </a:extLst>
          </p:cNvPr>
          <p:cNvSpPr txBox="1"/>
          <p:nvPr userDrawn="1"/>
        </p:nvSpPr>
        <p:spPr>
          <a:xfrm>
            <a:off x="11095567" y="6376299"/>
            <a:ext cx="467784" cy="36929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67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067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510170-AC6A-405C-8525-1460A109C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82932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rgbClr val="E6E6E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530A79-1906-8043-91BF-C9915D79D4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1871" y="-10346"/>
            <a:ext cx="7360131" cy="7078259"/>
          </a:xfrm>
          <a:prstGeom prst="rect">
            <a:avLst/>
          </a:prstGeom>
        </p:spPr>
      </p:pic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94936" y="718531"/>
            <a:ext cx="4558845" cy="30311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616703" y="591197"/>
            <a:ext cx="294000" cy="45600"/>
          </a:xfrm>
          <a:prstGeom prst="rect">
            <a:avLst/>
          </a:prstGeom>
          <a:solidFill>
            <a:srgbClr val="0000C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10487" y="591197"/>
            <a:ext cx="294000" cy="45600"/>
          </a:xfrm>
          <a:prstGeom prst="rect">
            <a:avLst/>
          </a:prstGeom>
          <a:solidFill>
            <a:srgbClr val="009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49;p7">
            <a:extLst>
              <a:ext uri="{FF2B5EF4-FFF2-40B4-BE49-F238E27FC236}">
                <a16:creationId xmlns:a16="http://schemas.microsoft.com/office/drawing/2014/main" id="{F15BD0B9-8EB7-F34A-8290-74923DDD9122}"/>
              </a:ext>
            </a:extLst>
          </p:cNvPr>
          <p:cNvSpPr/>
          <p:nvPr userDrawn="1"/>
        </p:nvSpPr>
        <p:spPr>
          <a:xfrm>
            <a:off x="0" y="6199677"/>
            <a:ext cx="12192000" cy="6417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2" name="Google Shape;53;p7">
            <a:extLst>
              <a:ext uri="{FF2B5EF4-FFF2-40B4-BE49-F238E27FC236}">
                <a16:creationId xmlns:a16="http://schemas.microsoft.com/office/drawing/2014/main" id="{AA2F566A-E33C-9A43-BD5A-48013EAD7EA8}"/>
              </a:ext>
            </a:extLst>
          </p:cNvPr>
          <p:cNvPicPr preferRelativeResize="0"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>
          <a:xfrm>
            <a:off x="609002" y="6365470"/>
            <a:ext cx="822940" cy="33453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52;p7">
            <a:extLst>
              <a:ext uri="{FF2B5EF4-FFF2-40B4-BE49-F238E27FC236}">
                <a16:creationId xmlns:a16="http://schemas.microsoft.com/office/drawing/2014/main" id="{8789480C-C50E-B648-9D53-27B35501EB94}"/>
              </a:ext>
            </a:extLst>
          </p:cNvPr>
          <p:cNvSpPr txBox="1"/>
          <p:nvPr userDrawn="1"/>
        </p:nvSpPr>
        <p:spPr>
          <a:xfrm>
            <a:off x="10086460" y="6346339"/>
            <a:ext cx="1330800" cy="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A1AAB1"/>
                </a:solidFill>
              </a:rPr>
              <a:t>Confidential</a:t>
            </a:r>
            <a:endParaRPr lang="en-GB" sz="600" b="1">
              <a:solidFill>
                <a:srgbClr val="A1AAB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C03E2F-0C7E-9843-9305-849ADF12AA2B}"/>
              </a:ext>
            </a:extLst>
          </p:cNvPr>
          <p:cNvSpPr txBox="1"/>
          <p:nvPr userDrawn="1"/>
        </p:nvSpPr>
        <p:spPr>
          <a:xfrm>
            <a:off x="11095567" y="6694798"/>
            <a:ext cx="467784" cy="36929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67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067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BC48E1-9FED-4EFF-9296-419AB8C9AE17}"/>
              </a:ext>
            </a:extLst>
          </p:cNvPr>
          <p:cNvSpPr txBox="1"/>
          <p:nvPr userDrawn="1"/>
        </p:nvSpPr>
        <p:spPr>
          <a:xfrm rot="10800000" flipV="1">
            <a:off x="1442834" y="6286036"/>
            <a:ext cx="4820979" cy="469066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800" b="1">
                <a:solidFill>
                  <a:schemeClr val="tx1"/>
                </a:solidFill>
              </a:rPr>
              <a:t>Pfizer Confidential Information</a:t>
            </a:r>
            <a:r>
              <a:rPr lang="en-US" sz="800">
                <a:solidFill>
                  <a:schemeClr val="tx1"/>
                </a:solidFill>
              </a:rPr>
              <a:t>- External use of the resources in this document requires Local review and approval in accordance with Local country policies. Promotional use requires review and approval by Local review committee.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AC448C-29D9-43A4-8DD8-D29B08589DC5}"/>
              </a:ext>
            </a:extLst>
          </p:cNvPr>
          <p:cNvSpPr txBox="1"/>
          <p:nvPr userDrawn="1"/>
        </p:nvSpPr>
        <p:spPr>
          <a:xfrm>
            <a:off x="7492960" y="6398838"/>
            <a:ext cx="3924300" cy="369292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000">
                <a:solidFill>
                  <a:schemeClr val="tx1"/>
                </a:solidFill>
              </a:rPr>
              <a:t>Pfizer Confidential-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21754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C92221F-A987-46F4-9243-EB698CAD3CA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8002660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3" imgW="327" imgH="327" progId="TCLayout.ActiveDocument.1">
                  <p:embed/>
                </p:oleObj>
              </mc:Choice>
              <mc:Fallback>
                <p:oleObj name="Slide do think-cell" r:id="rId3" imgW="327" imgH="327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C92221F-A987-46F4-9243-EB698CAD3C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1" y="2764205"/>
            <a:ext cx="2478639" cy="1314311"/>
          </a:xfrm>
        </p:spPr>
        <p:txBody>
          <a:bodyPr anchor="ctr" anchorCtr="0">
            <a:noAutofit/>
          </a:bodyPr>
          <a:lstStyle>
            <a:lvl1pPr>
              <a:defRPr sz="3733" baseline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1" y="3402829"/>
            <a:ext cx="2694667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625EA1-90CE-7D44-B746-ECFFC712340A}"/>
              </a:ext>
            </a:extLst>
          </p:cNvPr>
          <p:cNvSpPr txBox="1"/>
          <p:nvPr userDrawn="1"/>
        </p:nvSpPr>
        <p:spPr>
          <a:xfrm>
            <a:off x="11095567" y="6376299"/>
            <a:ext cx="467784" cy="36929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67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067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Google Shape;52;p7">
            <a:extLst>
              <a:ext uri="{FF2B5EF4-FFF2-40B4-BE49-F238E27FC236}">
                <a16:creationId xmlns:a16="http://schemas.microsoft.com/office/drawing/2014/main" id="{89B7E3E7-F931-2F4C-B4BD-32174B5524AF}"/>
              </a:ext>
            </a:extLst>
          </p:cNvPr>
          <p:cNvSpPr txBox="1"/>
          <p:nvPr userDrawn="1"/>
        </p:nvSpPr>
        <p:spPr>
          <a:xfrm>
            <a:off x="10086460" y="6346339"/>
            <a:ext cx="1330800" cy="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A1AAB1"/>
                </a:solidFill>
              </a:rPr>
              <a:t>Confidential</a:t>
            </a:r>
            <a:endParaRPr sz="600" b="1">
              <a:solidFill>
                <a:srgbClr val="A1AA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8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 preserve="1" userDrawn="1">
  <p:cSld name="1_Section Header_alt2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6;p2">
            <a:extLst>
              <a:ext uri="{FF2B5EF4-FFF2-40B4-BE49-F238E27FC236}">
                <a16:creationId xmlns:a16="http://schemas.microsoft.com/office/drawing/2014/main" id="{DA30DE39-AC02-6D43-9B12-DC74D72284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4942" y="718531"/>
            <a:ext cx="10487054" cy="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pPr lvl="0">
              <a:buClr>
                <a:schemeClr val="dk2"/>
              </a:buClr>
              <a:buSzPts val="2400"/>
            </a:pP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C5A816-9DAA-9641-B210-041A3C9DFEB0}"/>
              </a:ext>
            </a:extLst>
          </p:cNvPr>
          <p:cNvGrpSpPr/>
          <p:nvPr userDrawn="1"/>
        </p:nvGrpSpPr>
        <p:grpSpPr>
          <a:xfrm>
            <a:off x="616703" y="591197"/>
            <a:ext cx="587784" cy="45600"/>
            <a:chOff x="462527" y="443398"/>
            <a:chExt cx="440838" cy="34200"/>
          </a:xfrm>
        </p:grpSpPr>
        <p:sp>
          <p:nvSpPr>
            <p:cNvPr id="13" name="Google Shape;17;p2">
              <a:extLst>
                <a:ext uri="{FF2B5EF4-FFF2-40B4-BE49-F238E27FC236}">
                  <a16:creationId xmlns:a16="http://schemas.microsoft.com/office/drawing/2014/main" id="{B3182B55-39AA-E84D-8F4A-07281C9A5EAC}"/>
                </a:ext>
              </a:extLst>
            </p:cNvPr>
            <p:cNvSpPr/>
            <p:nvPr userDrawn="1"/>
          </p:nvSpPr>
          <p:spPr>
            <a:xfrm>
              <a:off x="462527" y="443398"/>
              <a:ext cx="220500" cy="34200"/>
            </a:xfrm>
            <a:prstGeom prst="rect">
              <a:avLst/>
            </a:prstGeom>
            <a:solidFill>
              <a:srgbClr val="000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4" name="Google Shape;18;p2">
              <a:extLst>
                <a:ext uri="{FF2B5EF4-FFF2-40B4-BE49-F238E27FC236}">
                  <a16:creationId xmlns:a16="http://schemas.microsoft.com/office/drawing/2014/main" id="{B2982864-AD84-0545-A49F-C33654D11905}"/>
                </a:ext>
              </a:extLst>
            </p:cNvPr>
            <p:cNvSpPr/>
            <p:nvPr userDrawn="1"/>
          </p:nvSpPr>
          <p:spPr>
            <a:xfrm>
              <a:off x="682865" y="443398"/>
              <a:ext cx="220500" cy="34200"/>
            </a:xfrm>
            <a:prstGeom prst="rect">
              <a:avLst/>
            </a:prstGeom>
            <a:solidFill>
              <a:srgbClr val="009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16" name="Google Shape;52;p7">
            <a:extLst>
              <a:ext uri="{FF2B5EF4-FFF2-40B4-BE49-F238E27FC236}">
                <a16:creationId xmlns:a16="http://schemas.microsoft.com/office/drawing/2014/main" id="{D5008BD2-2349-0544-A768-1B50AAD98A6B}"/>
              </a:ext>
            </a:extLst>
          </p:cNvPr>
          <p:cNvSpPr txBox="1"/>
          <p:nvPr userDrawn="1"/>
        </p:nvSpPr>
        <p:spPr>
          <a:xfrm>
            <a:off x="10086460" y="6346339"/>
            <a:ext cx="1330800" cy="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A1AAB1"/>
                </a:solidFill>
              </a:rPr>
              <a:t>Confidential</a:t>
            </a:r>
            <a:endParaRPr sz="600" b="1">
              <a:solidFill>
                <a:srgbClr val="A1AAB1"/>
              </a:solidFill>
            </a:endParaRPr>
          </a:p>
        </p:txBody>
      </p:sp>
      <p:pic>
        <p:nvPicPr>
          <p:cNvPr id="17" name="Google Shape;53;p7">
            <a:extLst>
              <a:ext uri="{FF2B5EF4-FFF2-40B4-BE49-F238E27FC236}">
                <a16:creationId xmlns:a16="http://schemas.microsoft.com/office/drawing/2014/main" id="{731793CA-906E-DC48-B42F-7C6A0512389C}"/>
              </a:ext>
            </a:extLst>
          </p:cNvPr>
          <p:cNvPicPr preferRelativeResize="0"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>
          <a:xfrm>
            <a:off x="609002" y="6365477"/>
            <a:ext cx="822940" cy="334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511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_alt2" preserve="1" userDrawn="1">
  <p:cSld name="1_Section Header_alt2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53;p7">
            <a:extLst>
              <a:ext uri="{FF2B5EF4-FFF2-40B4-BE49-F238E27FC236}">
                <a16:creationId xmlns:a16="http://schemas.microsoft.com/office/drawing/2014/main" id="{731793CA-906E-DC48-B42F-7C6A0512389C}"/>
              </a:ext>
            </a:extLst>
          </p:cNvPr>
          <p:cNvPicPr preferRelativeResize="0"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>
          <a:xfrm>
            <a:off x="609002" y="6365477"/>
            <a:ext cx="822940" cy="334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44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lue">
    <p:bg>
      <p:bgPr>
        <a:solidFill>
          <a:srgbClr val="000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124F571-6FC4-F49D-EACA-C6A78832D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60CBD0-72DA-6445-A53B-670F01AC15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281" y="6416421"/>
            <a:ext cx="728130" cy="2971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BF811C-58C4-4D45-6D31-BF8869999D71}"/>
              </a:ext>
            </a:extLst>
          </p:cNvPr>
          <p:cNvSpPr txBox="1"/>
          <p:nvPr userDrawn="1"/>
        </p:nvSpPr>
        <p:spPr>
          <a:xfrm>
            <a:off x="8884349" y="6506098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1" i="0" kern="1200">
                <a:solidFill>
                  <a:schemeClr val="bg1"/>
                </a:solidFill>
                <a:latin typeface="Pfizer Diatype Office" panose="020B0504040202060203" pitchFamily="34" charset="77"/>
                <a:ea typeface="+mn-ea"/>
                <a:cs typeface="+mn-cs"/>
              </a:rPr>
              <a:t>Pfizer 2025 | Confidential and Proprietary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161C701-D2F2-B87B-74CA-6D6C5009A3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08427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bg1"/>
                </a:solidFill>
                <a:latin typeface="Pfizer Diatype Office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739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172" y="1801368"/>
            <a:ext cx="11295782" cy="3950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173" y="5806440"/>
            <a:ext cx="11295782" cy="347472"/>
          </a:xfr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172" y="1307593"/>
            <a:ext cx="11295782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Google Shape;52;p7">
            <a:extLst>
              <a:ext uri="{FF2B5EF4-FFF2-40B4-BE49-F238E27FC236}">
                <a16:creationId xmlns:a16="http://schemas.microsoft.com/office/drawing/2014/main" id="{4FD96C38-E33D-8E4B-8148-B0C149837BD5}"/>
              </a:ext>
            </a:extLst>
          </p:cNvPr>
          <p:cNvSpPr txBox="1"/>
          <p:nvPr userDrawn="1"/>
        </p:nvSpPr>
        <p:spPr>
          <a:xfrm>
            <a:off x="10086460" y="6346339"/>
            <a:ext cx="1330800" cy="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A1AAB1"/>
                </a:solidFill>
              </a:rPr>
              <a:t>Confidential</a:t>
            </a:r>
            <a:endParaRPr sz="600" b="1">
              <a:solidFill>
                <a:srgbClr val="A1AAB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128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 preserve="1" userDrawn="1">
  <p:cSld name="1_Section Header_alt2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6;p2">
            <a:extLst>
              <a:ext uri="{FF2B5EF4-FFF2-40B4-BE49-F238E27FC236}">
                <a16:creationId xmlns:a16="http://schemas.microsoft.com/office/drawing/2014/main" id="{DA30DE39-AC02-6D43-9B12-DC74D72284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4937" y="718531"/>
            <a:ext cx="526154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 b="0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C5A816-9DAA-9641-B210-041A3C9DFEB0}"/>
              </a:ext>
            </a:extLst>
          </p:cNvPr>
          <p:cNvGrpSpPr/>
          <p:nvPr userDrawn="1"/>
        </p:nvGrpSpPr>
        <p:grpSpPr>
          <a:xfrm>
            <a:off x="616703" y="591197"/>
            <a:ext cx="587784" cy="45600"/>
            <a:chOff x="462527" y="443398"/>
            <a:chExt cx="440838" cy="34200"/>
          </a:xfrm>
        </p:grpSpPr>
        <p:sp>
          <p:nvSpPr>
            <p:cNvPr id="13" name="Google Shape;17;p2">
              <a:extLst>
                <a:ext uri="{FF2B5EF4-FFF2-40B4-BE49-F238E27FC236}">
                  <a16:creationId xmlns:a16="http://schemas.microsoft.com/office/drawing/2014/main" id="{B3182B55-39AA-E84D-8F4A-07281C9A5EAC}"/>
                </a:ext>
              </a:extLst>
            </p:cNvPr>
            <p:cNvSpPr/>
            <p:nvPr userDrawn="1"/>
          </p:nvSpPr>
          <p:spPr>
            <a:xfrm>
              <a:off x="462527" y="443398"/>
              <a:ext cx="220500" cy="34200"/>
            </a:xfrm>
            <a:prstGeom prst="rect">
              <a:avLst/>
            </a:prstGeom>
            <a:solidFill>
              <a:srgbClr val="000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8;p2">
              <a:extLst>
                <a:ext uri="{FF2B5EF4-FFF2-40B4-BE49-F238E27FC236}">
                  <a16:creationId xmlns:a16="http://schemas.microsoft.com/office/drawing/2014/main" id="{B2982864-AD84-0545-A49F-C33654D11905}"/>
                </a:ext>
              </a:extLst>
            </p:cNvPr>
            <p:cNvSpPr/>
            <p:nvPr userDrawn="1"/>
          </p:nvSpPr>
          <p:spPr>
            <a:xfrm>
              <a:off x="682865" y="443398"/>
              <a:ext cx="220500" cy="34200"/>
            </a:xfrm>
            <a:prstGeom prst="rect">
              <a:avLst/>
            </a:prstGeom>
            <a:solidFill>
              <a:srgbClr val="009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7" name="Google Shape;53;p7">
            <a:extLst>
              <a:ext uri="{FF2B5EF4-FFF2-40B4-BE49-F238E27FC236}">
                <a16:creationId xmlns:a16="http://schemas.microsoft.com/office/drawing/2014/main" id="{731793CA-906E-DC48-B42F-7C6A0512389C}"/>
              </a:ext>
            </a:extLst>
          </p:cNvPr>
          <p:cNvPicPr preferRelativeResize="0"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>
          <a:xfrm>
            <a:off x="609002" y="6365470"/>
            <a:ext cx="822940" cy="33453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2D0F975-50D3-B147-91F6-20975A7817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5300" y="2303527"/>
            <a:ext cx="9289165" cy="3498257"/>
          </a:xfrm>
        </p:spPr>
        <p:txBody>
          <a:bodyPr/>
          <a:lstStyle>
            <a:lvl1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FBFE39-64D6-A043-868D-FBE3B8D66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2747" y="6363249"/>
            <a:ext cx="2820720" cy="410633"/>
          </a:xfrm>
        </p:spPr>
        <p:txBody>
          <a:bodyPr/>
          <a:lstStyle>
            <a:lvl1pPr>
              <a:buNone/>
              <a:defRPr sz="800">
                <a:latin typeface="+mn-lt"/>
              </a:defRPr>
            </a:lvl1pPr>
            <a:lvl2pPr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9" name="Google Shape;52;p7">
            <a:extLst>
              <a:ext uri="{FF2B5EF4-FFF2-40B4-BE49-F238E27FC236}">
                <a16:creationId xmlns:a16="http://schemas.microsoft.com/office/drawing/2014/main" id="{83CF8A2F-0848-7347-9E0A-698805E4469D}"/>
              </a:ext>
            </a:extLst>
          </p:cNvPr>
          <p:cNvSpPr txBox="1"/>
          <p:nvPr userDrawn="1"/>
        </p:nvSpPr>
        <p:spPr>
          <a:xfrm>
            <a:off x="10086460" y="6346339"/>
            <a:ext cx="1330800" cy="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A1AAB1"/>
                </a:solidFill>
              </a:rPr>
              <a:t>Confidential</a:t>
            </a:r>
            <a:endParaRPr sz="600" b="1">
              <a:solidFill>
                <a:srgbClr val="A1AA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76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3EDBFC2-0D0E-4CE8-91E0-5CF7ED1A921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3687418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3" imgW="327" imgH="327" progId="TCLayout.ActiveDocument.1">
                  <p:embed/>
                </p:oleObj>
              </mc:Choice>
              <mc:Fallback>
                <p:oleObj name="Slide do think-cell" r:id="rId3" imgW="327" imgH="327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3EDBFC2-0D0E-4CE8-91E0-5CF7ED1A92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16703" y="622802"/>
            <a:ext cx="10958595" cy="443199"/>
          </a:xfrm>
        </p:spPr>
        <p:txBody>
          <a:bodyPr/>
          <a:lstStyle>
            <a:lvl1pPr>
              <a:defRPr sz="3200"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848DD8-AEAD-4BAD-A0EA-C1CC993E33AD}"/>
              </a:ext>
            </a:extLst>
          </p:cNvPr>
          <p:cNvGrpSpPr/>
          <p:nvPr userDrawn="1"/>
        </p:nvGrpSpPr>
        <p:grpSpPr>
          <a:xfrm>
            <a:off x="616703" y="476897"/>
            <a:ext cx="587784" cy="45600"/>
            <a:chOff x="462527" y="443398"/>
            <a:chExt cx="440838" cy="34200"/>
          </a:xfrm>
        </p:grpSpPr>
        <p:sp>
          <p:nvSpPr>
            <p:cNvPr id="9" name="Google Shape;17;p2">
              <a:extLst>
                <a:ext uri="{FF2B5EF4-FFF2-40B4-BE49-F238E27FC236}">
                  <a16:creationId xmlns:a16="http://schemas.microsoft.com/office/drawing/2014/main" id="{6895E40D-0D15-4C47-B428-FE737E3C52BC}"/>
                </a:ext>
              </a:extLst>
            </p:cNvPr>
            <p:cNvSpPr/>
            <p:nvPr userDrawn="1"/>
          </p:nvSpPr>
          <p:spPr>
            <a:xfrm>
              <a:off x="462527" y="443398"/>
              <a:ext cx="220500" cy="34200"/>
            </a:xfrm>
            <a:prstGeom prst="rect">
              <a:avLst/>
            </a:prstGeom>
            <a:solidFill>
              <a:srgbClr val="000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1" name="Google Shape;18;p2">
              <a:extLst>
                <a:ext uri="{FF2B5EF4-FFF2-40B4-BE49-F238E27FC236}">
                  <a16:creationId xmlns:a16="http://schemas.microsoft.com/office/drawing/2014/main" id="{158CE58F-D23F-4D15-BDC3-A86E0B6F9456}"/>
                </a:ext>
              </a:extLst>
            </p:cNvPr>
            <p:cNvSpPr/>
            <p:nvPr userDrawn="1"/>
          </p:nvSpPr>
          <p:spPr>
            <a:xfrm>
              <a:off x="682865" y="443398"/>
              <a:ext cx="220500" cy="34200"/>
            </a:xfrm>
            <a:prstGeom prst="rect">
              <a:avLst/>
            </a:prstGeom>
            <a:solidFill>
              <a:srgbClr val="009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  <a:ea typeface="+mn-ea"/>
                <a:cs typeface="+mn-cs"/>
                <a:sym typeface="+mn-lt"/>
              </a:endParaRPr>
            </a:p>
          </p:txBody>
        </p:sp>
      </p:grpSp>
      <p:pic>
        <p:nvPicPr>
          <p:cNvPr id="13" name="Google Shape;53;p7">
            <a:extLst>
              <a:ext uri="{FF2B5EF4-FFF2-40B4-BE49-F238E27FC236}">
                <a16:creationId xmlns:a16="http://schemas.microsoft.com/office/drawing/2014/main" id="{2CEED078-99C9-4514-81D6-D62181857408}"/>
              </a:ext>
            </a:extLst>
          </p:cNvPr>
          <p:cNvPicPr preferRelativeResize="0"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>
          <a:xfrm>
            <a:off x="609002" y="6365470"/>
            <a:ext cx="822940" cy="334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E43DB03-0B5D-44A8-AFC5-26E3DB1FD8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532747" y="6363249"/>
            <a:ext cx="2820720" cy="410633"/>
          </a:xfrm>
          <a:prstGeom prst="rect">
            <a:avLst/>
          </a:prstGeom>
          <a:noFill/>
        </p:spPr>
        <p:txBody>
          <a:bodyPr lIns="91440" tIns="91440" rIns="91440" bIns="91440" anchor="ctr"/>
          <a:lstStyle>
            <a:lvl1pPr algn="l">
              <a:lnSpc>
                <a:spcPct val="110000"/>
              </a:lnSpc>
              <a:buNone/>
              <a:defRPr sz="933" b="1" cap="none" baseline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594" indent="0" algn="ctr">
              <a:buNone/>
              <a:defRPr/>
            </a:lvl4pPr>
            <a:lvl5pPr marL="457189" indent="0" algn="ctr">
              <a:buNone/>
              <a:defRPr/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0" name="Google Shape;52;p7">
            <a:extLst>
              <a:ext uri="{FF2B5EF4-FFF2-40B4-BE49-F238E27FC236}">
                <a16:creationId xmlns:a16="http://schemas.microsoft.com/office/drawing/2014/main" id="{4ADBA95D-70C2-5846-8035-222B6908774A}"/>
              </a:ext>
            </a:extLst>
          </p:cNvPr>
          <p:cNvSpPr txBox="1"/>
          <p:nvPr userDrawn="1"/>
        </p:nvSpPr>
        <p:spPr>
          <a:xfrm>
            <a:off x="10086460" y="6346339"/>
            <a:ext cx="1330800" cy="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A1AAB1"/>
                </a:solidFill>
              </a:rPr>
              <a:t>Confidential</a:t>
            </a:r>
            <a:endParaRPr sz="600" b="1">
              <a:solidFill>
                <a:srgbClr val="A1AA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64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 userDrawn="1">
  <p:cSld name="1_Section Header_alt2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6;p2">
            <a:extLst>
              <a:ext uri="{FF2B5EF4-FFF2-40B4-BE49-F238E27FC236}">
                <a16:creationId xmlns:a16="http://schemas.microsoft.com/office/drawing/2014/main" id="{DA30DE39-AC02-6D43-9B12-DC74D72284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4942" y="718531"/>
            <a:ext cx="5261540" cy="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>
              <a:buClr>
                <a:schemeClr val="dk2"/>
              </a:buClr>
              <a:buSzPts val="2400"/>
            </a:pP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C5A816-9DAA-9641-B210-041A3C9DFEB0}"/>
              </a:ext>
            </a:extLst>
          </p:cNvPr>
          <p:cNvGrpSpPr/>
          <p:nvPr userDrawn="1"/>
        </p:nvGrpSpPr>
        <p:grpSpPr>
          <a:xfrm>
            <a:off x="616703" y="591197"/>
            <a:ext cx="587784" cy="45600"/>
            <a:chOff x="462527" y="443398"/>
            <a:chExt cx="440838" cy="34200"/>
          </a:xfrm>
        </p:grpSpPr>
        <p:sp>
          <p:nvSpPr>
            <p:cNvPr id="13" name="Google Shape;17;p2">
              <a:extLst>
                <a:ext uri="{FF2B5EF4-FFF2-40B4-BE49-F238E27FC236}">
                  <a16:creationId xmlns:a16="http://schemas.microsoft.com/office/drawing/2014/main" id="{B3182B55-39AA-E84D-8F4A-07281C9A5EAC}"/>
                </a:ext>
              </a:extLst>
            </p:cNvPr>
            <p:cNvSpPr/>
            <p:nvPr userDrawn="1"/>
          </p:nvSpPr>
          <p:spPr>
            <a:xfrm>
              <a:off x="462527" y="443398"/>
              <a:ext cx="220500" cy="34200"/>
            </a:xfrm>
            <a:prstGeom prst="rect">
              <a:avLst/>
            </a:prstGeom>
            <a:solidFill>
              <a:srgbClr val="000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4" name="Google Shape;18;p2">
              <a:extLst>
                <a:ext uri="{FF2B5EF4-FFF2-40B4-BE49-F238E27FC236}">
                  <a16:creationId xmlns:a16="http://schemas.microsoft.com/office/drawing/2014/main" id="{B2982864-AD84-0545-A49F-C33654D11905}"/>
                </a:ext>
              </a:extLst>
            </p:cNvPr>
            <p:cNvSpPr/>
            <p:nvPr userDrawn="1"/>
          </p:nvSpPr>
          <p:spPr>
            <a:xfrm>
              <a:off x="682865" y="443398"/>
              <a:ext cx="220500" cy="34200"/>
            </a:xfrm>
            <a:prstGeom prst="rect">
              <a:avLst/>
            </a:prstGeom>
            <a:solidFill>
              <a:srgbClr val="009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16" name="Google Shape;52;p7">
            <a:extLst>
              <a:ext uri="{FF2B5EF4-FFF2-40B4-BE49-F238E27FC236}">
                <a16:creationId xmlns:a16="http://schemas.microsoft.com/office/drawing/2014/main" id="{D5008BD2-2349-0544-A768-1B50AAD98A6B}"/>
              </a:ext>
            </a:extLst>
          </p:cNvPr>
          <p:cNvSpPr txBox="1"/>
          <p:nvPr userDrawn="1"/>
        </p:nvSpPr>
        <p:spPr>
          <a:xfrm>
            <a:off x="10086460" y="6346339"/>
            <a:ext cx="1330800" cy="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A1AAB1"/>
                </a:solidFill>
              </a:rPr>
              <a:t>Confidential</a:t>
            </a:r>
            <a:endParaRPr sz="600" b="1">
              <a:solidFill>
                <a:srgbClr val="A1AAB1"/>
              </a:solidFill>
            </a:endParaRPr>
          </a:p>
        </p:txBody>
      </p:sp>
      <p:pic>
        <p:nvPicPr>
          <p:cNvPr id="17" name="Google Shape;53;p7">
            <a:extLst>
              <a:ext uri="{FF2B5EF4-FFF2-40B4-BE49-F238E27FC236}">
                <a16:creationId xmlns:a16="http://schemas.microsoft.com/office/drawing/2014/main" id="{731793CA-906E-DC48-B42F-7C6A0512389C}"/>
              </a:ext>
            </a:extLst>
          </p:cNvPr>
          <p:cNvPicPr preferRelativeResize="0"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>
          <a:xfrm>
            <a:off x="609002" y="6365477"/>
            <a:ext cx="822940" cy="33453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2D0F975-50D3-B147-91F6-20975A7817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5303" y="2303534"/>
            <a:ext cx="9289165" cy="3498257"/>
          </a:xfrm>
        </p:spPr>
        <p:txBody>
          <a:bodyPr/>
          <a:lstStyle>
            <a:lvl1pPr>
              <a:buNone/>
              <a:defRPr sz="190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90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sz="190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 sz="190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None/>
              <a:defRPr sz="190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FBFE39-64D6-A043-868D-FBE3B8D66B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2747" y="6363256"/>
            <a:ext cx="2820720" cy="410633"/>
          </a:xfrm>
        </p:spPr>
        <p:txBody>
          <a:bodyPr/>
          <a:lstStyle>
            <a:lvl1pPr>
              <a:buNone/>
              <a:defRPr sz="600">
                <a:latin typeface="+mn-lt"/>
              </a:defRPr>
            </a:lvl1pPr>
            <a:lvl2pPr>
              <a:buNone/>
              <a:defRPr sz="600">
                <a:latin typeface="+mn-lt"/>
              </a:defRPr>
            </a:lvl2pPr>
            <a:lvl3pPr>
              <a:buNone/>
              <a:defRPr sz="600">
                <a:latin typeface="+mn-lt"/>
              </a:defRPr>
            </a:lvl3pPr>
            <a:lvl4pPr>
              <a:buNone/>
              <a:defRPr sz="600">
                <a:latin typeface="+mn-lt"/>
              </a:defRPr>
            </a:lvl4pPr>
            <a:lvl5pPr>
              <a:buNone/>
              <a:defRPr sz="600">
                <a:latin typeface="+mn-lt"/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51553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E34F87-C068-A566-CAF0-5586920AC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GB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C06C306-6E72-C0F2-E2A4-0293A7008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E8637DB-508E-54DE-4BC1-B22666BE2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A877-2CE8-41CE-83B9-4B2E58B27AA3}" type="datetimeFigureOut">
              <a:rPr lang="en-GB" smtClean="0"/>
              <a:t>25/05/2026</a:t>
            </a:fld>
            <a:endParaRPr lang="en-GB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4A30BC-2028-7ADD-8277-D3889A55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FE91CC-A8D6-936C-1F5F-89FEEF30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0E96C-ADCB-4AB2-A908-7B16D00C622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435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G CLAR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&#10;&#10;Descrição gerada automaticamente com confiança média">
            <a:extLst>
              <a:ext uri="{FF2B5EF4-FFF2-40B4-BE49-F238E27FC236}">
                <a16:creationId xmlns:a16="http://schemas.microsoft.com/office/drawing/2014/main" id="{4480BAF3-E8F5-EA69-A44C-DD83DB1CCE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5072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B4C44C6-D813-4050-83A1-7BDF2A7A7E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43113653"/>
              </p:ext>
            </p:extLst>
          </p:nvPr>
        </p:nvGraphicFramePr>
        <p:xfrm>
          <a:off x="1592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3" imgW="421" imgH="423" progId="TCLayout.ActiveDocument.1">
                  <p:embed/>
                </p:oleObj>
              </mc:Choice>
              <mc:Fallback>
                <p:oleObj name="Slide do think-cell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B4C44C6-D813-4050-83A1-7BDF2A7A7E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2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pyright" hidden="1"/>
          <p:cNvSpPr txBox="1"/>
          <p:nvPr userDrawn="1"/>
        </p:nvSpPr>
        <p:spPr>
          <a:xfrm rot="16200000">
            <a:off x="9486904" y="3541488"/>
            <a:ext cx="5133975" cy="9697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2021 by Boston Consulting Group. All rights reserved.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CFB696-45AE-4C25-BCEE-BC1BA3B4C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3781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G CLARO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em branco e preto&#10;&#10;Descrição gerada automaticamente com confiança média">
            <a:extLst>
              <a:ext uri="{FF2B5EF4-FFF2-40B4-BE49-F238E27FC236}">
                <a16:creationId xmlns:a16="http://schemas.microsoft.com/office/drawing/2014/main" id="{A083D7AD-8CF1-69E0-ACD3-A7257C1870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11180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G CLARO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em branco e azul&#10;&#10;Descrição gerada automaticamente com confiança média">
            <a:extLst>
              <a:ext uri="{FF2B5EF4-FFF2-40B4-BE49-F238E27FC236}">
                <a16:creationId xmlns:a16="http://schemas.microsoft.com/office/drawing/2014/main" id="{A9E85245-0B45-4E9F-D659-109BF0D964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91748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USE THI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E2B7C137-BE03-F9A7-B1D6-85E409ACAF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5014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3" imgW="416" imgH="416" progId="TCLayout.ActiveDocument.1">
                  <p:embed/>
                </p:oleObj>
              </mc:Choice>
              <mc:Fallback>
                <p:oleObj name="Slide do think-cell" r:id="rId3" imgW="416" imgH="41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2B7C137-BE03-F9A7-B1D6-85E409ACAF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C2C46F47-4586-D311-FFD2-FCCA5D0D9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Medium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5EAE86-BF0C-FAE6-D855-7CB57A1B2C07}"/>
              </a:ext>
            </a:extLst>
          </p:cNvPr>
          <p:cNvSpPr txBox="1"/>
          <p:nvPr userDrawn="1"/>
        </p:nvSpPr>
        <p:spPr>
          <a:xfrm>
            <a:off x="888434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0" i="0" kern="1200">
                <a:solidFill>
                  <a:schemeClr val="bg1">
                    <a:lumMod val="50000"/>
                  </a:schemeClr>
                </a:solidFill>
                <a:latin typeface="Pfizer Diatype Medium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24290B-1340-57B8-7497-9311B3A0F39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12281" y="6409856"/>
            <a:ext cx="723405" cy="295745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8ACC8EE7-6C02-3B4D-68EA-23C91EE90A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281" y="615426"/>
            <a:ext cx="10970088" cy="405454"/>
          </a:xfrm>
          <a:prstGeom prst="rect">
            <a:avLst/>
          </a:prstGeom>
        </p:spPr>
        <p:txBody>
          <a:bodyPr vert="horz" lIns="0" rIns="0">
            <a:noAutofit/>
          </a:bodyPr>
          <a:lstStyle>
            <a:lvl1pPr>
              <a:defRPr lang="en-US" sz="2400" b="1" kern="1200" spc="-25" dirty="0">
                <a:solidFill>
                  <a:schemeClr val="accent1"/>
                </a:solidFill>
                <a:latin typeface="Pfizer Tomorrow" panose="020B0604020202020204" charset="0"/>
                <a:ea typeface="+mj-ea"/>
                <a:cs typeface="+mj-cs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93B136-3387-B1B2-E46A-A7D1FE42CC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2775" y="6181253"/>
            <a:ext cx="10969625" cy="132344"/>
          </a:xfrm>
        </p:spPr>
        <p:txBody>
          <a:bodyPr lIns="0" tIns="18288" rIns="0" b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00">
                <a:latin typeface="Pfizer Diatype" panose="020B0604020202020204" charset="0"/>
              </a:defRPr>
            </a:lvl1pPr>
            <a:lvl2pPr marL="457086" indent="0">
              <a:buNone/>
              <a:defRPr sz="800">
                <a:latin typeface="+mn-lt"/>
              </a:defRPr>
            </a:lvl2pPr>
            <a:lvl3pPr marL="914171" indent="0">
              <a:buNone/>
              <a:defRPr sz="800">
                <a:latin typeface="+mn-lt"/>
              </a:defRPr>
            </a:lvl3pPr>
            <a:lvl4pPr marL="1371257" indent="0">
              <a:buNone/>
              <a:defRPr sz="800">
                <a:latin typeface="+mn-lt"/>
              </a:defRPr>
            </a:lvl4pPr>
            <a:lvl5pPr marL="1828343" indent="0">
              <a:buNone/>
              <a:defRPr sz="800">
                <a:latin typeface="+mn-lt"/>
              </a:defRPr>
            </a:lvl5pPr>
          </a:lstStyle>
          <a:p>
            <a:pPr lvl="0"/>
            <a:r>
              <a:rPr lang="en-US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42185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ight Blue">
    <p:bg>
      <p:bgPr>
        <a:solidFill>
          <a:srgbClr val="BD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92CDA417-57EF-0352-3CB6-EAB8C0550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08427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Office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07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Cyan">
    <p:bg>
      <p:bgPr>
        <a:solidFill>
          <a:srgbClr val="E6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563414C5-366F-9A8A-C336-F2D3506308A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3" imgW="347" imgH="348" progId="TCLayout.ActiveDocument.1">
                  <p:embed/>
                </p:oleObj>
              </mc:Choice>
              <mc:Fallback>
                <p:oleObj name="Slide do think-cell" r:id="rId3" imgW="347" imgH="34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63414C5-366F-9A8A-C336-F2D3506308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6">
            <a:extLst>
              <a:ext uri="{FF2B5EF4-FFF2-40B4-BE49-F238E27FC236}">
                <a16:creationId xmlns:a16="http://schemas.microsoft.com/office/drawing/2014/main" id="{F0F2420B-BC03-F4AA-0FB4-8751258F6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000" y="684000"/>
            <a:ext cx="10980000" cy="373820"/>
          </a:xfrm>
          <a:prstGeom prst="rect">
            <a:avLst/>
          </a:prstGeom>
        </p:spPr>
        <p:txBody>
          <a:bodyPr vert="horz">
            <a:spAutoFit/>
          </a:bodyPr>
          <a:lstStyle>
            <a:lvl1pPr>
              <a:defRPr lang="en-US" sz="26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CEDEA8BC-36A6-C8A5-88AA-8D181557E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Medium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047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Blue">
    <p:bg>
      <p:bgPr>
        <a:solidFill>
          <a:srgbClr val="000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D884F4-659B-441F-45EE-F923C221E5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9206" y="5750031"/>
            <a:ext cx="1443897" cy="589314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4B97BE01-F0D5-3584-357C-76DC10137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798" y="648878"/>
            <a:ext cx="9186800" cy="243656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A75169-BD02-C8C2-7994-26CD0B402F72}"/>
              </a:ext>
            </a:extLst>
          </p:cNvPr>
          <p:cNvSpPr txBox="1"/>
          <p:nvPr userDrawn="1"/>
        </p:nvSpPr>
        <p:spPr>
          <a:xfrm>
            <a:off x="9321229" y="650569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1" i="0" kern="1200">
                <a:solidFill>
                  <a:schemeClr val="bg1"/>
                </a:solidFill>
                <a:latin typeface="Pfizer Diatype Office" panose="020B0504040202060203" pitchFamily="34" charset="77"/>
                <a:ea typeface="+mn-ea"/>
                <a:cs typeface="+mn-cs"/>
              </a:rPr>
              <a:t>Pfizer 2025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9098095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lue">
    <p:bg>
      <p:bgPr>
        <a:solidFill>
          <a:srgbClr val="000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124F571-6FC4-F49D-EACA-C6A78832D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91BD0C0B-A98D-5936-804D-A5476E8CF1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CEA907-6F56-E6DB-B767-45FE06E496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280" y="6408420"/>
            <a:ext cx="728130" cy="297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D7A029-15D9-FE7B-FD83-A16805E7FA0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88434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1" i="0" kern="1200">
                <a:solidFill>
                  <a:schemeClr val="bg1"/>
                </a:solidFill>
                <a:latin typeface="Pfizer Diatype Office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5046375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ight Blue">
    <p:bg>
      <p:bgPr>
        <a:solidFill>
          <a:srgbClr val="BD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89E405B-0B26-17CF-37C3-F54FFF4BE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7087904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Uni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B14E41-4A21-621A-50D1-42254C93A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880" t="8065" r="22611" b="15792"/>
          <a:stretch/>
        </p:blipFill>
        <p:spPr>
          <a:xfrm>
            <a:off x="8117334" y="0"/>
            <a:ext cx="4116603" cy="685800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E5DBBA62-D904-006E-B801-C7D605941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594219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Unit 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03C1E1-319A-9450-36A2-9E5B4DE8E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5214" r="1734"/>
          <a:stretch/>
        </p:blipFill>
        <p:spPr>
          <a:xfrm flipV="1">
            <a:off x="6170133" y="-17377"/>
            <a:ext cx="6021868" cy="6875377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E5DBBA62-D904-006E-B801-C7D605941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399021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Unit 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7B24C56-920F-2B18-DB34-7C7F9032B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/>
          <a:lstStyle/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05D67-596F-1000-A274-5C63C254CD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12" t="1546" r="11417" b="30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E5DBBA62-D904-006E-B801-C7D605941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4" y="615426"/>
            <a:ext cx="9186800" cy="381160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9A1C1D-865C-2E18-A343-440416C9C6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281" y="6408033"/>
            <a:ext cx="728130" cy="29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404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80" y="1624015"/>
            <a:ext cx="11521900" cy="4371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04880" y="1043808"/>
            <a:ext cx="11521900" cy="388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E5B539-65AC-4AB5-959C-7971D248E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907590C-6163-4447-B061-81144A22C0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9986" y="6624268"/>
            <a:ext cx="9492862" cy="203133"/>
          </a:xfrm>
          <a:prstGeom prst="rect">
            <a:avLst/>
          </a:prstGeom>
        </p:spPr>
        <p:txBody>
          <a:bodyPr tIns="0" bIns="0" anchor="b"/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/>
              <a:defRPr lang="en-US" sz="800" kern="120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source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00141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041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172" y="1801368"/>
            <a:ext cx="11295782" cy="3950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172" y="1307593"/>
            <a:ext cx="11295782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FE858B-9A06-D131-3CBA-6B9796B9F0C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2097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D7E2B1-793C-339F-DC80-26B6E30CE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35694" y="635357"/>
            <a:ext cx="7646706" cy="4612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2pPr>
            <a:lvl3pPr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3pPr>
            <a:lvl4pPr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4pPr>
            <a:lvl5pPr>
              <a:defRPr lang="en-US" sz="1800" b="0" i="0" kern="1200" spc="-50" dirty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Body copy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AD279B2C-2318-A99F-A5E8-8AF8F8CC5E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08427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Office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6D540E61-30C3-56FF-B068-D6D33D739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175" y="1063182"/>
            <a:ext cx="3154745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0" i="0" kern="1200" spc="-25" dirty="0" smtClean="0">
                <a:solidFill>
                  <a:srgbClr val="0000CA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b="0" kern="1200" spc="-25" dirty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D10CC7-B18B-7D0C-1DF5-A468CB3249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152" y="632386"/>
            <a:ext cx="3154776" cy="405454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6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 Here</a:t>
            </a:r>
          </a:p>
        </p:txBody>
      </p:sp>
    </p:spTree>
    <p:extLst>
      <p:ext uri="{BB962C8B-B14F-4D97-AF65-F5344CB8AC3E}">
        <p14:creationId xmlns:p14="http://schemas.microsoft.com/office/powerpoint/2010/main" val="8814477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Divider Slide">
    <p:bg bwMode="gray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 descr="A picture containing accessory, umbrella, sunglasses, spectacles  Description automatically generated">
            <a:extLst>
              <a:ext uri="{FF2B5EF4-FFF2-40B4-BE49-F238E27FC236}">
                <a16:creationId xmlns:a16="http://schemas.microsoft.com/office/drawing/2014/main" id="{2DC16F02-BAF4-4EBA-B856-EE0B01A67E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" y="0"/>
            <a:ext cx="12192000" cy="685621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448173" y="4215384"/>
            <a:ext cx="4234775" cy="905256"/>
          </a:xfrm>
        </p:spPr>
        <p:txBody>
          <a:bodyPr lIns="0" tIns="0" rIns="0" bIns="0"/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00050" indent="0">
              <a:buNone/>
            </a:lvl2pPr>
            <a:lvl3pPr marL="742950" indent="0">
              <a:buNone/>
            </a:lvl3pPr>
            <a:lvl4pPr marL="1095375" indent="0">
              <a:buNone/>
            </a:lvl4pPr>
            <a:lvl5pPr marL="1370012" indent="0">
              <a:buNone/>
            </a:lvl5pPr>
          </a:lstStyle>
          <a:p>
            <a:pPr lvl="0"/>
            <a:r>
              <a:t>Clique para editar os estilos de texto do slide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448173" y="2560320"/>
            <a:ext cx="4234775" cy="1508760"/>
          </a:xfrm>
        </p:spPr>
        <p:txBody>
          <a:bodyPr vert="horz" lIns="0" tIns="0" rIns="0" bIns="0" anchor="b" anchorCtr="0">
            <a:no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pPr lvl="0"/>
            <a:r>
              <a:t>Clique para editar o estilo de título do slide mestre</a:t>
            </a:r>
          </a:p>
        </p:txBody>
      </p:sp>
      <p:sp>
        <p:nvSpPr>
          <p:cNvPr id="13" name="Google Shape;49;p7">
            <a:extLst>
              <a:ext uri="{FF2B5EF4-FFF2-40B4-BE49-F238E27FC236}">
                <a16:creationId xmlns:a16="http://schemas.microsoft.com/office/drawing/2014/main" id="{D01DEFE8-92EA-4D72-9911-E9444EF4C65B}"/>
              </a:ext>
            </a:extLst>
          </p:cNvPr>
          <p:cNvSpPr/>
          <p:nvPr userDrawn="1"/>
        </p:nvSpPr>
        <p:spPr bwMode="gray">
          <a:xfrm>
            <a:off x="1" y="6216149"/>
            <a:ext cx="12192000" cy="6417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pic>
        <p:nvPicPr>
          <p:cNvPr id="19" name="Google Shape;53;p7">
            <a:extLst>
              <a:ext uri="{FF2B5EF4-FFF2-40B4-BE49-F238E27FC236}">
                <a16:creationId xmlns:a16="http://schemas.microsoft.com/office/drawing/2014/main" id="{BE63A6E2-6A45-48C5-AAB5-635C131502E0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446914" y="6346663"/>
            <a:ext cx="914638" cy="3718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CDF916F-8B26-4E62-8230-AE3626C83AC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466324" y="6303596"/>
            <a:ext cx="276370" cy="335382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800">
              <a:solidFill>
                <a:srgbClr val="A1AAB1"/>
              </a:solidFill>
              <a:latin typeface="+mn-lt"/>
            </a:endParaRPr>
          </a:p>
        </p:txBody>
      </p:sp>
      <p:sp>
        <p:nvSpPr>
          <p:cNvPr id="12" name="Google Shape;52;p7">
            <a:extLst>
              <a:ext uri="{FF2B5EF4-FFF2-40B4-BE49-F238E27FC236}">
                <a16:creationId xmlns:a16="http://schemas.microsoft.com/office/drawing/2014/main" id="{D17E9775-5F61-47C4-BE37-0F43B8E05FC5}"/>
              </a:ext>
            </a:extLst>
          </p:cNvPr>
          <p:cNvSpPr txBox="1"/>
          <p:nvPr userDrawn="1"/>
        </p:nvSpPr>
        <p:spPr bwMode="gray">
          <a:xfrm>
            <a:off x="6095999" y="6303596"/>
            <a:ext cx="5348889" cy="33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00" i="1">
                <a:solidFill>
                  <a:schemeClr val="tx1"/>
                </a:solidFill>
              </a:defRPr>
            </a:pPr>
            <a:endParaRPr sz="800" b="1" i="1">
              <a:solidFill>
                <a:schemeClr val="tx1"/>
              </a:solidFill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73288A9-E236-4EC3-9C85-F698E18DFB67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728666" y="6303596"/>
            <a:ext cx="4143311" cy="335382"/>
          </a:xfrm>
          <a:prstGeom prst="rect">
            <a:avLst/>
          </a:prstGeom>
        </p:spPr>
        <p:txBody>
          <a:bodyPr vert="horz" lIns="0" tIns="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 sz="800">
                <a:solidFill>
                  <a:srgbClr val="0000C9"/>
                </a:solidFill>
              </a:defRPr>
            </a:pPr>
            <a:r>
              <a:t>Grandes avanços que mudam a vida dos pacientes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53513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172" y="1801368"/>
            <a:ext cx="11295782" cy="3950208"/>
          </a:xfrm>
        </p:spPr>
        <p:txBody>
          <a:bodyPr/>
          <a:lstStyle/>
          <a:p>
            <a:pPr lvl="0"/>
            <a:r>
              <a:t>Clique para editar os estilos de texto do slide mestre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173" y="5806440"/>
            <a:ext cx="11295782" cy="347472"/>
          </a:xfr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  <a:defRPr sz="800" kern="120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t>Clique para editar a origem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172" y="1307593"/>
            <a:ext cx="11295782" cy="396947"/>
          </a:xfrm>
          <a:prstGeom prst="rect">
            <a:avLst/>
          </a:prstGeom>
          <a:noFill/>
        </p:spPr>
        <p:txBody>
          <a:bodyPr wrap="square" lIns="0" rIns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t>Clique para editar o subtítulo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t>Clique para editar o estilo de título do slide mestre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81781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419100" y="289559"/>
            <a:ext cx="11354000" cy="10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ftr" idx="11"/>
          </p:nvPr>
        </p:nvSpPr>
        <p:spPr>
          <a:xfrm>
            <a:off x="1767840" y="6659245"/>
            <a:ext cx="8656400" cy="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11772900" y="6659245"/>
            <a:ext cx="419200" cy="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419100" y="6296025"/>
            <a:ext cx="102300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lvl="0" indent="-30479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33"/>
            </a:lvl1pPr>
            <a:lvl2pPr marL="1219170" lvl="1" indent="-304792" algn="l" rtl="0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marL="1828754" lvl="2" indent="-304792" algn="l" rtl="0">
              <a:lnSpc>
                <a:spcPct val="95000"/>
              </a:lnSpc>
              <a:spcBef>
                <a:spcPts val="267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 rtl="0">
              <a:lnSpc>
                <a:spcPct val="95000"/>
              </a:lnSpc>
              <a:spcBef>
                <a:spcPts val="267"/>
              </a:spcBef>
              <a:spcAft>
                <a:spcPts val="0"/>
              </a:spcAft>
              <a:buSzPts val="1200"/>
              <a:buNone/>
              <a:defRPr/>
            </a:lvl4pPr>
            <a:lvl5pPr marL="3047924" lvl="4" indent="-304792" algn="l" rtl="0">
              <a:lnSpc>
                <a:spcPct val="95000"/>
              </a:lnSpc>
              <a:spcBef>
                <a:spcPts val="267"/>
              </a:spcBef>
              <a:spcAft>
                <a:spcPts val="0"/>
              </a:spcAft>
              <a:buSzPts val="1200"/>
              <a:buNone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16011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">
    <p:bg>
      <p:bgPr>
        <a:solidFill>
          <a:srgbClr val="000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D884F4-659B-441F-45EE-F923C221E5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982" y="5762143"/>
            <a:ext cx="1443897" cy="589314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4B97BE01-F0D5-3584-357C-76DC10137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798" y="648878"/>
            <a:ext cx="9186800" cy="243656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688C328-0B4B-58D0-9900-6682D7CF32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8097" y="3226917"/>
            <a:ext cx="4871840" cy="1349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0" i="0" kern="1200" spc="-50" dirty="0" smtClean="0">
                <a:solidFill>
                  <a:schemeClr val="bg1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431BDA7-408E-5430-44C0-841A25EDBB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5179" y="5953479"/>
            <a:ext cx="4871840" cy="42207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2000" b="0" i="0" kern="1200" spc="-50" dirty="0" smtClean="0">
                <a:solidFill>
                  <a:schemeClr val="bg1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A75169-BD02-C8C2-7994-26CD0B402F72}"/>
              </a:ext>
            </a:extLst>
          </p:cNvPr>
          <p:cNvSpPr txBox="1"/>
          <p:nvPr userDrawn="1"/>
        </p:nvSpPr>
        <p:spPr>
          <a:xfrm>
            <a:off x="932122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1" i="0" kern="1200">
                <a:solidFill>
                  <a:schemeClr val="bg1"/>
                </a:solidFill>
                <a:latin typeface="Pfizer Diatype Office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13877713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Image">
    <p:bg>
      <p:bgPr>
        <a:solidFill>
          <a:srgbClr val="000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BB5660-0ACC-420C-FE42-E4567F70BF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D884F4-659B-441F-45EE-F923C221E5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982" y="5762143"/>
            <a:ext cx="1443897" cy="589314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431BDA7-408E-5430-44C0-841A25EDBB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5179" y="5953479"/>
            <a:ext cx="4871840" cy="42207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2000" b="0" i="0" kern="1200" spc="-50" dirty="0" smtClean="0">
                <a:solidFill>
                  <a:schemeClr val="bg1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DB4DEE37-4C57-A98E-FC92-AA751D7B20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798" y="648878"/>
            <a:ext cx="9186800" cy="243656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21666A8F-937A-95F5-09E9-A7E0813E85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8097" y="3226917"/>
            <a:ext cx="4871840" cy="1349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0" i="0" kern="1200" spc="-50" dirty="0" smtClean="0">
                <a:solidFill>
                  <a:schemeClr val="bg1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4F6DA5-17F8-F45E-C899-C9DDB8A0FCF8}"/>
              </a:ext>
            </a:extLst>
          </p:cNvPr>
          <p:cNvSpPr txBox="1"/>
          <p:nvPr userDrawn="1"/>
        </p:nvSpPr>
        <p:spPr>
          <a:xfrm>
            <a:off x="932122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1" i="0" kern="1200">
                <a:solidFill>
                  <a:schemeClr val="bg1"/>
                </a:solidFill>
                <a:latin typeface="Pfizer Diatype Office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11094096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Light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7BB5660-0ACC-420C-FE42-E4567F70BF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431BDA7-408E-5430-44C0-841A25EDBB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5179" y="5953479"/>
            <a:ext cx="4871840" cy="42207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2000" b="0" i="0" kern="1200" spc="-50" dirty="0" smtClean="0">
                <a:solidFill>
                  <a:srgbClr val="0000CA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931F2-C551-2AD4-7B6A-9581E89422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280" y="5761669"/>
            <a:ext cx="1442647" cy="589788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47779D81-C5B7-9D06-E85C-734849E79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798" y="648878"/>
            <a:ext cx="9186800" cy="243656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rgbClr val="0000CA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5CB0D16B-5D71-98DD-1BB3-47FCB31844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8097" y="3226917"/>
            <a:ext cx="4871840" cy="1349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0" i="0" kern="1200" spc="-50" dirty="0" smtClean="0">
                <a:solidFill>
                  <a:srgbClr val="0000CA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6C1915-A948-27F3-421D-7A432528F01F}"/>
              </a:ext>
            </a:extLst>
          </p:cNvPr>
          <p:cNvSpPr txBox="1"/>
          <p:nvPr userDrawn="1"/>
        </p:nvSpPr>
        <p:spPr>
          <a:xfrm>
            <a:off x="932122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1" i="0" kern="1200">
                <a:solidFill>
                  <a:schemeClr val="bg1">
                    <a:lumMod val="50000"/>
                  </a:schemeClr>
                </a:solidFill>
                <a:latin typeface="Pfizer Diatype Office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1009407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Heli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5B36C6-7A31-C0B7-00BF-79489D20A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4592" y="2292711"/>
            <a:ext cx="9885663" cy="4603388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431BDA7-408E-5430-44C0-841A25EDBB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5179" y="5953479"/>
            <a:ext cx="4871840" cy="42207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2000" b="0" i="0" kern="1200" spc="-50" dirty="0" smtClean="0">
                <a:solidFill>
                  <a:srgbClr val="0000CA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931F2-C551-2AD4-7B6A-9581E89422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280" y="5761669"/>
            <a:ext cx="1442647" cy="589788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F8EAB0D2-5E3C-D715-5795-DDDA0402A0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798" y="648878"/>
            <a:ext cx="9186800" cy="243656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lang="en-US" sz="7200" b="1" kern="1200" spc="-25" dirty="0">
                <a:solidFill>
                  <a:srgbClr val="0000CA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43D5313-585F-7759-4B50-E0558D95C8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8097" y="3226917"/>
            <a:ext cx="4871840" cy="1349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0" i="0" kern="1200" spc="-50" dirty="0" smtClean="0">
                <a:solidFill>
                  <a:srgbClr val="0000CA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kern="1200" spc="-50" dirty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BF3C86-FF85-B6E6-637E-F327D7A73791}"/>
              </a:ext>
            </a:extLst>
          </p:cNvPr>
          <p:cNvSpPr txBox="1"/>
          <p:nvPr userDrawn="1"/>
        </p:nvSpPr>
        <p:spPr>
          <a:xfrm>
            <a:off x="932122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1" i="0" kern="1200">
                <a:solidFill>
                  <a:schemeClr val="bg1">
                    <a:lumMod val="50000"/>
                  </a:schemeClr>
                </a:solidFill>
                <a:latin typeface="Pfizer Diatype Office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8761794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Título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832344CB-3534-45AD-AFD7-41E2E68206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49"/>
          <a:stretch/>
        </p:blipFill>
        <p:spPr bwMode="gray">
          <a:xfrm>
            <a:off x="4831870" y="-10346"/>
            <a:ext cx="7360131" cy="6735001"/>
          </a:xfrm>
          <a:prstGeom prst="rect">
            <a:avLst/>
          </a:prstGeom>
        </p:spPr>
      </p:pic>
      <p:sp>
        <p:nvSpPr>
          <p:cNvPr id="49" name="Title 1"/>
          <p:cNvSpPr>
            <a:spLocks noGrp="1"/>
          </p:cNvSpPr>
          <p:nvPr>
            <p:ph type="ctrTitle"/>
          </p:nvPr>
        </p:nvSpPr>
        <p:spPr bwMode="gray">
          <a:xfrm>
            <a:off x="448173" y="923544"/>
            <a:ext cx="4234775" cy="190195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ts val="0"/>
              </a:spcBef>
              <a:defRPr lang="en-US" sz="34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gray">
          <a:xfrm>
            <a:off x="448173" y="3849624"/>
            <a:ext cx="4234775" cy="905256"/>
          </a:xfrm>
        </p:spPr>
        <p:txBody>
          <a:bodyPr lIns="0" tIns="0" rIns="0" bIns="0" anchor="b" anchorCtr="0"/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00050" indent="0">
              <a:buNone/>
              <a:defRPr/>
            </a:lvl2pPr>
            <a:lvl3pPr marL="742950" indent="0">
              <a:buNone/>
              <a:defRPr/>
            </a:lvl3pPr>
            <a:lvl4pPr marL="1095375" indent="0">
              <a:buNone/>
              <a:defRPr/>
            </a:lvl4pPr>
            <a:lvl5pPr marL="1370012" indent="0"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 bwMode="gray">
          <a:xfrm>
            <a:off x="448173" y="4974336"/>
            <a:ext cx="4234775" cy="438150"/>
          </a:xfrm>
        </p:spPr>
        <p:txBody>
          <a:bodyPr lIns="0" tIns="0" rIns="0" bIns="0" anchor="t" anchorCtr="0"/>
          <a:lstStyle>
            <a:lvl1pPr marL="0" indent="0">
              <a:spcBef>
                <a:spcPts val="30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FF36B01-A49B-4A9E-B276-D60D83410796}"/>
              </a:ext>
            </a:extLst>
          </p:cNvPr>
          <p:cNvGrpSpPr/>
          <p:nvPr/>
        </p:nvGrpSpPr>
        <p:grpSpPr bwMode="gray">
          <a:xfrm>
            <a:off x="446915" y="591197"/>
            <a:ext cx="587784" cy="45600"/>
            <a:chOff x="616542" y="591197"/>
            <a:chExt cx="587631" cy="45600"/>
          </a:xfrm>
        </p:grpSpPr>
        <p:sp>
          <p:nvSpPr>
            <p:cNvPr id="52" name="Google Shape;17;p2">
              <a:extLst>
                <a:ext uri="{FF2B5EF4-FFF2-40B4-BE49-F238E27FC236}">
                  <a16:creationId xmlns:a16="http://schemas.microsoft.com/office/drawing/2014/main" id="{5D3302A1-E9DC-4838-989A-68413E86B02A}"/>
                </a:ext>
              </a:extLst>
            </p:cNvPr>
            <p:cNvSpPr/>
            <p:nvPr userDrawn="1"/>
          </p:nvSpPr>
          <p:spPr bwMode="gray">
            <a:xfrm>
              <a:off x="616542" y="591197"/>
              <a:ext cx="293923" cy="45600"/>
            </a:xfrm>
            <a:prstGeom prst="rect">
              <a:avLst/>
            </a:prstGeom>
            <a:solidFill>
              <a:srgbClr val="0000C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3" name="Google Shape;18;p2">
              <a:extLst>
                <a:ext uri="{FF2B5EF4-FFF2-40B4-BE49-F238E27FC236}">
                  <a16:creationId xmlns:a16="http://schemas.microsoft.com/office/drawing/2014/main" id="{B5D84995-F3EE-4DC3-A8E3-F8254A23326B}"/>
                </a:ext>
              </a:extLst>
            </p:cNvPr>
            <p:cNvSpPr/>
            <p:nvPr userDrawn="1"/>
          </p:nvSpPr>
          <p:spPr bwMode="gray">
            <a:xfrm>
              <a:off x="910250" y="591197"/>
              <a:ext cx="293923" cy="45600"/>
            </a:xfrm>
            <a:prstGeom prst="rect">
              <a:avLst/>
            </a:prstGeom>
            <a:solidFill>
              <a:srgbClr val="0095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4" name="Google Shape;49;p7">
            <a:extLst>
              <a:ext uri="{FF2B5EF4-FFF2-40B4-BE49-F238E27FC236}">
                <a16:creationId xmlns:a16="http://schemas.microsoft.com/office/drawing/2014/main" id="{4771DC95-2DA9-4515-8FEA-2DE1AA50D2C7}"/>
              </a:ext>
            </a:extLst>
          </p:cNvPr>
          <p:cNvSpPr/>
          <p:nvPr userDrawn="1"/>
        </p:nvSpPr>
        <p:spPr bwMode="gray">
          <a:xfrm>
            <a:off x="1" y="6216149"/>
            <a:ext cx="12192000" cy="6417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70E02DB8-7DF9-4D61-B849-4927B0A5751D}"/>
              </a:ext>
            </a:extLst>
          </p:cNvPr>
          <p:cNvSpPr txBox="1">
            <a:spLocks/>
          </p:cNvSpPr>
          <p:nvPr/>
        </p:nvSpPr>
        <p:spPr bwMode="gray">
          <a:xfrm>
            <a:off x="1125571" y="6972772"/>
            <a:ext cx="4143311" cy="3353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lang="en-US" sz="1200" kern="1200">
                <a:solidFill>
                  <a:srgbClr val="00004E"/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C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Breakthroughs that change patients’ lives</a:t>
            </a:r>
          </a:p>
        </p:txBody>
      </p:sp>
      <p:pic>
        <p:nvPicPr>
          <p:cNvPr id="58" name="Google Shape;53;p7">
            <a:extLst>
              <a:ext uri="{FF2B5EF4-FFF2-40B4-BE49-F238E27FC236}">
                <a16:creationId xmlns:a16="http://schemas.microsoft.com/office/drawing/2014/main" id="{CB49B02A-070A-482A-AACD-303DFF77F18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446914" y="6346663"/>
            <a:ext cx="914638" cy="3718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AD5A7EE-7621-5AC7-930A-28078308F3B3}"/>
              </a:ext>
            </a:extLst>
          </p:cNvPr>
          <p:cNvSpPr txBox="1"/>
          <p:nvPr userDrawn="1"/>
        </p:nvSpPr>
        <p:spPr bwMode="gray">
          <a:xfrm>
            <a:off x="1488030" y="136308"/>
            <a:ext cx="0" cy="0"/>
          </a:xfrm>
          <a:prstGeom prst="rect">
            <a:avLst/>
          </a:prstGeom>
        </p:spPr>
        <p:txBody>
          <a:bodyPr wrap="none" lIns="45720" tIns="45720" rIns="45720" bIns="45720" rtlCol="0">
            <a:noAutofit/>
          </a:bodyPr>
          <a:lstStyle/>
          <a:p>
            <a:pPr marL="171450" indent="-171450" algn="l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pt-BR" sz="1600" err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51363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446914" y="406223"/>
            <a:ext cx="10787062" cy="150876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5000" b="0" i="0" u="none" strike="noStrike" kern="1200" cap="none" dirty="0">
                <a:solidFill>
                  <a:srgbClr val="171616"/>
                </a:solidFill>
                <a:latin typeface="Inter"/>
                <a:ea typeface="Inter"/>
                <a:cs typeface="Inter"/>
              </a:defRPr>
            </a:lvl1pPr>
          </a:lstStyle>
          <a:p>
            <a:pPr marL="0" marR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0"/>
              <a:buFont typeface="Arial"/>
              <a:buNone/>
            </a:pPr>
            <a:r>
              <a:rPr lang="pt-BR"/>
              <a:t>Clique para editar o título Mestre</a:t>
            </a:r>
            <a:endParaRPr lang="en-US"/>
          </a:p>
        </p:txBody>
      </p:sp>
      <p:pic>
        <p:nvPicPr>
          <p:cNvPr id="19" name="Google Shape;53;p7">
            <a:extLst>
              <a:ext uri="{FF2B5EF4-FFF2-40B4-BE49-F238E27FC236}">
                <a16:creationId xmlns:a16="http://schemas.microsoft.com/office/drawing/2014/main" id="{BE63A6E2-6A45-48C5-AAB5-635C131502E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10583008" y="106939"/>
            <a:ext cx="1472450" cy="598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4;g297a301e195_0_169">
            <a:extLst>
              <a:ext uri="{FF2B5EF4-FFF2-40B4-BE49-F238E27FC236}">
                <a16:creationId xmlns:a16="http://schemas.microsoft.com/office/drawing/2014/main" id="{FD7DF633-2E37-E56D-34FE-206EECD79C36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r="17362"/>
          <a:stretch/>
        </p:blipFill>
        <p:spPr>
          <a:xfrm>
            <a:off x="6847114" y="3141006"/>
            <a:ext cx="5344886" cy="371699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94298"/>
      </p:ext>
    </p:extLst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  <a:latin typeface="Interstate Regular" pitchFamily="2" charset="77"/>
              </a:defRPr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C59421-C911-27A6-E0DD-7697F876E5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228600" indent="-228600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</a:pP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677758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D7E2B1-793C-339F-DC80-26B6E30CEE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35694" y="638335"/>
            <a:ext cx="7645992" cy="4622778"/>
          </a:xfrm>
          <a:prstGeom prst="rect">
            <a:avLst/>
          </a:prstGeom>
        </p:spPr>
        <p:txBody>
          <a:bodyPr numCol="2" spcCol="914400"/>
          <a:lstStyle>
            <a:lvl1pPr marL="0" indent="0">
              <a:buNone/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2pPr>
            <a:lvl3pPr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3pPr>
            <a:lvl4pPr>
              <a:defRPr lang="en-US" sz="1800" b="0" i="0" kern="1200" spc="-50" dirty="0" smtClean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4pPr>
            <a:lvl5pPr>
              <a:defRPr lang="en-US" sz="1800" b="0" i="0" kern="1200" spc="-50" dirty="0">
                <a:solidFill>
                  <a:srgbClr val="02005E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Body copy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F28B838B-6DD8-E3C9-2452-3FCA0494CD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175" y="1063182"/>
            <a:ext cx="3154745" cy="457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0" i="0" kern="1200" spc="-25" dirty="0" smtClean="0">
                <a:solidFill>
                  <a:srgbClr val="0000CA"/>
                </a:solidFill>
                <a:latin typeface="Pfizer Diatype Office" panose="020B0504040202060203" pitchFamily="34" charset="77"/>
                <a:ea typeface="+mn-ea"/>
                <a:cs typeface="+mn-cs"/>
              </a:defRPr>
            </a:lvl1pPr>
            <a:lvl2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>
              <a:defRPr lang="en-US" sz="1800" b="0" kern="1200" spc="-25" dirty="0" smtClean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>
              <a:defRPr lang="en-US" sz="1800" b="0" kern="1200" spc="-25" dirty="0">
                <a:solidFill>
                  <a:srgbClr val="0000CA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B61E5C7A-7A05-2496-C58A-DCD9B6EE64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152" y="632386"/>
            <a:ext cx="3154776" cy="405454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699" b="1" kern="1200" spc="-25" dirty="0">
                <a:solidFill>
                  <a:schemeClr val="accent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9183D3A8-535F-7709-FB22-9EEEA8DF7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08427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Office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504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172" y="1801368"/>
            <a:ext cx="11295782" cy="395020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172" y="1307593"/>
            <a:ext cx="11295782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12D277-D42E-BEEC-ED82-DA2B82CD50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228600" indent="-228600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</a:pP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6017895"/>
      </p:ext>
    </p:extLst>
  </p:cSld>
  <p:clrMapOvr>
    <a:masterClrMapping/>
  </p:clrMapOvr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742545" y="0"/>
            <a:ext cx="5449455" cy="6858000"/>
          </a:xfrm>
          <a:solidFill>
            <a:schemeClr val="tx2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pic>
        <p:nvPicPr>
          <p:cNvPr id="10" name="Picture 16" descr="Logo&#10;&#10;Description automatically generated">
            <a:extLst>
              <a:ext uri="{FF2B5EF4-FFF2-40B4-BE49-F238E27FC236}">
                <a16:creationId xmlns:a16="http://schemas.microsoft.com/office/drawing/2014/main" id="{5669237B-DC17-4E44-AC4F-4816FAAC03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3" y="6313488"/>
            <a:ext cx="892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4056A0AA-D5AA-1349-94E7-76F5F220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C8C6507-0F1E-0048-A0DE-0A5DF8BD3611}" type="slidenum">
              <a:rPr lang="en-ID" altLang="en-US" smtClean="0"/>
              <a:pPr>
                <a:defRPr/>
              </a:pPr>
              <a:t>‹nº›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83350522"/>
      </p:ext>
    </p:extLst>
  </p:cSld>
  <p:clrMapOvr>
    <a:masterClrMapping/>
  </p:clrMapOvr>
  <p:transition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-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 descr="Logo&#10;&#10;Description automatically generated">
            <a:extLst>
              <a:ext uri="{FF2B5EF4-FFF2-40B4-BE49-F238E27FC236}">
                <a16:creationId xmlns:a16="http://schemas.microsoft.com/office/drawing/2014/main" id="{D995A2C7-0CB5-3844-92C5-571056C820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3" y="6313488"/>
            <a:ext cx="892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F3DC999E-F44E-1240-8443-26DD4A09B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FC8C6507-0F1E-0048-A0DE-0A5DF8BD3611}" type="slidenum">
              <a:rPr lang="en-ID" altLang="en-US" smtClean="0"/>
              <a:pPr>
                <a:defRPr/>
              </a:pPr>
              <a:t>‹nº›</a:t>
            </a:fld>
            <a:endParaRPr lang="en-ID" altLang="en-US"/>
          </a:p>
        </p:txBody>
      </p:sp>
      <p:pic>
        <p:nvPicPr>
          <p:cNvPr id="13" name="Picture 14" descr="Logo&#10;&#10;Description automatically generated">
            <a:extLst>
              <a:ext uri="{FF2B5EF4-FFF2-40B4-BE49-F238E27FC236}">
                <a16:creationId xmlns:a16="http://schemas.microsoft.com/office/drawing/2014/main" id="{CAFE6945-AA60-724A-8DF5-B82E35A716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0523" y="318594"/>
            <a:ext cx="743022" cy="69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636EC25-257F-6146-B032-1F82ECE08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04" y="516841"/>
            <a:ext cx="10306051" cy="898691"/>
          </a:xfrm>
        </p:spPr>
        <p:txBody>
          <a:bodyPr>
            <a:normAutofit/>
          </a:bodyPr>
          <a:lstStyle>
            <a:lvl1pPr algn="l">
              <a:defRPr sz="4400" b="1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3FFF01-CCC0-3842-B2FF-66358E0DA1C2}"/>
              </a:ext>
            </a:extLst>
          </p:cNvPr>
          <p:cNvGrpSpPr/>
          <p:nvPr userDrawn="1"/>
        </p:nvGrpSpPr>
        <p:grpSpPr>
          <a:xfrm>
            <a:off x="942974" y="1415532"/>
            <a:ext cx="2011584" cy="86327"/>
            <a:chOff x="772510" y="2165145"/>
            <a:chExt cx="2011584" cy="8632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CD5320-917B-7E4F-85FA-E2D7F86DB174}"/>
                </a:ext>
              </a:extLst>
            </p:cNvPr>
            <p:cNvSpPr/>
            <p:nvPr/>
          </p:nvSpPr>
          <p:spPr>
            <a:xfrm>
              <a:off x="772510" y="2165145"/>
              <a:ext cx="670528" cy="863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E5B15B5-DB2D-5F4B-88F0-FFA7FCF3C43F}"/>
                </a:ext>
              </a:extLst>
            </p:cNvPr>
            <p:cNvSpPr/>
            <p:nvPr/>
          </p:nvSpPr>
          <p:spPr>
            <a:xfrm>
              <a:off x="2113566" y="2165145"/>
              <a:ext cx="670528" cy="863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A7803CD-6CBA-6740-A29A-E4B75D20BED6}"/>
                </a:ext>
              </a:extLst>
            </p:cNvPr>
            <p:cNvSpPr/>
            <p:nvPr/>
          </p:nvSpPr>
          <p:spPr>
            <a:xfrm>
              <a:off x="1443038" y="2165145"/>
              <a:ext cx="670528" cy="863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52AF0E-0A1B-674C-AF85-422D67383E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9949" y="1912981"/>
            <a:ext cx="10306051" cy="3451181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1pPr>
            <a:lvl2pPr>
              <a:buClr>
                <a:schemeClr val="accent2"/>
              </a:buClr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Sub-bullet</a:t>
            </a:r>
          </a:p>
        </p:txBody>
      </p:sp>
    </p:spTree>
    <p:extLst>
      <p:ext uri="{BB962C8B-B14F-4D97-AF65-F5344CB8AC3E}">
        <p14:creationId xmlns:p14="http://schemas.microsoft.com/office/powerpoint/2010/main" val="3272895243"/>
      </p:ext>
    </p:extLst>
  </p:cSld>
  <p:clrMapOvr>
    <a:masterClrMapping/>
  </p:clrMapOvr>
  <p:transition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089836" y="836258"/>
            <a:ext cx="5221432" cy="2070330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4400" b="1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780" y="1477783"/>
            <a:ext cx="5779487" cy="5984246"/>
          </a:xfrm>
          <a:custGeom>
            <a:avLst/>
            <a:gdLst>
              <a:gd name="connsiteX0" fmla="*/ 2540000 w 5556250"/>
              <a:gd name="connsiteY0" fmla="*/ 0 h 5753100"/>
              <a:gd name="connsiteX1" fmla="*/ 5556250 w 5556250"/>
              <a:gd name="connsiteY1" fmla="*/ 3016250 h 5753100"/>
              <a:gd name="connsiteX2" fmla="*/ 3977724 w 5556250"/>
              <a:gd name="connsiteY2" fmla="*/ 5668455 h 5753100"/>
              <a:gd name="connsiteX3" fmla="*/ 3802012 w 5556250"/>
              <a:gd name="connsiteY3" fmla="*/ 5753100 h 5753100"/>
              <a:gd name="connsiteX4" fmla="*/ 1277989 w 5556250"/>
              <a:gd name="connsiteY4" fmla="*/ 5753100 h 5753100"/>
              <a:gd name="connsiteX5" fmla="*/ 1102276 w 5556250"/>
              <a:gd name="connsiteY5" fmla="*/ 5668455 h 5753100"/>
              <a:gd name="connsiteX6" fmla="*/ 38878 w 5556250"/>
              <a:gd name="connsiteY6" fmla="*/ 4702664 h 5753100"/>
              <a:gd name="connsiteX7" fmla="*/ 0 w 5556250"/>
              <a:gd name="connsiteY7" fmla="*/ 4638669 h 5753100"/>
              <a:gd name="connsiteX8" fmla="*/ 0 w 5556250"/>
              <a:gd name="connsiteY8" fmla="*/ 1393831 h 5753100"/>
              <a:gd name="connsiteX9" fmla="*/ 38878 w 5556250"/>
              <a:gd name="connsiteY9" fmla="*/ 1329836 h 5753100"/>
              <a:gd name="connsiteX10" fmla="*/ 2540000 w 5556250"/>
              <a:gd name="connsiteY10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56250" h="5753100">
                <a:moveTo>
                  <a:pt x="2540000" y="0"/>
                </a:moveTo>
                <a:cubicBezTo>
                  <a:pt x="4205829" y="0"/>
                  <a:pt x="5556250" y="1350421"/>
                  <a:pt x="5556250" y="3016250"/>
                </a:cubicBezTo>
                <a:cubicBezTo>
                  <a:pt x="5556250" y="4161508"/>
                  <a:pt x="4917965" y="5157686"/>
                  <a:pt x="3977724" y="5668455"/>
                </a:cubicBezTo>
                <a:lnTo>
                  <a:pt x="3802012" y="5753100"/>
                </a:lnTo>
                <a:lnTo>
                  <a:pt x="1277989" y="5753100"/>
                </a:lnTo>
                <a:lnTo>
                  <a:pt x="1102276" y="5668455"/>
                </a:lnTo>
                <a:cubicBezTo>
                  <a:pt x="674894" y="5436287"/>
                  <a:pt x="309899" y="5103828"/>
                  <a:pt x="38878" y="4702664"/>
                </a:cubicBezTo>
                <a:lnTo>
                  <a:pt x="0" y="4638669"/>
                </a:lnTo>
                <a:lnTo>
                  <a:pt x="0" y="1393831"/>
                </a:lnTo>
                <a:lnTo>
                  <a:pt x="38878" y="1329836"/>
                </a:lnTo>
                <a:cubicBezTo>
                  <a:pt x="580920" y="527508"/>
                  <a:pt x="1498857" y="0"/>
                  <a:pt x="254000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8" name="Freeform: Shape 3">
            <a:extLst>
              <a:ext uri="{FF2B5EF4-FFF2-40B4-BE49-F238E27FC236}">
                <a16:creationId xmlns:a16="http://schemas.microsoft.com/office/drawing/2014/main" id="{F22C660E-DECF-2942-AA5B-3DD13629A3EC}"/>
              </a:ext>
            </a:extLst>
          </p:cNvPr>
          <p:cNvSpPr/>
          <p:nvPr userDrawn="1"/>
        </p:nvSpPr>
        <p:spPr>
          <a:xfrm>
            <a:off x="-1212790" y="318594"/>
            <a:ext cx="8302626" cy="8302625"/>
          </a:xfrm>
          <a:custGeom>
            <a:avLst/>
            <a:gdLst>
              <a:gd name="connsiteX0" fmla="*/ 4151312 w 8302626"/>
              <a:gd name="connsiteY0" fmla="*/ 1289476 h 8302626"/>
              <a:gd name="connsiteX1" fmla="*/ 1289476 w 8302626"/>
              <a:gd name="connsiteY1" fmla="*/ 4151312 h 8302626"/>
              <a:gd name="connsiteX2" fmla="*/ 4151312 w 8302626"/>
              <a:gd name="connsiteY2" fmla="*/ 7013148 h 8302626"/>
              <a:gd name="connsiteX3" fmla="*/ 7013148 w 8302626"/>
              <a:gd name="connsiteY3" fmla="*/ 4151312 h 8302626"/>
              <a:gd name="connsiteX4" fmla="*/ 4151312 w 8302626"/>
              <a:gd name="connsiteY4" fmla="*/ 1289476 h 8302626"/>
              <a:gd name="connsiteX5" fmla="*/ 4151313 w 8302626"/>
              <a:gd name="connsiteY5" fmla="*/ 0 h 8302626"/>
              <a:gd name="connsiteX6" fmla="*/ 8302626 w 8302626"/>
              <a:gd name="connsiteY6" fmla="*/ 4151313 h 8302626"/>
              <a:gd name="connsiteX7" fmla="*/ 4151313 w 8302626"/>
              <a:gd name="connsiteY7" fmla="*/ 8302626 h 8302626"/>
              <a:gd name="connsiteX8" fmla="*/ 0 w 8302626"/>
              <a:gd name="connsiteY8" fmla="*/ 4151313 h 8302626"/>
              <a:gd name="connsiteX9" fmla="*/ 4151313 w 8302626"/>
              <a:gd name="connsiteY9" fmla="*/ 0 h 8302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02626" h="8302626">
                <a:moveTo>
                  <a:pt x="4151312" y="1289476"/>
                </a:moveTo>
                <a:cubicBezTo>
                  <a:pt x="2570764" y="1289476"/>
                  <a:pt x="1289476" y="2570764"/>
                  <a:pt x="1289476" y="4151312"/>
                </a:cubicBezTo>
                <a:cubicBezTo>
                  <a:pt x="1289476" y="5731860"/>
                  <a:pt x="2570764" y="7013148"/>
                  <a:pt x="4151312" y="7013148"/>
                </a:cubicBezTo>
                <a:cubicBezTo>
                  <a:pt x="5731860" y="7013148"/>
                  <a:pt x="7013148" y="5731860"/>
                  <a:pt x="7013148" y="4151312"/>
                </a:cubicBezTo>
                <a:cubicBezTo>
                  <a:pt x="7013148" y="2570764"/>
                  <a:pt x="5731860" y="1289476"/>
                  <a:pt x="4151312" y="1289476"/>
                </a:cubicBezTo>
                <a:close/>
                <a:moveTo>
                  <a:pt x="4151313" y="0"/>
                </a:moveTo>
                <a:cubicBezTo>
                  <a:pt x="6444020" y="0"/>
                  <a:pt x="8302626" y="1858606"/>
                  <a:pt x="8302626" y="4151313"/>
                </a:cubicBezTo>
                <a:cubicBezTo>
                  <a:pt x="8302626" y="6444020"/>
                  <a:pt x="6444020" y="8302626"/>
                  <a:pt x="4151313" y="8302626"/>
                </a:cubicBezTo>
                <a:cubicBezTo>
                  <a:pt x="1858606" y="8302626"/>
                  <a:pt x="0" y="6444020"/>
                  <a:pt x="0" y="4151313"/>
                </a:cubicBezTo>
                <a:cubicBezTo>
                  <a:pt x="0" y="1858606"/>
                  <a:pt x="1858606" y="0"/>
                  <a:pt x="415131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85000"/>
                </a:schemeClr>
              </a:gs>
              <a:gs pos="10000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" name="Picture 14" descr="Logo&#10;&#10;Description automatically generated">
            <a:extLst>
              <a:ext uri="{FF2B5EF4-FFF2-40B4-BE49-F238E27FC236}">
                <a16:creationId xmlns:a16="http://schemas.microsoft.com/office/drawing/2014/main" id="{2511248C-74E2-6642-A4D1-0C5BA45324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0523" y="318594"/>
            <a:ext cx="743022" cy="69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284BD25-67D8-284C-B146-B4489DCC6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FC8C6507-0F1E-0048-A0DE-0A5DF8BD3611}" type="slidenum">
              <a:rPr lang="en-ID" altLang="en-US" smtClean="0"/>
              <a:pPr>
                <a:defRPr/>
              </a:pPr>
              <a:t>‹nº›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3692905487"/>
      </p:ext>
    </p:extLst>
  </p:cSld>
  <p:clrMapOvr>
    <a:masterClrMapping/>
  </p:clrMapOvr>
  <p:transition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05180" cy="6858000"/>
          </a:xfrm>
          <a:custGeom>
            <a:avLst/>
            <a:gdLst>
              <a:gd name="connsiteX0" fmla="*/ 0 w 6805180"/>
              <a:gd name="connsiteY0" fmla="*/ 0 h 6858000"/>
              <a:gd name="connsiteX1" fmla="*/ 2081363 w 6805180"/>
              <a:gd name="connsiteY1" fmla="*/ 0 h 6858000"/>
              <a:gd name="connsiteX2" fmla="*/ 2081895 w 6805180"/>
              <a:gd name="connsiteY2" fmla="*/ 6993 h 6858000"/>
              <a:gd name="connsiteX3" fmla="*/ 6570178 w 6805180"/>
              <a:gd name="connsiteY3" fmla="*/ 6737639 h 6858000"/>
              <a:gd name="connsiteX4" fmla="*/ 6805180 w 6805180"/>
              <a:gd name="connsiteY4" fmla="*/ 6858000 h 6858000"/>
              <a:gd name="connsiteX5" fmla="*/ 0 w 680518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05180" h="6858000">
                <a:moveTo>
                  <a:pt x="0" y="0"/>
                </a:moveTo>
                <a:lnTo>
                  <a:pt x="2081363" y="0"/>
                </a:lnTo>
                <a:lnTo>
                  <a:pt x="2081895" y="6993"/>
                </a:lnTo>
                <a:cubicBezTo>
                  <a:pt x="2377604" y="2918792"/>
                  <a:pt x="4115578" y="5404220"/>
                  <a:pt x="6570178" y="6737639"/>
                </a:cubicBezTo>
                <a:lnTo>
                  <a:pt x="68051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pic>
        <p:nvPicPr>
          <p:cNvPr id="6" name="Picture 14" descr="Logo&#10;&#10;Description automatically generated">
            <a:extLst>
              <a:ext uri="{FF2B5EF4-FFF2-40B4-BE49-F238E27FC236}">
                <a16:creationId xmlns:a16="http://schemas.microsoft.com/office/drawing/2014/main" id="{514CD496-01B0-3A4B-925C-93EEE89F13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0523" y="318594"/>
            <a:ext cx="743022" cy="69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650EAB3-68C8-174F-8B9C-FEA98DA34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FC8C6507-0F1E-0048-A0DE-0A5DF8BD3611}" type="slidenum">
              <a:rPr lang="en-ID" altLang="en-US" smtClean="0"/>
              <a:pPr>
                <a:defRPr/>
              </a:pPr>
              <a:t>‹nº›</a:t>
            </a:fld>
            <a:endParaRPr lang="en-ID" alt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545C22-A590-3E40-8F8E-B6AE461BF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5774" y="516841"/>
            <a:ext cx="10306051" cy="898691"/>
          </a:xfrm>
        </p:spPr>
        <p:txBody>
          <a:bodyPr>
            <a:normAutofit/>
          </a:bodyPr>
          <a:lstStyle>
            <a:lvl1pPr algn="l">
              <a:defRPr sz="4400" b="1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977843-F17E-C24F-90FD-6BE4ADDD5579}"/>
              </a:ext>
            </a:extLst>
          </p:cNvPr>
          <p:cNvGrpSpPr/>
          <p:nvPr userDrawn="1"/>
        </p:nvGrpSpPr>
        <p:grpSpPr>
          <a:xfrm>
            <a:off x="3025774" y="1415532"/>
            <a:ext cx="2011584" cy="86327"/>
            <a:chOff x="772510" y="2165145"/>
            <a:chExt cx="2011584" cy="8632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0CE18B8-ABAB-7A4A-A2E7-1F3CEE1FC023}"/>
                </a:ext>
              </a:extLst>
            </p:cNvPr>
            <p:cNvSpPr/>
            <p:nvPr/>
          </p:nvSpPr>
          <p:spPr>
            <a:xfrm>
              <a:off x="772510" y="2165145"/>
              <a:ext cx="670528" cy="8632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8E9716-2863-494B-9286-E10AD2B5179C}"/>
                </a:ext>
              </a:extLst>
            </p:cNvPr>
            <p:cNvSpPr/>
            <p:nvPr/>
          </p:nvSpPr>
          <p:spPr>
            <a:xfrm>
              <a:off x="2113566" y="2165145"/>
              <a:ext cx="670528" cy="863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2C8ECA6-055F-304D-BE00-67DAA7364A36}"/>
                </a:ext>
              </a:extLst>
            </p:cNvPr>
            <p:cNvSpPr/>
            <p:nvPr/>
          </p:nvSpPr>
          <p:spPr>
            <a:xfrm>
              <a:off x="1443038" y="2165145"/>
              <a:ext cx="670528" cy="863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5391307"/>
      </p:ext>
    </p:extLst>
  </p:cSld>
  <p:clrMapOvr>
    <a:masterClrMapping/>
  </p:clrMapOvr>
  <p:transition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Contin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ABDBC249-5042-AD42-9424-A881AF97582C}"/>
              </a:ext>
            </a:extLst>
          </p:cNvPr>
          <p:cNvSpPr txBox="1">
            <a:spLocks/>
          </p:cNvSpPr>
          <p:nvPr userDrawn="1"/>
        </p:nvSpPr>
        <p:spPr>
          <a:xfrm>
            <a:off x="11168063" y="360363"/>
            <a:ext cx="407987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rdo" panose="02020600000000000000" pitchFamily="18" charset="-79"/>
              </a:defRPr>
            </a:lvl1pPr>
            <a:lvl2pPr marL="742950" indent="-285750">
              <a:defRPr>
                <a:solidFill>
                  <a:schemeClr val="tx1"/>
                </a:solidFill>
                <a:latin typeface="Cardo" panose="02020600000000000000" pitchFamily="18" charset="-79"/>
              </a:defRPr>
            </a:lvl2pPr>
            <a:lvl3pPr marL="1143000" indent="-228600">
              <a:defRPr>
                <a:solidFill>
                  <a:schemeClr val="tx1"/>
                </a:solidFill>
                <a:latin typeface="Cardo" panose="02020600000000000000" pitchFamily="18" charset="-79"/>
              </a:defRPr>
            </a:lvl3pPr>
            <a:lvl4pPr marL="1600200" indent="-228600">
              <a:defRPr>
                <a:solidFill>
                  <a:schemeClr val="tx1"/>
                </a:solidFill>
                <a:latin typeface="Cardo" panose="02020600000000000000" pitchFamily="18" charset="-79"/>
              </a:defRPr>
            </a:lvl4pPr>
            <a:lvl5pPr marL="2057400" indent="-228600">
              <a:defRPr>
                <a:solidFill>
                  <a:schemeClr val="tx1"/>
                </a:solidFill>
                <a:latin typeface="Cardo" panose="02020600000000000000" pitchFamily="18" charset="-79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rdo" panose="02020600000000000000" pitchFamily="18" charset="-79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rdo" panose="02020600000000000000" pitchFamily="18" charset="-79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rdo" panose="02020600000000000000" pitchFamily="18" charset="-79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rdo" panose="02020600000000000000" pitchFamily="18" charset="-79"/>
              </a:defRPr>
            </a:lvl9pPr>
          </a:lstStyle>
          <a:p>
            <a:pPr algn="ctr" eaLnBrk="1" hangingPunct="1">
              <a:defRPr/>
            </a:pPr>
            <a:fld id="{3FF41F53-5321-3940-843C-AC08594DF9FE}" type="slidenum">
              <a:rPr lang="en-ID" altLang="en-US" sz="1200" smtClean="0">
                <a:solidFill>
                  <a:schemeClr val="bg2"/>
                </a:solidFill>
              </a:rPr>
              <a:pPr algn="ctr" eaLnBrk="1" hangingPunct="1">
                <a:defRPr/>
              </a:pPr>
              <a:t>‹nº›</a:t>
            </a:fld>
            <a:endParaRPr lang="en-ID" altLang="en-US" sz="1200">
              <a:solidFill>
                <a:schemeClr val="bg2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 bwMode="auto">
          <a:xfrm>
            <a:off x="3257651" y="-16933"/>
            <a:ext cx="8944829" cy="6891866"/>
          </a:xfrm>
          <a:custGeom>
            <a:avLst/>
            <a:gdLst>
              <a:gd name="connsiteX0" fmla="*/ 4723817 w 9791496"/>
              <a:gd name="connsiteY0" fmla="*/ 0 h 6858000"/>
              <a:gd name="connsiteX1" fmla="*/ 9791496 w 9791496"/>
              <a:gd name="connsiteY1" fmla="*/ 0 h 6858000"/>
              <a:gd name="connsiteX2" fmla="*/ 9791496 w 9791496"/>
              <a:gd name="connsiteY2" fmla="*/ 6858000 h 6858000"/>
              <a:gd name="connsiteX3" fmla="*/ 0 w 9791496"/>
              <a:gd name="connsiteY3" fmla="*/ 6858000 h 6858000"/>
              <a:gd name="connsiteX4" fmla="*/ 235002 w 9791496"/>
              <a:gd name="connsiteY4" fmla="*/ 6737639 h 6858000"/>
              <a:gd name="connsiteX5" fmla="*/ 4723285 w 9791496"/>
              <a:gd name="connsiteY5" fmla="*/ 6993 h 6858000"/>
              <a:gd name="connsiteX0" fmla="*/ 4723817 w 9791496"/>
              <a:gd name="connsiteY0" fmla="*/ 0 h 6858000"/>
              <a:gd name="connsiteX1" fmla="*/ 8910963 w 9791496"/>
              <a:gd name="connsiteY1" fmla="*/ 16934 h 6858000"/>
              <a:gd name="connsiteX2" fmla="*/ 9791496 w 9791496"/>
              <a:gd name="connsiteY2" fmla="*/ 6858000 h 6858000"/>
              <a:gd name="connsiteX3" fmla="*/ 0 w 9791496"/>
              <a:gd name="connsiteY3" fmla="*/ 6858000 h 6858000"/>
              <a:gd name="connsiteX4" fmla="*/ 235002 w 9791496"/>
              <a:gd name="connsiteY4" fmla="*/ 6737639 h 6858000"/>
              <a:gd name="connsiteX5" fmla="*/ 4723285 w 9791496"/>
              <a:gd name="connsiteY5" fmla="*/ 6993 h 6858000"/>
              <a:gd name="connsiteX6" fmla="*/ 4723817 w 9791496"/>
              <a:gd name="connsiteY6" fmla="*/ 0 h 6858000"/>
              <a:gd name="connsiteX0" fmla="*/ 4723817 w 8910963"/>
              <a:gd name="connsiteY0" fmla="*/ 0 h 6874933"/>
              <a:gd name="connsiteX1" fmla="*/ 8910963 w 8910963"/>
              <a:gd name="connsiteY1" fmla="*/ 16934 h 6874933"/>
              <a:gd name="connsiteX2" fmla="*/ 8910963 w 8910963"/>
              <a:gd name="connsiteY2" fmla="*/ 6874933 h 6874933"/>
              <a:gd name="connsiteX3" fmla="*/ 0 w 8910963"/>
              <a:gd name="connsiteY3" fmla="*/ 6858000 h 6874933"/>
              <a:gd name="connsiteX4" fmla="*/ 235002 w 8910963"/>
              <a:gd name="connsiteY4" fmla="*/ 6737639 h 6874933"/>
              <a:gd name="connsiteX5" fmla="*/ 4723285 w 8910963"/>
              <a:gd name="connsiteY5" fmla="*/ 6993 h 6874933"/>
              <a:gd name="connsiteX6" fmla="*/ 4723817 w 8910963"/>
              <a:gd name="connsiteY6" fmla="*/ 0 h 6874933"/>
              <a:gd name="connsiteX0" fmla="*/ 4723817 w 9266563"/>
              <a:gd name="connsiteY0" fmla="*/ 321733 h 7196666"/>
              <a:gd name="connsiteX1" fmla="*/ 9266563 w 9266563"/>
              <a:gd name="connsiteY1" fmla="*/ 0 h 7196666"/>
              <a:gd name="connsiteX2" fmla="*/ 8910963 w 9266563"/>
              <a:gd name="connsiteY2" fmla="*/ 7196666 h 7196666"/>
              <a:gd name="connsiteX3" fmla="*/ 0 w 9266563"/>
              <a:gd name="connsiteY3" fmla="*/ 7179733 h 7196666"/>
              <a:gd name="connsiteX4" fmla="*/ 235002 w 9266563"/>
              <a:gd name="connsiteY4" fmla="*/ 7059372 h 7196666"/>
              <a:gd name="connsiteX5" fmla="*/ 4723285 w 9266563"/>
              <a:gd name="connsiteY5" fmla="*/ 328726 h 7196666"/>
              <a:gd name="connsiteX6" fmla="*/ 4723817 w 9266563"/>
              <a:gd name="connsiteY6" fmla="*/ 321733 h 7196666"/>
              <a:gd name="connsiteX0" fmla="*/ 4723817 w 8910963"/>
              <a:gd name="connsiteY0" fmla="*/ 0 h 6874933"/>
              <a:gd name="connsiteX1" fmla="*/ 8504563 w 8910963"/>
              <a:gd name="connsiteY1" fmla="*/ 592667 h 6874933"/>
              <a:gd name="connsiteX2" fmla="*/ 8910963 w 8910963"/>
              <a:gd name="connsiteY2" fmla="*/ 6874933 h 6874933"/>
              <a:gd name="connsiteX3" fmla="*/ 0 w 8910963"/>
              <a:gd name="connsiteY3" fmla="*/ 6858000 h 6874933"/>
              <a:gd name="connsiteX4" fmla="*/ 235002 w 8910963"/>
              <a:gd name="connsiteY4" fmla="*/ 6737639 h 6874933"/>
              <a:gd name="connsiteX5" fmla="*/ 4723285 w 8910963"/>
              <a:gd name="connsiteY5" fmla="*/ 6993 h 6874933"/>
              <a:gd name="connsiteX6" fmla="*/ 4723817 w 8910963"/>
              <a:gd name="connsiteY6" fmla="*/ 0 h 6874933"/>
              <a:gd name="connsiteX0" fmla="*/ 4723817 w 8944829"/>
              <a:gd name="connsiteY0" fmla="*/ 16933 h 6891866"/>
              <a:gd name="connsiteX1" fmla="*/ 8944829 w 8944829"/>
              <a:gd name="connsiteY1" fmla="*/ 0 h 6891866"/>
              <a:gd name="connsiteX2" fmla="*/ 8910963 w 8944829"/>
              <a:gd name="connsiteY2" fmla="*/ 6891866 h 6891866"/>
              <a:gd name="connsiteX3" fmla="*/ 0 w 8944829"/>
              <a:gd name="connsiteY3" fmla="*/ 6874933 h 6891866"/>
              <a:gd name="connsiteX4" fmla="*/ 235002 w 8944829"/>
              <a:gd name="connsiteY4" fmla="*/ 6754572 h 6891866"/>
              <a:gd name="connsiteX5" fmla="*/ 4723285 w 8944829"/>
              <a:gd name="connsiteY5" fmla="*/ 23926 h 6891866"/>
              <a:gd name="connsiteX6" fmla="*/ 4723817 w 8944829"/>
              <a:gd name="connsiteY6" fmla="*/ 16933 h 6891866"/>
              <a:gd name="connsiteX0" fmla="*/ 4723817 w 8944829"/>
              <a:gd name="connsiteY0" fmla="*/ 16933 h 6874933"/>
              <a:gd name="connsiteX1" fmla="*/ 8944829 w 8944829"/>
              <a:gd name="connsiteY1" fmla="*/ 0 h 6874933"/>
              <a:gd name="connsiteX2" fmla="*/ 8521496 w 8944829"/>
              <a:gd name="connsiteY2" fmla="*/ 6434666 h 6874933"/>
              <a:gd name="connsiteX3" fmla="*/ 0 w 8944829"/>
              <a:gd name="connsiteY3" fmla="*/ 6874933 h 6874933"/>
              <a:gd name="connsiteX4" fmla="*/ 235002 w 8944829"/>
              <a:gd name="connsiteY4" fmla="*/ 6754572 h 6874933"/>
              <a:gd name="connsiteX5" fmla="*/ 4723285 w 8944829"/>
              <a:gd name="connsiteY5" fmla="*/ 23926 h 6874933"/>
              <a:gd name="connsiteX6" fmla="*/ 4723817 w 8944829"/>
              <a:gd name="connsiteY6" fmla="*/ 16933 h 6874933"/>
              <a:gd name="connsiteX0" fmla="*/ 4723817 w 8944829"/>
              <a:gd name="connsiteY0" fmla="*/ 16933 h 6891866"/>
              <a:gd name="connsiteX1" fmla="*/ 8944829 w 8944829"/>
              <a:gd name="connsiteY1" fmla="*/ 0 h 6891866"/>
              <a:gd name="connsiteX2" fmla="*/ 8944829 w 8944829"/>
              <a:gd name="connsiteY2" fmla="*/ 6891866 h 6891866"/>
              <a:gd name="connsiteX3" fmla="*/ 0 w 8944829"/>
              <a:gd name="connsiteY3" fmla="*/ 6874933 h 6891866"/>
              <a:gd name="connsiteX4" fmla="*/ 235002 w 8944829"/>
              <a:gd name="connsiteY4" fmla="*/ 6754572 h 6891866"/>
              <a:gd name="connsiteX5" fmla="*/ 4723285 w 8944829"/>
              <a:gd name="connsiteY5" fmla="*/ 23926 h 6891866"/>
              <a:gd name="connsiteX6" fmla="*/ 4723817 w 8944829"/>
              <a:gd name="connsiteY6" fmla="*/ 16933 h 689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4829" h="6891866">
                <a:moveTo>
                  <a:pt x="4723817" y="16933"/>
                </a:moveTo>
                <a:lnTo>
                  <a:pt x="8944829" y="0"/>
                </a:lnTo>
                <a:lnTo>
                  <a:pt x="8944829" y="6891866"/>
                </a:lnTo>
                <a:lnTo>
                  <a:pt x="0" y="6874933"/>
                </a:lnTo>
                <a:lnTo>
                  <a:pt x="235002" y="6754572"/>
                </a:lnTo>
                <a:cubicBezTo>
                  <a:pt x="2689602" y="5421153"/>
                  <a:pt x="4427576" y="2935725"/>
                  <a:pt x="4723285" y="23926"/>
                </a:cubicBezTo>
                <a:cubicBezTo>
                  <a:pt x="4723462" y="21595"/>
                  <a:pt x="4723640" y="19264"/>
                  <a:pt x="4723817" y="16933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D8E37CF-1AE4-8644-939D-3ADF6D0031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4759E88-EACB-3B49-8D8F-0DA739C71BD6}" type="slidenum">
              <a:rPr lang="en-ID" altLang="en-US"/>
              <a:pPr>
                <a:defRPr/>
              </a:pPr>
              <a:t>‹nº›</a:t>
            </a:fld>
            <a:endParaRPr lang="en-ID" altLang="en-US"/>
          </a:p>
        </p:txBody>
      </p:sp>
      <p:pic>
        <p:nvPicPr>
          <p:cNvPr id="8" name="Picture 16" descr="Logo&#10;&#10;Description automatically generated">
            <a:extLst>
              <a:ext uri="{FF2B5EF4-FFF2-40B4-BE49-F238E27FC236}">
                <a16:creationId xmlns:a16="http://schemas.microsoft.com/office/drawing/2014/main" id="{86EB0455-875A-5247-A6BE-1694609105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3" y="6313488"/>
            <a:ext cx="892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071C7EF3-59B5-0C4E-AE49-5A5CCD194D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0523" y="318595"/>
            <a:ext cx="743023" cy="69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763016"/>
      </p:ext>
    </p:extLst>
  </p:cSld>
  <p:clrMapOvr>
    <a:masterClrMapping/>
  </p:clrMapOvr>
  <p:transition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785357"/>
      </p:ext>
    </p:extLst>
  </p:cSld>
  <p:clrMapOvr>
    <a:masterClrMapping/>
  </p:clrMapOvr>
  <p:transition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E88C01C-272D-F119-D83F-0F85FADF9152}"/>
              </a:ext>
            </a:extLst>
          </p:cNvPr>
          <p:cNvSpPr/>
          <p:nvPr userDrawn="1"/>
        </p:nvSpPr>
        <p:spPr bwMode="gray">
          <a:xfrm>
            <a:off x="0" y="-213360"/>
            <a:ext cx="12192000" cy="707136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Clr>
                <a:schemeClr val="accent2"/>
              </a:buClr>
              <a:buSzPct val="90000"/>
            </a:pPr>
            <a:endParaRPr lang="pt-BR" b="1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9392478"/>
      </p:ext>
    </p:extLst>
  </p:cSld>
  <p:clrMapOvr>
    <a:masterClrMapping/>
  </p:clrMapOvr>
  <p:transition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0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E88C01C-272D-F119-D83F-0F85FADF9152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0000C9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Clr>
                <a:schemeClr val="accent2"/>
              </a:buClr>
              <a:buSzPct val="90000"/>
            </a:pPr>
            <a:endParaRPr lang="pt-BR" b="1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5873708"/>
      </p:ext>
    </p:extLst>
  </p:cSld>
  <p:clrMapOvr>
    <a:masterClrMapping/>
  </p:clrMapOvr>
  <p:transition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o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EB80C2D8-B0EC-9446-9733-FBE9E6F4D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C6507-0F1E-0048-A0DE-0A5DF8BD3611}" type="slidenum">
              <a:rPr kumimoji="0" lang="en-ID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8DF5A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ID" altLang="en-US" sz="1800" b="0" i="0" u="none" strike="noStrike" kern="1200" cap="none" spc="0" normalizeH="0" baseline="0" noProof="0">
              <a:ln>
                <a:noFill/>
              </a:ln>
              <a:solidFill>
                <a:srgbClr val="F8DF5A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953384"/>
      </p:ext>
    </p:extLst>
  </p:cSld>
  <p:clrMapOvr>
    <a:masterClrMapping/>
  </p:clrMapOvr>
  <p:transition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tags" Target="../tags/tag47.xml"/><Relationship Id="rId3" Type="http://schemas.openxmlformats.org/officeDocument/2006/relationships/slideLayout" Target="../slideLayouts/slideLayout89.xml"/><Relationship Id="rId21" Type="http://schemas.openxmlformats.org/officeDocument/2006/relationships/image" Target="../media/image14.png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tags" Target="../tags/tag46.xml"/><Relationship Id="rId2" Type="http://schemas.openxmlformats.org/officeDocument/2006/relationships/slideLayout" Target="../slideLayouts/slideLayout88.xml"/><Relationship Id="rId16" Type="http://schemas.openxmlformats.org/officeDocument/2006/relationships/theme" Target="../theme/theme10.xml"/><Relationship Id="rId20" Type="http://schemas.openxmlformats.org/officeDocument/2006/relationships/image" Target="../media/image13.emf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19" Type="http://schemas.openxmlformats.org/officeDocument/2006/relationships/oleObject" Target="../embeddings/oleObject6.bin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image" Target="../media/image15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.emf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10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10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oleObject" Target="../embeddings/oleObject2.bin"/><Relationship Id="rId5" Type="http://schemas.openxmlformats.org/officeDocument/2006/relationships/tags" Target="../tags/tag52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132.xml"/><Relationship Id="rId7" Type="http://schemas.openxmlformats.org/officeDocument/2006/relationships/tags" Target="../tags/tag6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134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133.xml"/><Relationship Id="rId9" Type="http://schemas.openxmlformats.org/officeDocument/2006/relationships/image" Target="../media/image1.emf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2.bin"/><Relationship Id="rId5" Type="http://schemas.openxmlformats.org/officeDocument/2006/relationships/tags" Target="../tags/tag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2.xml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11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oleObject" Target="../embeddings/oleObject5.bin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image" Target="../media/image7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13.emf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32.xml"/><Relationship Id="rId16" Type="http://schemas.openxmlformats.org/officeDocument/2006/relationships/tags" Target="../tags/tag21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ags" Target="../tags/tag20.xml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ags" Target="../tags/tag2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20.emf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oleObject" Target="../embeddings/oleObject7.bin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57.xml"/><Relationship Id="rId21" Type="http://schemas.openxmlformats.org/officeDocument/2006/relationships/oleObject" Target="../embeddings/oleObject8.bin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tags" Target="../tags/tag32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tags" Target="../tags/tag31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image" Target="../media/image24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ags" Target="../tags/tag3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20.emf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oleObject" Target="../embeddings/oleObject12.bin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slideLayout" Target="../slideLayouts/slideLayout85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tags" Target="../tags/tag45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86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16CF03C-DC79-8A14-46FC-543E4FCDDD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2877544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7" imgW="347" imgH="348" progId="TCLayout.ActiveDocument.1">
                  <p:embed/>
                </p:oleObj>
              </mc:Choice>
              <mc:Fallback>
                <p:oleObj name="Slide do think-cell" r:id="rId7" imgW="347" imgH="34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16CF03C-DC79-8A14-46FC-543E4FCDDD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id="{111582FF-352D-3C9E-EBF3-7F589EFBB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08427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Office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FA294A-CB44-A564-BA09-EB2D1777A6A2}"/>
              </a:ext>
            </a:extLst>
          </p:cNvPr>
          <p:cNvSpPr txBox="1"/>
          <p:nvPr userDrawn="1"/>
        </p:nvSpPr>
        <p:spPr>
          <a:xfrm>
            <a:off x="8884349" y="6506098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1" i="0" kern="1200">
                <a:solidFill>
                  <a:schemeClr val="bg1">
                    <a:lumMod val="50000"/>
                  </a:schemeClr>
                </a:solidFill>
                <a:latin typeface="Pfizer Diatype Office" panose="020B0504040202060203" pitchFamily="34" charset="77"/>
                <a:ea typeface="+mn-ea"/>
                <a:cs typeface="+mn-cs"/>
              </a:rPr>
              <a:t>Pfizer 2025 | Confidential and Proprietary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DAFE7A-4E4D-248C-7CF5-B18678B344D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12281" y="6416506"/>
            <a:ext cx="723405" cy="29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8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801" r:id="rId3"/>
    <p:sldLayoutId id="2147483708" r:id="rId4"/>
  </p:sldLayoutIdLst>
  <p:hf hdr="0"/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4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1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2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FB691758-317B-BB48-B516-DC3D2E4A446F}"/>
              </a:ext>
            </a:extLst>
          </p:cNvPr>
          <p:cNvGraphicFramePr>
            <a:graphicFrameLocks noChangeAspect="1"/>
          </p:cNvGraphicFramePr>
          <p:nvPr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673123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19" imgW="333" imgH="332" progId="TCLayout.ActiveDocument.1">
                  <p:embed/>
                </p:oleObj>
              </mc:Choice>
              <mc:Fallback>
                <p:oleObj name="Slide do think-cell" r:id="rId19" imgW="333" imgH="332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B691758-317B-BB48-B516-DC3D2E4A44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60C34-2121-81D4-56F7-CB826B017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912" y="5805719"/>
            <a:ext cx="11295782" cy="3492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GB" sz="800" dirty="0" smtClean="0">
                <a:solidFill>
                  <a:srgbClr val="A1AAB1"/>
                </a:solidFill>
                <a:cs typeface="Arial" pitchFamily="34" charset="0"/>
              </a:defRPr>
            </a:lvl1pPr>
          </a:lstStyle>
          <a:p>
            <a:pPr marL="228600" indent="-228600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</a:pP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46912" y="1801368"/>
            <a:ext cx="11295782" cy="3950208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en-US"/>
              <a:t>Clique para </a:t>
            </a:r>
            <a:r>
              <a:rPr lang="en-US" err="1"/>
              <a:t>editar</a:t>
            </a:r>
            <a:r>
              <a:rPr lang="en-US"/>
              <a:t> </a:t>
            </a:r>
            <a:r>
              <a:rPr lang="en-US" err="1"/>
              <a:t>os</a:t>
            </a:r>
            <a:r>
              <a:rPr lang="en-US"/>
              <a:t> </a:t>
            </a:r>
            <a:r>
              <a:rPr lang="en-US" err="1"/>
              <a:t>estilos</a:t>
            </a:r>
            <a:r>
              <a:rPr lang="en-US"/>
              <a:t> de </a:t>
            </a:r>
            <a:r>
              <a:rPr lang="en-US" err="1"/>
              <a:t>texto</a:t>
            </a:r>
            <a:r>
              <a:rPr lang="en-US"/>
              <a:t> do Slide Mestre</a:t>
            </a:r>
          </a:p>
          <a:p>
            <a:pPr lvl="1"/>
            <a:r>
              <a:rPr lang="en-US"/>
              <a:t>Segundo </a:t>
            </a:r>
            <a:r>
              <a:rPr lang="en-US" err="1"/>
              <a:t>nível</a:t>
            </a:r>
            <a:endParaRPr lang="en-US"/>
          </a:p>
          <a:p>
            <a:pPr lvl="2"/>
            <a:r>
              <a:rPr lang="en-US" err="1"/>
              <a:t>Terceiro</a:t>
            </a:r>
            <a:r>
              <a:rPr lang="en-US"/>
              <a:t> </a:t>
            </a:r>
            <a:r>
              <a:rPr lang="en-US" err="1"/>
              <a:t>nível</a:t>
            </a:r>
            <a:endParaRPr lang="en-US"/>
          </a:p>
          <a:p>
            <a:pPr lvl="3"/>
            <a:r>
              <a:rPr lang="en-US"/>
              <a:t>Quarto </a:t>
            </a:r>
            <a:r>
              <a:rPr lang="en-US" err="1"/>
              <a:t>nível</a:t>
            </a:r>
            <a:endParaRPr lang="en-US"/>
          </a:p>
          <a:p>
            <a:pPr lvl="4"/>
            <a:r>
              <a:rPr lang="en-US"/>
              <a:t>Quinto </a:t>
            </a:r>
            <a:r>
              <a:rPr lang="en-US" err="1"/>
              <a:t>nível</a:t>
            </a: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46914" y="484632"/>
            <a:ext cx="11295782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pPr lvl="0"/>
            <a:r>
              <a:rPr lang="en-US"/>
              <a:t>Clique para </a:t>
            </a:r>
            <a:r>
              <a:rPr lang="en-US" err="1"/>
              <a:t>editar</a:t>
            </a:r>
            <a:r>
              <a:rPr lang="en-US"/>
              <a:t> o </a:t>
            </a:r>
            <a:r>
              <a:rPr lang="en-US" err="1"/>
              <a:t>estilo</a:t>
            </a:r>
            <a:r>
              <a:rPr lang="en-US"/>
              <a:t> de </a:t>
            </a:r>
            <a:r>
              <a:rPr lang="en-US" err="1"/>
              <a:t>título</a:t>
            </a:r>
            <a:r>
              <a:rPr lang="en-US"/>
              <a:t> do Slide Mestre</a:t>
            </a:r>
          </a:p>
        </p:txBody>
      </p:sp>
      <p:pic>
        <p:nvPicPr>
          <p:cNvPr id="5" name="Google Shape;153;p7">
            <a:extLst>
              <a:ext uri="{FF2B5EF4-FFF2-40B4-BE49-F238E27FC236}">
                <a16:creationId xmlns:a16="http://schemas.microsoft.com/office/drawing/2014/main" id="{8EEC4335-941E-A94B-6BA5-57BA50D33C00}"/>
              </a:ext>
            </a:extLst>
          </p:cNvPr>
          <p:cNvPicPr preferRelativeResize="0"/>
          <p:nvPr userDrawn="1"/>
        </p:nvPicPr>
        <p:blipFill rotWithShape="1">
          <a:blip r:embed="rId21">
            <a:alphaModFix/>
          </a:blip>
          <a:srcRect/>
          <a:stretch/>
        </p:blipFill>
        <p:spPr>
          <a:xfrm>
            <a:off x="11314771" y="6454107"/>
            <a:ext cx="706244" cy="278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4;p7">
            <a:extLst>
              <a:ext uri="{FF2B5EF4-FFF2-40B4-BE49-F238E27FC236}">
                <a16:creationId xmlns:a16="http://schemas.microsoft.com/office/drawing/2014/main" id="{3665DAA9-D9FD-797C-37A3-EE16AA4673D9}"/>
              </a:ext>
            </a:extLst>
          </p:cNvPr>
          <p:cNvPicPr preferRelativeResize="0"/>
          <p:nvPr userDrawn="1"/>
        </p:nvPicPr>
        <p:blipFill rotWithShape="1">
          <a:blip r:embed="rId22">
            <a:alphaModFix/>
          </a:blip>
          <a:srcRect t="14392" r="50283" b="5155"/>
          <a:stretch/>
        </p:blipFill>
        <p:spPr>
          <a:xfrm rot="-5400000">
            <a:off x="10759637" y="-976302"/>
            <a:ext cx="464647" cy="237264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7"/>
    </p:custDataLst>
    <p:extLst>
      <p:ext uri="{BB962C8B-B14F-4D97-AF65-F5344CB8AC3E}">
        <p14:creationId xmlns:p14="http://schemas.microsoft.com/office/powerpoint/2010/main" val="237604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</p:sldLayoutIdLst>
  <p:transition>
    <p:push dir="u"/>
  </p:transition>
  <p:hf hdr="0" ftr="0" dt="0"/>
  <p:txStyles>
    <p:titleStyle>
      <a:lvl1pPr algn="l" defTabSz="914400" rtl="0" eaLnBrk="1" latinLnBrk="0" hangingPunct="1">
        <a:lnSpc>
          <a:spcPct val="85000"/>
        </a:lnSpc>
        <a:spcBef>
          <a:spcPts val="0"/>
        </a:spcBef>
        <a:buNone/>
        <a:defRPr lang="en-US" sz="2700" b="0" kern="1200" dirty="0">
          <a:solidFill>
            <a:schemeClr val="tx1"/>
          </a:solidFill>
          <a:latin typeface="Interstate Regular" panose="0200050302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2000"/>
        </a:spcBef>
        <a:buClrTx/>
        <a:buSzPct val="100000"/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69863" algn="l" defTabSz="914400" rtl="0" eaLnBrk="1" latinLnBrk="0" hangingPunct="1">
        <a:lnSpc>
          <a:spcPct val="90000"/>
        </a:lnSpc>
        <a:spcBef>
          <a:spcPts val="1000"/>
        </a:spcBef>
        <a:buClr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71450" algn="l" defTabSz="914400" rtl="0" eaLnBrk="1" latinLnBrk="0" hangingPunct="1">
        <a:lnSpc>
          <a:spcPct val="90000"/>
        </a:lnSpc>
        <a:spcBef>
          <a:spcPts val="200"/>
        </a:spcBef>
        <a:buClrTx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9025" indent="-114300" algn="l" defTabSz="914400" rtl="0" eaLnBrk="1" latinLnBrk="0" hangingPunct="1">
        <a:lnSpc>
          <a:spcPct val="90000"/>
        </a:lnSpc>
        <a:spcBef>
          <a:spcPts val="100"/>
        </a:spcBef>
        <a:buClrTx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61">
          <p15:clr>
            <a:srgbClr val="F26B43"/>
          </p15:clr>
        </p15:guide>
        <p15:guide id="2" pos="3839">
          <p15:clr>
            <a:srgbClr val="F26B43"/>
          </p15:clr>
        </p15:guide>
        <p15:guide id="3" pos="279">
          <p15:clr>
            <a:srgbClr val="F26B43"/>
          </p15:clr>
        </p15:guide>
        <p15:guide id="4" pos="7401">
          <p15:clr>
            <a:srgbClr val="F26B43"/>
          </p15:clr>
        </p15:guide>
        <p15:guide id="5" pos="3772">
          <p15:clr>
            <a:srgbClr val="F26B43"/>
          </p15:clr>
        </p15:guide>
        <p15:guide id="6" pos="3908">
          <p15:clr>
            <a:srgbClr val="F26B43"/>
          </p15:clr>
        </p15:guide>
        <p15:guide id="7" orient="horz" pos="1139">
          <p15:clr>
            <a:srgbClr val="F26B43"/>
          </p15:clr>
        </p15:guide>
        <p15:guide id="8" orient="horz" pos="504">
          <p15:clr>
            <a:srgbClr val="F26B43"/>
          </p15:clr>
        </p15:guide>
        <p15:guide id="9" orient="horz" pos="4156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11AAD1-13AF-CDCD-0D2C-4EC08C52BA7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2281" y="6409856"/>
            <a:ext cx="723405" cy="295745"/>
          </a:xfrm>
          <a:prstGeom prst="rect">
            <a:avLst/>
          </a:prstGeom>
        </p:spPr>
      </p:pic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id="{111582FF-352D-3C9E-EBF3-7F589EFBB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Office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FA294A-CB44-A564-BA09-EB2D1777A6A2}"/>
              </a:ext>
            </a:extLst>
          </p:cNvPr>
          <p:cNvSpPr txBox="1"/>
          <p:nvPr userDrawn="1"/>
        </p:nvSpPr>
        <p:spPr>
          <a:xfrm>
            <a:off x="888434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1" i="0" kern="1200">
                <a:solidFill>
                  <a:schemeClr val="bg1">
                    <a:lumMod val="50000"/>
                  </a:schemeClr>
                </a:solidFill>
                <a:latin typeface="Pfizer Diatype Office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1028117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</p:sldLayoutIdLst>
  <p:hf hdr="0"/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4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1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2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>
          <p15:clr>
            <a:srgbClr val="F26B43"/>
          </p15:clr>
        </p15:guide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4176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1488AEBD-9C38-7834-092F-8CEC5EBF57D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7686314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6" imgW="347" imgH="348" progId="TCLayout.ActiveDocument.1">
                  <p:embed/>
                </p:oleObj>
              </mc:Choice>
              <mc:Fallback>
                <p:oleObj name="Slide do think-cell" r:id="rId6" imgW="347" imgH="34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88AEBD-9C38-7834-092F-8CEC5EBF57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5098796-A988-4471-0BB8-8015408CA53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12281" y="6416506"/>
            <a:ext cx="723405" cy="295745"/>
          </a:xfrm>
          <a:prstGeom prst="rect">
            <a:avLst/>
          </a:prstGeom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675BA305-C567-1249-1AE8-6D402627C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08427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Office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C98F6E-B338-0BF6-0FE8-AE4D905BD388}"/>
              </a:ext>
            </a:extLst>
          </p:cNvPr>
          <p:cNvSpPr txBox="1"/>
          <p:nvPr userDrawn="1"/>
        </p:nvSpPr>
        <p:spPr>
          <a:xfrm>
            <a:off x="8884349" y="6506098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1" i="0" kern="1200">
                <a:solidFill>
                  <a:schemeClr val="bg1">
                    <a:lumMod val="50000"/>
                  </a:schemeClr>
                </a:solidFill>
                <a:latin typeface="Pfizer Diatype Office" panose="020B0504040202060203" pitchFamily="34" charset="77"/>
                <a:ea typeface="+mn-ea"/>
                <a:cs typeface="+mn-cs"/>
              </a:rPr>
              <a:t>Pfizer 2025 | Confidential and Proprietary</a:t>
            </a:r>
          </a:p>
        </p:txBody>
      </p:sp>
      <p:grpSp>
        <p:nvGrpSpPr>
          <p:cNvPr id="3" name="Group 11">
            <a:extLst>
              <a:ext uri="{FF2B5EF4-FFF2-40B4-BE49-F238E27FC236}">
                <a16:creationId xmlns:a16="http://schemas.microsoft.com/office/drawing/2014/main" id="{E0DD3EA8-5475-67D7-187E-43D4B172624B}"/>
              </a:ext>
            </a:extLst>
          </p:cNvPr>
          <p:cNvGrpSpPr/>
          <p:nvPr userDrawn="1"/>
        </p:nvGrpSpPr>
        <p:grpSpPr bwMode="gray">
          <a:xfrm>
            <a:off x="446915" y="326296"/>
            <a:ext cx="587784" cy="45600"/>
            <a:chOff x="616542" y="591197"/>
            <a:chExt cx="587631" cy="45600"/>
          </a:xfrm>
        </p:grpSpPr>
        <p:sp>
          <p:nvSpPr>
            <p:cNvPr id="7" name="Google Shape;17;p2">
              <a:extLst>
                <a:ext uri="{FF2B5EF4-FFF2-40B4-BE49-F238E27FC236}">
                  <a16:creationId xmlns:a16="http://schemas.microsoft.com/office/drawing/2014/main" id="{BDE3443C-74C6-32EE-EE1C-D19F3FAA4F2A}"/>
                </a:ext>
              </a:extLst>
            </p:cNvPr>
            <p:cNvSpPr/>
            <p:nvPr userDrawn="1"/>
          </p:nvSpPr>
          <p:spPr bwMode="gray">
            <a:xfrm>
              <a:off x="616542" y="591197"/>
              <a:ext cx="293923" cy="45600"/>
            </a:xfrm>
            <a:prstGeom prst="rect">
              <a:avLst/>
            </a:prstGeom>
            <a:solidFill>
              <a:srgbClr val="0000C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/>
            </a:p>
          </p:txBody>
        </p:sp>
        <p:sp>
          <p:nvSpPr>
            <p:cNvPr id="8" name="Google Shape;18;p2">
              <a:extLst>
                <a:ext uri="{FF2B5EF4-FFF2-40B4-BE49-F238E27FC236}">
                  <a16:creationId xmlns:a16="http://schemas.microsoft.com/office/drawing/2014/main" id="{C85886B8-9BBA-F308-D105-1ABC27564AE7}"/>
                </a:ext>
              </a:extLst>
            </p:cNvPr>
            <p:cNvSpPr/>
            <p:nvPr userDrawn="1"/>
          </p:nvSpPr>
          <p:spPr bwMode="gray">
            <a:xfrm>
              <a:off x="910250" y="591197"/>
              <a:ext cx="293923" cy="45600"/>
            </a:xfrm>
            <a:prstGeom prst="rect">
              <a:avLst/>
            </a:prstGeom>
            <a:solidFill>
              <a:srgbClr val="0095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/>
            </a:p>
          </p:txBody>
        </p:sp>
      </p:grpSp>
    </p:spTree>
    <p:extLst>
      <p:ext uri="{BB962C8B-B14F-4D97-AF65-F5344CB8AC3E}">
        <p14:creationId xmlns:p14="http://schemas.microsoft.com/office/powerpoint/2010/main" val="1343286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</p:sldLayoutIdLst>
  <p:hf hdr="0"/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lang="en-US" sz="2999" b="1" kern="1200" spc="-25" dirty="0">
          <a:solidFill>
            <a:schemeClr val="accent1"/>
          </a:solidFill>
          <a:latin typeface="Pfizer Tomorrow" panose="02010503040201060303" pitchFamily="2" charset="77"/>
          <a:ea typeface="+mj-ea"/>
          <a:cs typeface="+mj-cs"/>
        </a:defRPr>
      </a:lvl1pPr>
    </p:titleStyle>
    <p:bodyStyle>
      <a:lvl1pPr marL="228543" indent="-228543" algn="l" defTabSz="9141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1pPr>
      <a:lvl2pPr marL="6856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2pPr>
      <a:lvl3pPr marL="1142714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3pPr>
      <a:lvl4pPr marL="1599800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4pPr>
      <a:lvl5pPr marL="2056886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5pPr>
      <a:lvl6pPr marL="2513971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2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>
          <p15:clr>
            <a:srgbClr val="F26B43"/>
          </p15:clr>
        </p15:guide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4176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11AAD1-13AF-CDCD-0D2C-4EC08C52BA7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2281" y="6409856"/>
            <a:ext cx="723405" cy="295745"/>
          </a:xfrm>
          <a:prstGeom prst="rect">
            <a:avLst/>
          </a:prstGeom>
        </p:spPr>
      </p:pic>
      <p:grpSp>
        <p:nvGrpSpPr>
          <p:cNvPr id="2" name="Group 11">
            <a:extLst>
              <a:ext uri="{FF2B5EF4-FFF2-40B4-BE49-F238E27FC236}">
                <a16:creationId xmlns:a16="http://schemas.microsoft.com/office/drawing/2014/main" id="{77C4DC18-0BE3-4906-AF1D-CA527476D5B3}"/>
              </a:ext>
            </a:extLst>
          </p:cNvPr>
          <p:cNvGrpSpPr/>
          <p:nvPr userDrawn="1"/>
        </p:nvGrpSpPr>
        <p:grpSpPr bwMode="gray">
          <a:xfrm>
            <a:off x="446915" y="326296"/>
            <a:ext cx="587784" cy="45600"/>
            <a:chOff x="616542" y="591197"/>
            <a:chExt cx="587631" cy="45600"/>
          </a:xfrm>
        </p:grpSpPr>
        <p:sp>
          <p:nvSpPr>
            <p:cNvPr id="3" name="Google Shape;17;p2">
              <a:extLst>
                <a:ext uri="{FF2B5EF4-FFF2-40B4-BE49-F238E27FC236}">
                  <a16:creationId xmlns:a16="http://schemas.microsoft.com/office/drawing/2014/main" id="{1085B168-AA80-413A-CED6-9A39487C025D}"/>
                </a:ext>
              </a:extLst>
            </p:cNvPr>
            <p:cNvSpPr/>
            <p:nvPr userDrawn="1"/>
          </p:nvSpPr>
          <p:spPr bwMode="gray">
            <a:xfrm>
              <a:off x="616542" y="591197"/>
              <a:ext cx="293923" cy="45600"/>
            </a:xfrm>
            <a:prstGeom prst="rect">
              <a:avLst/>
            </a:prstGeom>
            <a:solidFill>
              <a:srgbClr val="0000C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/>
            </a:p>
          </p:txBody>
        </p:sp>
        <p:sp>
          <p:nvSpPr>
            <p:cNvPr id="4" name="Google Shape;18;p2">
              <a:extLst>
                <a:ext uri="{FF2B5EF4-FFF2-40B4-BE49-F238E27FC236}">
                  <a16:creationId xmlns:a16="http://schemas.microsoft.com/office/drawing/2014/main" id="{017F195A-B63F-1891-D3F3-D375019077CE}"/>
                </a:ext>
              </a:extLst>
            </p:cNvPr>
            <p:cNvSpPr/>
            <p:nvPr userDrawn="1"/>
          </p:nvSpPr>
          <p:spPr bwMode="gray">
            <a:xfrm>
              <a:off x="910250" y="591197"/>
              <a:ext cx="293923" cy="45600"/>
            </a:xfrm>
            <a:prstGeom prst="rect">
              <a:avLst/>
            </a:prstGeom>
            <a:solidFill>
              <a:srgbClr val="0095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/>
            </a:p>
          </p:txBody>
        </p:sp>
      </p:grpSp>
    </p:spTree>
    <p:extLst>
      <p:ext uri="{BB962C8B-B14F-4D97-AF65-F5344CB8AC3E}">
        <p14:creationId xmlns:p14="http://schemas.microsoft.com/office/powerpoint/2010/main" val="189353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8" r:id="rId6"/>
    <p:sldLayoutId id="2147484029" r:id="rId7"/>
    <p:sldLayoutId id="2147484030" r:id="rId8"/>
    <p:sldLayoutId id="2147484031" r:id="rId9"/>
    <p:sldLayoutId id="2147484032" r:id="rId10"/>
  </p:sldLayoutIdLst>
  <p:hf hdr="0"/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lang="en-US" sz="2999" b="1" kern="1200" spc="-25" dirty="0">
          <a:solidFill>
            <a:schemeClr val="accent1"/>
          </a:solidFill>
          <a:latin typeface="Pfizer Tomorrow" panose="02010503040201060303" pitchFamily="2" charset="77"/>
          <a:ea typeface="+mj-ea"/>
          <a:cs typeface="+mj-cs"/>
        </a:defRPr>
      </a:lvl1pPr>
    </p:titleStyle>
    <p:bodyStyle>
      <a:lvl1pPr marL="228543" indent="-228543" algn="l" defTabSz="9141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1pPr>
      <a:lvl2pPr marL="6856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2pPr>
      <a:lvl3pPr marL="1142714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3pPr>
      <a:lvl4pPr marL="1599800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4pPr>
      <a:lvl5pPr marL="2056886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5pPr>
      <a:lvl6pPr marL="2513971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2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>
          <p15:clr>
            <a:srgbClr val="F26B43"/>
          </p15:clr>
        </p15:guide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4176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11AAD1-13AF-CDCD-0D2C-4EC08C52BA7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12281" y="6409856"/>
            <a:ext cx="723405" cy="29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23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2" r:id="rId8"/>
    <p:sldLayoutId id="2147484043" r:id="rId9"/>
    <p:sldLayoutId id="2147484044" r:id="rId10"/>
    <p:sldLayoutId id="2147484045" r:id="rId11"/>
  </p:sldLayoutIdLst>
  <p:hf hdr="0"/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lang="en-US" sz="2999" b="1" kern="1200" spc="-25" dirty="0">
          <a:solidFill>
            <a:schemeClr val="accent1"/>
          </a:solidFill>
          <a:latin typeface="Pfizer Tomorrow" panose="02010503040201060303" pitchFamily="2" charset="77"/>
          <a:ea typeface="+mj-ea"/>
          <a:cs typeface="+mj-cs"/>
        </a:defRPr>
      </a:lvl1pPr>
    </p:titleStyle>
    <p:bodyStyle>
      <a:lvl1pPr marL="228543" indent="-228543" algn="l" defTabSz="9141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1pPr>
      <a:lvl2pPr marL="6856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2pPr>
      <a:lvl3pPr marL="1142714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3pPr>
      <a:lvl4pPr marL="1599800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4pPr>
      <a:lvl5pPr marL="2056886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5pPr>
      <a:lvl6pPr marL="2513971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2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>
          <p15:clr>
            <a:srgbClr val="F26B43"/>
          </p15:clr>
        </p15:guide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4176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EC5A5090-D910-03D8-D4B8-11C5DC4837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7789400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8" imgW="347" imgH="348" progId="TCLayout.ActiveDocument.1">
                  <p:embed/>
                </p:oleObj>
              </mc:Choice>
              <mc:Fallback>
                <p:oleObj name="Slide do think-cell" r:id="rId8" imgW="347" imgH="34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C5A5090-D910-03D8-D4B8-11C5DC4837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A2A5721-F222-47E0-4115-FFBDAF93414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12281" y="6416506"/>
            <a:ext cx="723405" cy="295745"/>
          </a:xfrm>
          <a:prstGeom prst="rect">
            <a:avLst/>
          </a:prstGeom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0A4A460E-BE3F-AA73-B221-BF1C9E84D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08427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Office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E15292-89B7-F908-182F-B83E781C8750}"/>
              </a:ext>
            </a:extLst>
          </p:cNvPr>
          <p:cNvSpPr txBox="1"/>
          <p:nvPr userDrawn="1"/>
        </p:nvSpPr>
        <p:spPr>
          <a:xfrm>
            <a:off x="8884349" y="6506098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1" i="0" kern="1200">
                <a:solidFill>
                  <a:schemeClr val="bg1">
                    <a:lumMod val="50000"/>
                  </a:schemeClr>
                </a:solidFill>
                <a:latin typeface="Pfizer Diatype Office" panose="020B0504040202060203" pitchFamily="34" charset="77"/>
                <a:ea typeface="+mn-ea"/>
                <a:cs typeface="+mn-cs"/>
              </a:rPr>
              <a:t>Pfizer 2025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02235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</p:sldLayoutIdLst>
  <p:hf hdr="0"/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4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1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2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>
          <p15:clr>
            <a:srgbClr val="F26B43"/>
          </p15:clr>
        </p15:guide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4176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17" name="Google Shape;12517;p36"/>
          <p:cNvPicPr preferRelativeResize="0"/>
          <p:nvPr/>
        </p:nvPicPr>
        <p:blipFill/>
        <p:spPr>
          <a:xfrm>
            <a:off x="612281" y="6416506"/>
            <a:ext cx="723405" cy="295745"/>
          </a:xfrm>
          <a:prstGeom prst="rect">
            <a:avLst/>
          </a:prstGeom>
          <a:noFill/>
          <a:ln>
            <a:noFill/>
          </a:ln>
        </p:spPr>
      </p:pic>
      <p:sp>
        <p:nvSpPr>
          <p:cNvPr id="12518" name="Google Shape;12518;p36"/>
          <p:cNvSpPr txBox="1">
            <a:spLocks noGrp="1"/>
          </p:cNvSpPr>
          <p:nvPr>
            <p:ph type="sldNum" idx="12"/>
          </p:nvPr>
        </p:nvSpPr>
        <p:spPr>
          <a:xfrm>
            <a:off x="10438834" y="6508427"/>
            <a:ext cx="11436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12519" name="Google Shape;12519;p36"/>
          <p:cNvSpPr txBox="1"/>
          <p:nvPr/>
        </p:nvSpPr>
        <p:spPr>
          <a:xfrm>
            <a:off x="8884349" y="6506098"/>
            <a:ext cx="23577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Pfizer 2025 | Confidential and Proprietary</a:t>
            </a:r>
            <a:endParaRPr/>
          </a:p>
        </p:txBody>
      </p:sp>
      <p:grpSp>
        <p:nvGrpSpPr>
          <p:cNvPr id="12520" name="Google Shape;12520;p36"/>
          <p:cNvGrpSpPr/>
          <p:nvPr/>
        </p:nvGrpSpPr>
        <p:grpSpPr>
          <a:xfrm>
            <a:off x="446939" y="326296"/>
            <a:ext cx="587884" cy="45600"/>
            <a:chOff x="616542" y="591197"/>
            <a:chExt cx="587708" cy="45600"/>
          </a:xfrm>
        </p:grpSpPr>
        <p:sp>
          <p:nvSpPr>
            <p:cNvPr id="12521" name="Google Shape;12521;p36"/>
            <p:cNvSpPr/>
            <p:nvPr/>
          </p:nvSpPr>
          <p:spPr>
            <a:xfrm>
              <a:off x="616542" y="591197"/>
              <a:ext cx="294000" cy="45600"/>
            </a:xfrm>
            <a:prstGeom prst="rect">
              <a:avLst/>
            </a:prstGeom>
            <a:solidFill>
              <a:srgbClr val="0000C9"/>
            </a:solidFill>
            <a:ln>
              <a:noFill/>
            </a:ln>
          </p:spPr>
          <p:txBody>
            <a:bodyPr spcFirstLastPara="1" wrap="square" lIns="121850" tIns="121850" rIns="121850" bIns="121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87"/>
                <a:buFont typeface="Arial"/>
                <a:buNone/>
              </a:pPr>
              <a:endParaRPr sz="248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2" name="Google Shape;12522;p36"/>
            <p:cNvSpPr/>
            <p:nvPr/>
          </p:nvSpPr>
          <p:spPr>
            <a:xfrm>
              <a:off x="910250" y="591197"/>
              <a:ext cx="294000" cy="45600"/>
            </a:xfrm>
            <a:prstGeom prst="rect">
              <a:avLst/>
            </a:prstGeom>
            <a:solidFill>
              <a:srgbClr val="0095FF"/>
            </a:solidFill>
            <a:ln>
              <a:noFill/>
            </a:ln>
          </p:spPr>
          <p:txBody>
            <a:bodyPr spcFirstLastPara="1" wrap="square" lIns="121850" tIns="121850" rIns="121850" bIns="121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87"/>
                <a:buFont typeface="Arial"/>
                <a:buNone/>
              </a:pPr>
              <a:endParaRPr sz="248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29961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>
          <p15:clr>
            <a:srgbClr val="F26B43"/>
          </p15:clr>
        </p15:guide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417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1488AEBD-9C38-7834-092F-8CEC5EBF57D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7686314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6" imgW="347" imgH="348" progId="TCLayout.ActiveDocument.1">
                  <p:embed/>
                </p:oleObj>
              </mc:Choice>
              <mc:Fallback>
                <p:oleObj name="Slide do think-cell" r:id="rId6" imgW="347" imgH="34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488AEBD-9C38-7834-092F-8CEC5EBF57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5098796-A988-4471-0BB8-8015408CA53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12281" y="6416506"/>
            <a:ext cx="723405" cy="295745"/>
          </a:xfrm>
          <a:prstGeom prst="rect">
            <a:avLst/>
          </a:prstGeom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675BA305-C567-1249-1AE8-6D402627C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08427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Office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C98F6E-B338-0BF6-0FE8-AE4D905BD388}"/>
              </a:ext>
            </a:extLst>
          </p:cNvPr>
          <p:cNvSpPr txBox="1"/>
          <p:nvPr userDrawn="1"/>
        </p:nvSpPr>
        <p:spPr>
          <a:xfrm>
            <a:off x="8884349" y="6506098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1" i="0" kern="1200">
                <a:solidFill>
                  <a:schemeClr val="bg1">
                    <a:lumMod val="50000"/>
                  </a:schemeClr>
                </a:solidFill>
                <a:latin typeface="Pfizer Diatype Office" panose="020B0504040202060203" pitchFamily="34" charset="77"/>
                <a:ea typeface="+mn-ea"/>
                <a:cs typeface="+mn-cs"/>
              </a:rPr>
              <a:t>Pfizer 2025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49712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735" r:id="rId2"/>
    <p:sldLayoutId id="2147483736" r:id="rId3"/>
  </p:sldLayoutIdLst>
  <p:hf hdr="0"/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lang="en-US" sz="2999" b="1" kern="1200" spc="-25" dirty="0">
          <a:solidFill>
            <a:schemeClr val="accent1"/>
          </a:solidFill>
          <a:latin typeface="Pfizer Tomorrow" panose="02010503040201060303" pitchFamily="2" charset="77"/>
          <a:ea typeface="+mj-ea"/>
          <a:cs typeface="+mj-cs"/>
        </a:defRPr>
      </a:lvl1pPr>
    </p:titleStyle>
    <p:bodyStyle>
      <a:lvl1pPr marL="228543" indent="-228543" algn="l" defTabSz="9141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1pPr>
      <a:lvl2pPr marL="6856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2pPr>
      <a:lvl3pPr marL="1142714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3pPr>
      <a:lvl4pPr marL="1599800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4pPr>
      <a:lvl5pPr marL="2056886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5pPr>
      <a:lvl6pPr marL="2513971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2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EC5A5090-D910-03D8-D4B8-11C5DC4837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7789400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10" imgW="347" imgH="348" progId="TCLayout.ActiveDocument.1">
                  <p:embed/>
                </p:oleObj>
              </mc:Choice>
              <mc:Fallback>
                <p:oleObj name="Slide do think-cell" r:id="rId10" imgW="347" imgH="34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C5A5090-D910-03D8-D4B8-11C5DC4837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A2A5721-F222-47E0-4115-FFBDAF93414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2281" y="6416506"/>
            <a:ext cx="723405" cy="295745"/>
          </a:xfrm>
          <a:prstGeom prst="rect">
            <a:avLst/>
          </a:prstGeom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0A4A460E-BE3F-AA73-B221-BF1C9E84D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08427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Office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E15292-89B7-F908-182F-B83E781C8750}"/>
              </a:ext>
            </a:extLst>
          </p:cNvPr>
          <p:cNvSpPr txBox="1"/>
          <p:nvPr userDrawn="1"/>
        </p:nvSpPr>
        <p:spPr>
          <a:xfrm>
            <a:off x="8884349" y="6506098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1" i="0" kern="1200">
                <a:solidFill>
                  <a:schemeClr val="bg1">
                    <a:lumMod val="50000"/>
                  </a:schemeClr>
                </a:solidFill>
                <a:latin typeface="Pfizer Diatype Office" panose="020B0504040202060203" pitchFamily="34" charset="77"/>
                <a:ea typeface="+mn-ea"/>
                <a:cs typeface="+mn-cs"/>
              </a:rPr>
              <a:t>Pfizer 2025 | Confidential and Proprietary</a:t>
            </a:r>
          </a:p>
        </p:txBody>
      </p:sp>
      <p:grpSp>
        <p:nvGrpSpPr>
          <p:cNvPr id="3" name="Group 11">
            <a:extLst>
              <a:ext uri="{FF2B5EF4-FFF2-40B4-BE49-F238E27FC236}">
                <a16:creationId xmlns:a16="http://schemas.microsoft.com/office/drawing/2014/main" id="{E26117E8-F326-3E43-72C0-9514EBF2AE05}"/>
              </a:ext>
            </a:extLst>
          </p:cNvPr>
          <p:cNvGrpSpPr/>
          <p:nvPr userDrawn="1"/>
        </p:nvGrpSpPr>
        <p:grpSpPr bwMode="gray">
          <a:xfrm>
            <a:off x="446915" y="326296"/>
            <a:ext cx="587784" cy="45600"/>
            <a:chOff x="616542" y="591197"/>
            <a:chExt cx="587631" cy="45600"/>
          </a:xfrm>
        </p:grpSpPr>
        <p:sp>
          <p:nvSpPr>
            <p:cNvPr id="7" name="Google Shape;17;p2">
              <a:extLst>
                <a:ext uri="{FF2B5EF4-FFF2-40B4-BE49-F238E27FC236}">
                  <a16:creationId xmlns:a16="http://schemas.microsoft.com/office/drawing/2014/main" id="{72FAA215-7782-BCE8-DAB1-CEFA98B446BA}"/>
                </a:ext>
              </a:extLst>
            </p:cNvPr>
            <p:cNvSpPr/>
            <p:nvPr userDrawn="1"/>
          </p:nvSpPr>
          <p:spPr bwMode="gray">
            <a:xfrm>
              <a:off x="616542" y="591197"/>
              <a:ext cx="293923" cy="45600"/>
            </a:xfrm>
            <a:prstGeom prst="rect">
              <a:avLst/>
            </a:prstGeom>
            <a:solidFill>
              <a:srgbClr val="0000C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/>
            </a:p>
          </p:txBody>
        </p:sp>
        <p:sp>
          <p:nvSpPr>
            <p:cNvPr id="8" name="Google Shape;18;p2">
              <a:extLst>
                <a:ext uri="{FF2B5EF4-FFF2-40B4-BE49-F238E27FC236}">
                  <a16:creationId xmlns:a16="http://schemas.microsoft.com/office/drawing/2014/main" id="{1DE398F4-861F-6AE5-F1B5-BC2D282C3ADE}"/>
                </a:ext>
              </a:extLst>
            </p:cNvPr>
            <p:cNvSpPr/>
            <p:nvPr userDrawn="1"/>
          </p:nvSpPr>
          <p:spPr bwMode="gray">
            <a:xfrm>
              <a:off x="910250" y="591197"/>
              <a:ext cx="293923" cy="45600"/>
            </a:xfrm>
            <a:prstGeom prst="rect">
              <a:avLst/>
            </a:prstGeom>
            <a:solidFill>
              <a:srgbClr val="0095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/>
            </a:p>
          </p:txBody>
        </p:sp>
      </p:grpSp>
    </p:spTree>
    <p:extLst>
      <p:ext uri="{BB962C8B-B14F-4D97-AF65-F5344CB8AC3E}">
        <p14:creationId xmlns:p14="http://schemas.microsoft.com/office/powerpoint/2010/main" val="1459128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740" r:id="rId2"/>
    <p:sldLayoutId id="2147483741" r:id="rId3"/>
    <p:sldLayoutId id="2147483742" r:id="rId4"/>
    <p:sldLayoutId id="2147483743" r:id="rId5"/>
    <p:sldLayoutId id="2147484061" r:id="rId6"/>
    <p:sldLayoutId id="2147484062" r:id="rId7"/>
  </p:sldLayoutIdLst>
  <p:hf hdr="0"/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4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1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2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6834A398-B0AE-DD9D-906F-5BC8C9E69F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5845772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20" imgW="347" imgH="348" progId="TCLayout.ActiveDocument.1">
                  <p:embed/>
                </p:oleObj>
              </mc:Choice>
              <mc:Fallback>
                <p:oleObj name="Slide do think-cell" r:id="rId20" imgW="347" imgH="348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834A398-B0AE-DD9D-906F-5BC8C9E69F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 bwMode="gray">
          <a:xfrm>
            <a:off x="446912" y="1801368"/>
            <a:ext cx="11295782" cy="3950208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 bwMode="gray">
          <a:xfrm>
            <a:off x="446914" y="484632"/>
            <a:ext cx="11295782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pPr lvl="0"/>
            <a:r>
              <a:rPr lang="pt-BR"/>
              <a:t>Clique para editar o título Mestre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4DB309-1BC3-452B-AA12-02F70E3CF3C4}"/>
              </a:ext>
            </a:extLst>
          </p:cNvPr>
          <p:cNvGrpSpPr/>
          <p:nvPr userDrawn="1"/>
        </p:nvGrpSpPr>
        <p:grpSpPr bwMode="gray">
          <a:xfrm>
            <a:off x="446915" y="326296"/>
            <a:ext cx="587784" cy="45600"/>
            <a:chOff x="616542" y="591197"/>
            <a:chExt cx="587631" cy="45600"/>
          </a:xfrm>
        </p:grpSpPr>
        <p:sp>
          <p:nvSpPr>
            <p:cNvPr id="13" name="Google Shape;17;p2">
              <a:extLst>
                <a:ext uri="{FF2B5EF4-FFF2-40B4-BE49-F238E27FC236}">
                  <a16:creationId xmlns:a16="http://schemas.microsoft.com/office/drawing/2014/main" id="{C75766B0-97F2-444A-9E42-E0CBE795461F}"/>
                </a:ext>
              </a:extLst>
            </p:cNvPr>
            <p:cNvSpPr/>
            <p:nvPr userDrawn="1"/>
          </p:nvSpPr>
          <p:spPr bwMode="gray">
            <a:xfrm>
              <a:off x="616542" y="591197"/>
              <a:ext cx="293923" cy="45600"/>
            </a:xfrm>
            <a:prstGeom prst="rect">
              <a:avLst/>
            </a:prstGeom>
            <a:solidFill>
              <a:srgbClr val="0000C9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/>
            </a:p>
          </p:txBody>
        </p:sp>
        <p:sp>
          <p:nvSpPr>
            <p:cNvPr id="14" name="Google Shape;18;p2">
              <a:extLst>
                <a:ext uri="{FF2B5EF4-FFF2-40B4-BE49-F238E27FC236}">
                  <a16:creationId xmlns:a16="http://schemas.microsoft.com/office/drawing/2014/main" id="{05F9DAF3-DD76-41B5-93EF-0334C2738E2C}"/>
                </a:ext>
              </a:extLst>
            </p:cNvPr>
            <p:cNvSpPr/>
            <p:nvPr userDrawn="1"/>
          </p:nvSpPr>
          <p:spPr bwMode="gray">
            <a:xfrm>
              <a:off x="910250" y="591197"/>
              <a:ext cx="293923" cy="45600"/>
            </a:xfrm>
            <a:prstGeom prst="rect">
              <a:avLst/>
            </a:prstGeom>
            <a:solidFill>
              <a:srgbClr val="0095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/>
            </a:p>
          </p:txBody>
        </p:sp>
      </p:grpSp>
      <p:pic>
        <p:nvPicPr>
          <p:cNvPr id="19" name="Google Shape;53;p7">
            <a:extLst>
              <a:ext uri="{FF2B5EF4-FFF2-40B4-BE49-F238E27FC236}">
                <a16:creationId xmlns:a16="http://schemas.microsoft.com/office/drawing/2014/main" id="{F9F93DF4-D19B-46BE-B88F-8BB1DA82CA35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446914" y="6346663"/>
            <a:ext cx="914638" cy="37181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8"/>
    </p:custDataLst>
    <p:extLst>
      <p:ext uri="{BB962C8B-B14F-4D97-AF65-F5344CB8AC3E}">
        <p14:creationId xmlns:p14="http://schemas.microsoft.com/office/powerpoint/2010/main" val="108135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2" r:id="rId14"/>
    <p:sldLayoutId id="2147483873" r:id="rId15"/>
    <p:sldLayoutId id="2147484060" r:id="rId16"/>
  </p:sldLayoutIdLst>
  <p:txStyles>
    <p:titleStyle>
      <a:lvl1pPr algn="l" defTabSz="914400" rtl="0" eaLnBrk="1" latinLnBrk="0" hangingPunct="1">
        <a:lnSpc>
          <a:spcPct val="85000"/>
        </a:lnSpc>
        <a:spcBef>
          <a:spcPts val="0"/>
        </a:spcBef>
        <a:buNone/>
        <a:defRPr lang="en-US" sz="2700" b="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2000"/>
        </a:spcBef>
        <a:buClrTx/>
        <a:buSzPct val="100000"/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69863" algn="l" defTabSz="914400" rtl="0" eaLnBrk="1" latinLnBrk="0" hangingPunct="1">
        <a:lnSpc>
          <a:spcPct val="90000"/>
        </a:lnSpc>
        <a:spcBef>
          <a:spcPts val="1000"/>
        </a:spcBef>
        <a:buClr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71450" algn="l" defTabSz="914400" rtl="0" eaLnBrk="1" latinLnBrk="0" hangingPunct="1">
        <a:lnSpc>
          <a:spcPct val="90000"/>
        </a:lnSpc>
        <a:spcBef>
          <a:spcPts val="200"/>
        </a:spcBef>
        <a:buClrTx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9025" indent="-114300" algn="l" defTabSz="914400" rtl="0" eaLnBrk="1" latinLnBrk="0" hangingPunct="1">
        <a:lnSpc>
          <a:spcPct val="90000"/>
        </a:lnSpc>
        <a:spcBef>
          <a:spcPts val="100"/>
        </a:spcBef>
        <a:buClrTx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FB691758-317B-BB48-B516-DC3D2E4A446F}"/>
              </a:ext>
            </a:extLst>
          </p:cNvPr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673123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17" imgW="333" imgH="332" progId="TCLayout.ActiveDocument.1">
                  <p:embed/>
                </p:oleObj>
              </mc:Choice>
              <mc:Fallback>
                <p:oleObj name="Slide do think-cell" r:id="rId17" imgW="333" imgH="332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B691758-317B-BB48-B516-DC3D2E4A44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60C34-2121-81D4-56F7-CB826B017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912" y="5805719"/>
            <a:ext cx="11295782" cy="3492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GB" sz="800" dirty="0" smtClean="0">
                <a:solidFill>
                  <a:srgbClr val="A1AAB1"/>
                </a:solidFill>
                <a:cs typeface="Arial" pitchFamily="34" charset="0"/>
              </a:defRPr>
            </a:lvl1pPr>
          </a:lstStyle>
          <a:p>
            <a:pPr marL="228600" indent="-228600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</a:pP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46912" y="1801368"/>
            <a:ext cx="11295782" cy="3950208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en-US"/>
              <a:t>Clique para </a:t>
            </a:r>
            <a:r>
              <a:rPr lang="en-US" err="1"/>
              <a:t>editar</a:t>
            </a:r>
            <a:r>
              <a:rPr lang="en-US"/>
              <a:t> </a:t>
            </a:r>
            <a:r>
              <a:rPr lang="en-US" err="1"/>
              <a:t>os</a:t>
            </a:r>
            <a:r>
              <a:rPr lang="en-US"/>
              <a:t> </a:t>
            </a:r>
            <a:r>
              <a:rPr lang="en-US" err="1"/>
              <a:t>estilos</a:t>
            </a:r>
            <a:r>
              <a:rPr lang="en-US"/>
              <a:t> de </a:t>
            </a:r>
            <a:r>
              <a:rPr lang="en-US" err="1"/>
              <a:t>texto</a:t>
            </a:r>
            <a:r>
              <a:rPr lang="en-US"/>
              <a:t> do Slide Mestre</a:t>
            </a:r>
          </a:p>
          <a:p>
            <a:pPr lvl="1"/>
            <a:r>
              <a:rPr lang="en-US"/>
              <a:t>Segundo </a:t>
            </a:r>
            <a:r>
              <a:rPr lang="en-US" err="1"/>
              <a:t>nível</a:t>
            </a:r>
            <a:endParaRPr lang="en-US"/>
          </a:p>
          <a:p>
            <a:pPr lvl="2"/>
            <a:r>
              <a:rPr lang="en-US" err="1"/>
              <a:t>Terceiro</a:t>
            </a:r>
            <a:r>
              <a:rPr lang="en-US"/>
              <a:t> </a:t>
            </a:r>
            <a:r>
              <a:rPr lang="en-US" err="1"/>
              <a:t>nível</a:t>
            </a:r>
            <a:endParaRPr lang="en-US"/>
          </a:p>
          <a:p>
            <a:pPr lvl="3"/>
            <a:r>
              <a:rPr lang="en-US"/>
              <a:t>Quarto </a:t>
            </a:r>
            <a:r>
              <a:rPr lang="en-US" err="1"/>
              <a:t>nível</a:t>
            </a:r>
            <a:endParaRPr lang="en-US"/>
          </a:p>
          <a:p>
            <a:pPr lvl="4"/>
            <a:r>
              <a:rPr lang="en-US"/>
              <a:t>Quinto </a:t>
            </a:r>
            <a:r>
              <a:rPr lang="en-US" err="1"/>
              <a:t>nível</a:t>
            </a: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46914" y="484632"/>
            <a:ext cx="11295782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pPr lvl="0"/>
            <a:r>
              <a:rPr lang="en-US"/>
              <a:t>Clique para </a:t>
            </a:r>
            <a:r>
              <a:rPr lang="en-US" err="1"/>
              <a:t>editar</a:t>
            </a:r>
            <a:r>
              <a:rPr lang="en-US"/>
              <a:t> o </a:t>
            </a:r>
            <a:r>
              <a:rPr lang="en-US" err="1"/>
              <a:t>estilo</a:t>
            </a:r>
            <a:r>
              <a:rPr lang="en-US"/>
              <a:t> de </a:t>
            </a:r>
            <a:r>
              <a:rPr lang="en-US" err="1"/>
              <a:t>título</a:t>
            </a:r>
            <a:r>
              <a:rPr lang="en-US"/>
              <a:t> do Slide Mestre</a:t>
            </a:r>
          </a:p>
        </p:txBody>
      </p:sp>
      <p:pic>
        <p:nvPicPr>
          <p:cNvPr id="5" name="Google Shape;153;p7">
            <a:extLst>
              <a:ext uri="{FF2B5EF4-FFF2-40B4-BE49-F238E27FC236}">
                <a16:creationId xmlns:a16="http://schemas.microsoft.com/office/drawing/2014/main" id="{8EEC4335-941E-A94B-6BA5-57BA50D33C00}"/>
              </a:ext>
            </a:extLst>
          </p:cNvPr>
          <p:cNvPicPr preferRelativeResize="0"/>
          <p:nvPr userDrawn="1"/>
        </p:nvPicPr>
        <p:blipFill rotWithShape="1">
          <a:blip r:embed="rId19">
            <a:alphaModFix/>
          </a:blip>
          <a:srcRect/>
          <a:stretch/>
        </p:blipFill>
        <p:spPr>
          <a:xfrm>
            <a:off x="11314771" y="6454107"/>
            <a:ext cx="706244" cy="278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4;p7">
            <a:extLst>
              <a:ext uri="{FF2B5EF4-FFF2-40B4-BE49-F238E27FC236}">
                <a16:creationId xmlns:a16="http://schemas.microsoft.com/office/drawing/2014/main" id="{3665DAA9-D9FD-797C-37A3-EE16AA4673D9}"/>
              </a:ext>
            </a:extLst>
          </p:cNvPr>
          <p:cNvPicPr preferRelativeResize="0"/>
          <p:nvPr userDrawn="1"/>
        </p:nvPicPr>
        <p:blipFill rotWithShape="1">
          <a:blip r:embed="rId20">
            <a:alphaModFix/>
          </a:blip>
          <a:srcRect t="14392" r="50283" b="5155"/>
          <a:stretch/>
        </p:blipFill>
        <p:spPr>
          <a:xfrm rot="-5400000">
            <a:off x="10759637" y="-976302"/>
            <a:ext cx="464647" cy="237264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5"/>
    </p:custDataLst>
    <p:extLst>
      <p:ext uri="{BB962C8B-B14F-4D97-AF65-F5344CB8AC3E}">
        <p14:creationId xmlns:p14="http://schemas.microsoft.com/office/powerpoint/2010/main" val="213757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2" r:id="rId7"/>
    <p:sldLayoutId id="2147483883" r:id="rId8"/>
    <p:sldLayoutId id="2147483884" r:id="rId9"/>
    <p:sldLayoutId id="2147483886" r:id="rId10"/>
    <p:sldLayoutId id="2147483887" r:id="rId11"/>
    <p:sldLayoutId id="2147483888" r:id="rId12"/>
    <p:sldLayoutId id="2147483889" r:id="rId13"/>
  </p:sldLayoutIdLst>
  <p:transition>
    <p:push dir="u"/>
  </p:transition>
  <p:hf hdr="0" ftr="0" dt="0"/>
  <p:txStyles>
    <p:titleStyle>
      <a:lvl1pPr algn="l" defTabSz="914400" rtl="0" eaLnBrk="1" latinLnBrk="0" hangingPunct="1">
        <a:lnSpc>
          <a:spcPct val="85000"/>
        </a:lnSpc>
        <a:spcBef>
          <a:spcPts val="0"/>
        </a:spcBef>
        <a:buNone/>
        <a:defRPr lang="en-US" sz="2700" b="0" kern="1200" dirty="0">
          <a:solidFill>
            <a:schemeClr val="tx1"/>
          </a:solidFill>
          <a:latin typeface="Interstate Regular" panose="0200050302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2000"/>
        </a:spcBef>
        <a:buClrTx/>
        <a:buSzPct val="100000"/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69863" algn="l" defTabSz="914400" rtl="0" eaLnBrk="1" latinLnBrk="0" hangingPunct="1">
        <a:lnSpc>
          <a:spcPct val="90000"/>
        </a:lnSpc>
        <a:spcBef>
          <a:spcPts val="1000"/>
        </a:spcBef>
        <a:buClr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71450" algn="l" defTabSz="914400" rtl="0" eaLnBrk="1" latinLnBrk="0" hangingPunct="1">
        <a:lnSpc>
          <a:spcPct val="90000"/>
        </a:lnSpc>
        <a:spcBef>
          <a:spcPts val="200"/>
        </a:spcBef>
        <a:buClrTx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9025" indent="-114300" algn="l" defTabSz="914400" rtl="0" eaLnBrk="1" latinLnBrk="0" hangingPunct="1">
        <a:lnSpc>
          <a:spcPct val="90000"/>
        </a:lnSpc>
        <a:spcBef>
          <a:spcPts val="100"/>
        </a:spcBef>
        <a:buClrTx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61">
          <p15:clr>
            <a:srgbClr val="F26B43"/>
          </p15:clr>
        </p15:guide>
        <p15:guide id="2" pos="3839">
          <p15:clr>
            <a:srgbClr val="F26B43"/>
          </p15:clr>
        </p15:guide>
        <p15:guide id="3" pos="279">
          <p15:clr>
            <a:srgbClr val="F26B43"/>
          </p15:clr>
        </p15:guide>
        <p15:guide id="4" pos="7401">
          <p15:clr>
            <a:srgbClr val="F26B43"/>
          </p15:clr>
        </p15:guide>
        <p15:guide id="5" pos="3772">
          <p15:clr>
            <a:srgbClr val="F26B43"/>
          </p15:clr>
        </p15:guide>
        <p15:guide id="6" pos="3908">
          <p15:clr>
            <a:srgbClr val="F26B43"/>
          </p15:clr>
        </p15:guide>
        <p15:guide id="7" orient="horz" pos="1139">
          <p15:clr>
            <a:srgbClr val="F26B43"/>
          </p15:clr>
        </p15:guide>
        <p15:guide id="8" orient="horz" pos="504">
          <p15:clr>
            <a:srgbClr val="F26B43"/>
          </p15:clr>
        </p15:guide>
        <p15:guide id="9" orient="horz" pos="415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C57A6C4-33F3-353C-CC73-C1096AEA584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8729860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14" imgW="404" imgH="405" progId="TCLayout.ActiveDocument.1">
                  <p:embed/>
                </p:oleObj>
              </mc:Choice>
              <mc:Fallback>
                <p:oleObj name="Slide do think-cell" r:id="rId14" imgW="404" imgH="405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C57A6C4-33F3-353C-CC73-C1096AEA58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C11AAD1-13AF-CDCD-0D2C-4EC08C52BA7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2281" y="6409856"/>
            <a:ext cx="723405" cy="29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6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829" r:id="rId6"/>
    <p:sldLayoutId id="2147483931" r:id="rId7"/>
    <p:sldLayoutId id="2147483833" r:id="rId8"/>
    <p:sldLayoutId id="2147483834" r:id="rId9"/>
    <p:sldLayoutId id="2147483937" r:id="rId10"/>
    <p:sldLayoutId id="2147483978" r:id="rId11"/>
  </p:sldLayoutIdLst>
  <p:hf hdr="0"/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lang="en-US" sz="2999" b="1" kern="1200" spc="-25" dirty="0">
          <a:solidFill>
            <a:schemeClr val="accent1"/>
          </a:solidFill>
          <a:latin typeface="Pfizer Tomorrow" panose="02010503040201060303" pitchFamily="2" charset="77"/>
          <a:ea typeface="+mj-ea"/>
          <a:cs typeface="+mj-cs"/>
        </a:defRPr>
      </a:lvl1pPr>
    </p:titleStyle>
    <p:bodyStyle>
      <a:lvl1pPr marL="228543" indent="-228543" algn="l" defTabSz="9141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1pPr>
      <a:lvl2pPr marL="6856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2pPr>
      <a:lvl3pPr marL="1142714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3pPr>
      <a:lvl4pPr marL="1599800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4pPr>
      <a:lvl5pPr marL="2056886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5pPr>
      <a:lvl6pPr marL="2513971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2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>
          <p15:clr>
            <a:srgbClr val="F26B43"/>
          </p15:clr>
        </p15:guide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417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2022407546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21" imgW="270" imgH="270" progId="TCLayout.ActiveDocument.1">
                  <p:embed/>
                </p:oleObj>
              </mc:Choice>
              <mc:Fallback>
                <p:oleObj name="Slide do think-cell" r:id="rId21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AB55312-6D85-4549-BE40-43345FD1C892}"/>
              </a:ext>
            </a:extLst>
          </p:cNvPr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667" b="0" i="0" baseline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1" y="622802"/>
            <a:ext cx="10933351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01" y="1825625"/>
            <a:ext cx="10933351" cy="4351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325100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  <p:sldLayoutId id="2147483956" r:id="rId1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667" kern="1200">
          <a:solidFill>
            <a:schemeClr val="tx2"/>
          </a:solidFill>
          <a:latin typeface="+mj-lt"/>
          <a:ea typeface="+mj-ea"/>
          <a:cs typeface="+mj-cs"/>
          <a:sym typeface="+mj-lt"/>
        </a:defRPr>
      </a:lvl1pPr>
    </p:titleStyle>
    <p:bodyStyle>
      <a:lvl1pPr marL="0" indent="0" algn="l" defTabSz="914377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​"/>
        <a:defRPr lang="en-US" sz="1333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1pPr>
      <a:lvl2pPr marL="284393" indent="-172796" algn="l" defTabSz="914377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en-US" sz="1333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2pPr>
      <a:lvl3pPr marL="511187" indent="-165596" algn="l" defTabSz="914377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Trebuchet MS" panose="020B0603020202020204" pitchFamily="34" charset="0"/>
        <a:buChar char="–"/>
        <a:defRPr lang="en-US" sz="1333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3pPr>
      <a:lvl4pPr marL="0" indent="0" algn="l" defTabSz="914377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​"/>
        <a:defRPr lang="en-US" sz="1600" kern="1200">
          <a:solidFill>
            <a:schemeClr val="tx2"/>
          </a:solidFill>
          <a:latin typeface="+mn-lt"/>
          <a:ea typeface="+mn-ea"/>
          <a:cs typeface="+mn-cs"/>
          <a:sym typeface="+mn-lt"/>
        </a:defRPr>
      </a:lvl4pPr>
      <a:lvl5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Font typeface="Arial" panose="020B0604020202020204" pitchFamily="34" charset="0"/>
        <a:buChar char="​"/>
        <a:defRPr lang="en-US" sz="1600" b="1" kern="120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5pPr>
      <a:lvl6pPr marL="269868" indent="-152396" algn="l" defTabSz="914377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6pPr>
      <a:lvl7pPr marL="0" indent="0" algn="l" defTabSz="914377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Font typeface="Arial" panose="020B0604020202020204" pitchFamily="34" charset="0"/>
        <a:buChar char="​"/>
        <a:defRPr lang="en-US" sz="4800" kern="1200" baseline="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7pPr>
      <a:lvl8pPr marL="0" indent="0" algn="l" defTabSz="914377" rtl="0" eaLnBrk="1" latinLnBrk="0" hangingPunct="1">
        <a:lnSpc>
          <a:spcPct val="90000"/>
        </a:lnSpc>
        <a:spcBef>
          <a:spcPts val="900"/>
        </a:spcBef>
        <a:spcAft>
          <a:spcPts val="0"/>
        </a:spcAft>
        <a:buFont typeface="Arial" panose="020B0604020202020204" pitchFamily="34" charset="0"/>
        <a:buChar char="​"/>
        <a:defRPr lang="en-US" sz="5867" kern="1200" baseline="0" smtClean="0">
          <a:solidFill>
            <a:schemeClr val="tx2"/>
          </a:solidFill>
          <a:latin typeface="+mn-lt"/>
          <a:ea typeface="+mn-ea"/>
          <a:cs typeface="+mn-cs"/>
          <a:sym typeface="+mn-lt"/>
        </a:defRPr>
      </a:lvl8pPr>
      <a:lvl9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lang="en-US" sz="2667" kern="1200" baseline="0" dirty="0">
          <a:solidFill>
            <a:schemeClr val="tx2"/>
          </a:solidFill>
          <a:latin typeface="+mn-lt"/>
          <a:ea typeface="+mn-ea"/>
          <a:cs typeface="+mn-cs"/>
          <a:sym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83">
          <p15:clr>
            <a:srgbClr val="F26B43"/>
          </p15:clr>
        </p15:guide>
        <p15:guide id="2" pos="297">
          <p15:clr>
            <a:srgbClr val="F26B43"/>
          </p15:clr>
        </p15:guide>
        <p15:guide id="3" pos="5463">
          <p15:clr>
            <a:srgbClr val="F26B43"/>
          </p15:clr>
        </p15:guide>
        <p15:guide id="4" orient="horz" pos="291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A015D826-38A8-A780-638A-36C86B99F3F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508530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14" imgW="404" imgH="405" progId="TCLayout.ActiveDocument.1">
                  <p:embed/>
                </p:oleObj>
              </mc:Choice>
              <mc:Fallback>
                <p:oleObj name="Slide do think-cell" r:id="rId14" imgW="404" imgH="405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15D826-38A8-A780-638A-36C86B99F3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C11AAD1-13AF-CDCD-0D2C-4EC08C52BA7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2281" y="6409856"/>
            <a:ext cx="723405" cy="29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7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8" r:id="rId8"/>
    <p:sldLayoutId id="2147483969" r:id="rId9"/>
    <p:sldLayoutId id="2147483970" r:id="rId10"/>
    <p:sldLayoutId id="2147483971" r:id="rId11"/>
  </p:sldLayoutIdLst>
  <p:hf hdr="0"/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lang="en-US" sz="2999" b="1" kern="1200" spc="-25" dirty="0">
          <a:solidFill>
            <a:schemeClr val="accent1"/>
          </a:solidFill>
          <a:latin typeface="Pfizer Tomorrow" panose="02010503040201060303" pitchFamily="2" charset="77"/>
          <a:ea typeface="+mj-ea"/>
          <a:cs typeface="+mj-cs"/>
        </a:defRPr>
      </a:lvl1pPr>
    </p:titleStyle>
    <p:bodyStyle>
      <a:lvl1pPr marL="228543" indent="-228543" algn="l" defTabSz="9141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1pPr>
      <a:lvl2pPr marL="6856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2pPr>
      <a:lvl3pPr marL="1142714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3pPr>
      <a:lvl4pPr marL="1599800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4pPr>
      <a:lvl5pPr marL="2056886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pc="-50" dirty="0" smtClean="0">
          <a:solidFill>
            <a:srgbClr val="02005E"/>
          </a:solidFill>
          <a:latin typeface="Pfizer Diatype" panose="020B0504040202060203" pitchFamily="34" charset="77"/>
          <a:ea typeface="+mn-ea"/>
          <a:cs typeface="+mn-cs"/>
        </a:defRPr>
      </a:lvl5pPr>
      <a:lvl6pPr marL="2513971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2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>
          <p15:clr>
            <a:srgbClr val="F26B43"/>
          </p15:clr>
        </p15:guide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4176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F8C2C78F-0949-1565-EF56-D0808C0189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6264636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7" imgW="404" imgH="405" progId="TCLayout.ActiveDocument.1">
                  <p:embed/>
                </p:oleObj>
              </mc:Choice>
              <mc:Fallback>
                <p:oleObj name="Slide do think-cell" r:id="rId7" imgW="404" imgH="405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8C2C78F-0949-1565-EF56-D0808C0189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C11AAD1-13AF-CDCD-0D2C-4EC08C52BA7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12281" y="6409856"/>
            <a:ext cx="723405" cy="295745"/>
          </a:xfrm>
          <a:prstGeom prst="rect">
            <a:avLst/>
          </a:prstGeom>
        </p:spPr>
      </p:pic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id="{111582FF-352D-3C9E-EBF3-7F589EFBB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8834" y="6515101"/>
            <a:ext cx="1143536" cy="153889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700" b="1" i="0">
                <a:solidFill>
                  <a:schemeClr val="accent1"/>
                </a:solidFill>
                <a:latin typeface="Pfizer Diatype Office" panose="020B0504040202060203" pitchFamily="34" charset="77"/>
              </a:defRPr>
            </a:lvl1pPr>
          </a:lstStyle>
          <a:p>
            <a:fld id="{2B39012A-6F33-204B-8224-A57BEFB0AAD0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FA294A-CB44-A564-BA09-EB2D1777A6A2}"/>
              </a:ext>
            </a:extLst>
          </p:cNvPr>
          <p:cNvSpPr txBox="1"/>
          <p:nvPr userDrawn="1"/>
        </p:nvSpPr>
        <p:spPr>
          <a:xfrm>
            <a:off x="8884349" y="6519446"/>
            <a:ext cx="2357610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rtl="0"/>
            <a:r>
              <a:rPr lang="en-US" sz="700" b="1" i="0" kern="1200">
                <a:solidFill>
                  <a:schemeClr val="bg1">
                    <a:lumMod val="50000"/>
                  </a:schemeClr>
                </a:solidFill>
                <a:latin typeface="Pfizer Diatype Office" panose="020B0504040202060203" pitchFamily="34" charset="77"/>
                <a:ea typeface="+mn-ea"/>
                <a:cs typeface="+mn-cs"/>
              </a:rPr>
              <a:t>Pfizer 2024 |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39428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756" r:id="rId4"/>
  </p:sldLayoutIdLst>
  <p:hf hdr="0"/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4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1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2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8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lattes.cnpq.br/6281883636461385" TargetMode="Externa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hyperlink" Target="https://dive.sc.gov.br/phocadownload/GEDIM/VSR-Saiba-Mais.pdf#page=3.43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2.xml"/><Relationship Id="rId6" Type="http://schemas.openxmlformats.org/officeDocument/2006/relationships/image" Target="../media/image4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amilia.sbim.org.br/doencas/virus-sincicial-respiratorio-vsr.%20Acessado%20em%2018/09/2025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1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5.xml"/><Relationship Id="rId6" Type="http://schemas.openxmlformats.org/officeDocument/2006/relationships/hyperlink" Target="https://familia.sbim.org.br/vacinas/anticorpos-monoclonais-anti-vsr/palivizumabe" TargetMode="External"/><Relationship Id="rId5" Type="http://schemas.openxmlformats.org/officeDocument/2006/relationships/hyperlink" Target="https://familia.sbim.org.br/vacinas/anticorpos-monoclonais-anti-vsr/nirsevimabe" TargetMode="Externa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4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4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4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5.xml"/><Relationship Id="rId6" Type="http://schemas.openxmlformats.org/officeDocument/2006/relationships/hyperlink" Target="https://www.who.int/news-room/fact-sheets/detail/respiratory-syncytial-virus-(rsv)" TargetMode="Externa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7.xml"/><Relationship Id="rId6" Type="http://schemas.openxmlformats.org/officeDocument/2006/relationships/image" Target="../media/image4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8.xml"/><Relationship Id="rId6" Type="http://schemas.openxmlformats.org/officeDocument/2006/relationships/image" Target="../media/image5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79.xml"/><Relationship Id="rId6" Type="http://schemas.openxmlformats.org/officeDocument/2006/relationships/image" Target="../media/image5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80.xml"/><Relationship Id="rId6" Type="http://schemas.openxmlformats.org/officeDocument/2006/relationships/image" Target="../media/image5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81.xml"/><Relationship Id="rId6" Type="http://schemas.openxmlformats.org/officeDocument/2006/relationships/image" Target="../media/image5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82.xml"/><Relationship Id="rId6" Type="http://schemas.openxmlformats.org/officeDocument/2006/relationships/image" Target="../media/image5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3.xml"/><Relationship Id="rId6" Type="http://schemas.openxmlformats.org/officeDocument/2006/relationships/image" Target="../media/image37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83.xml"/><Relationship Id="rId6" Type="http://schemas.openxmlformats.org/officeDocument/2006/relationships/chart" Target="../charts/chart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84.xml"/><Relationship Id="rId6" Type="http://schemas.openxmlformats.org/officeDocument/2006/relationships/image" Target="../media/image5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8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8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8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8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89.xml"/><Relationship Id="rId6" Type="http://schemas.openxmlformats.org/officeDocument/2006/relationships/image" Target="../media/image5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90.xml"/><Relationship Id="rId6" Type="http://schemas.openxmlformats.org/officeDocument/2006/relationships/image" Target="../media/image5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9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9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4.xml"/><Relationship Id="rId6" Type="http://schemas.openxmlformats.org/officeDocument/2006/relationships/image" Target="../media/image3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9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pni.datasus.gov.br/" TargetMode="External"/><Relationship Id="rId3" Type="http://schemas.openxmlformats.org/officeDocument/2006/relationships/notesSlide" Target="../notesSlides/notesSlide38.xml"/><Relationship Id="rId7" Type="http://schemas.openxmlformats.org/officeDocument/2006/relationships/hyperlink" Target="https://sivep-gripe.saude.gov.br/" TargetMode="Externa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94.xml"/><Relationship Id="rId6" Type="http://schemas.openxmlformats.org/officeDocument/2006/relationships/hyperlink" Target="https://datasus.saude.gov.br/nascidos-vivos-sinasc/" TargetMode="Externa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06.xml"/><Relationship Id="rId1" Type="http://schemas.openxmlformats.org/officeDocument/2006/relationships/tags" Target="../tags/tag9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hyperlink" Target="https://www.sbp.com.br/fileadmin/user_upload/Diretrizes_manejo_infeccao_causada_VSR-2017.pdf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5.xml"/><Relationship Id="rId6" Type="http://schemas.openxmlformats.org/officeDocument/2006/relationships/image" Target="../media/image3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hyperlink" Target="https://dive.sc.gov.br/phocadownload/GEDIM/VSR-Saiba-Mais.pdf#page=3.43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7.xml"/><Relationship Id="rId6" Type="http://schemas.openxmlformats.org/officeDocument/2006/relationships/image" Target="../media/image4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8.xml"/><Relationship Id="rId6" Type="http://schemas.openxmlformats.org/officeDocument/2006/relationships/hyperlink" Target="https://www.sbp.com.br/fileadmin/user_upload/Diretrizes_manejo_infeccao_causada_VSR-2017.pdf" TargetMode="Externa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7209997" y="6056029"/>
            <a:ext cx="4871840" cy="422078"/>
          </a:xfrm>
        </p:spPr>
        <p:txBody>
          <a:bodyPr/>
          <a:lstStyle/>
          <a:p>
            <a:r>
              <a:rPr lang="pt-BR" dirty="0"/>
              <a:t>27/01/2026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35798" y="648878"/>
            <a:ext cx="11014518" cy="2827747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br>
              <a:rPr lang="en-US" sz="4000" dirty="0"/>
            </a:br>
            <a:r>
              <a:rPr lang="pt-BR" sz="4000" dirty="0"/>
              <a:t>Introdução ao Vírus Sincicial Respiratório (VSR) e contexto epidemiológico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2"/>
          </p:nvPr>
        </p:nvSpPr>
        <p:spPr>
          <a:xfrm>
            <a:off x="535798" y="3769429"/>
            <a:ext cx="7535146" cy="1891245"/>
          </a:xfrm>
        </p:spPr>
        <p:txBody>
          <a:bodyPr/>
          <a:lstStyle/>
          <a:p>
            <a:endParaRPr lang="pt-BR" dirty="0"/>
          </a:p>
          <a:p>
            <a:r>
              <a:rPr lang="pt-BR" sz="1600" dirty="0"/>
              <a:t>Prof. </a:t>
            </a:r>
            <a:r>
              <a:rPr lang="pt-BR" sz="1600" dirty="0" err="1"/>
              <a:t>Dra</a:t>
            </a:r>
            <a:r>
              <a:rPr lang="pt-BR" sz="1600" dirty="0"/>
              <a:t> Andrea P. B. von </a:t>
            </a:r>
            <a:r>
              <a:rPr lang="pt-BR" sz="1600" dirty="0" err="1"/>
              <a:t>Zuben</a:t>
            </a:r>
            <a:endParaRPr lang="pt-BR" sz="1600" dirty="0"/>
          </a:p>
          <a:p>
            <a:pPr fontAlgn="base"/>
            <a:r>
              <a:rPr lang="pt-BR" sz="1600" b="1" dirty="0"/>
              <a:t>Lattes </a:t>
            </a:r>
            <a:r>
              <a:rPr lang="pt-BR" sz="1600" b="1" dirty="0" err="1"/>
              <a:t>iD</a:t>
            </a:r>
            <a:r>
              <a:rPr lang="pt-BR" sz="1600" dirty="0"/>
              <a:t>: </a:t>
            </a:r>
            <a:r>
              <a:rPr lang="pt-BR" sz="1600" dirty="0">
                <a:hlinkClick r:id="rId2"/>
              </a:rPr>
              <a:t>http://lattes.cnpq.br/6281883636461385</a:t>
            </a:r>
            <a:endParaRPr lang="pt-BR" sz="1600" dirty="0"/>
          </a:p>
          <a:p>
            <a:pPr fontAlgn="base"/>
            <a:r>
              <a:rPr lang="pt-BR" sz="1600" b="1" dirty="0"/>
              <a:t>CRMV/SP: </a:t>
            </a:r>
            <a:r>
              <a:rPr lang="pt-BR" sz="1600" dirty="0"/>
              <a:t>10735-0</a:t>
            </a:r>
            <a:r>
              <a:rPr lang="pt-BR" sz="1600" b="1" dirty="0"/>
              <a:t> </a:t>
            </a:r>
          </a:p>
          <a:p>
            <a:endParaRPr lang="pt-BR" sz="1600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520BFF4-49FE-5E5C-4196-1113401FDA44}"/>
              </a:ext>
            </a:extLst>
          </p:cNvPr>
          <p:cNvSpPr/>
          <p:nvPr/>
        </p:nvSpPr>
        <p:spPr bwMode="gray">
          <a:xfrm>
            <a:off x="10206183" y="6539344"/>
            <a:ext cx="212436" cy="129018"/>
          </a:xfrm>
          <a:prstGeom prst="rect">
            <a:avLst/>
          </a:prstGeom>
          <a:solidFill>
            <a:srgbClr val="0000CA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2852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95FF"/>
              </a:buClr>
              <a:buSzPct val="90000"/>
              <a:buFontTx/>
              <a:buNone/>
              <a:tabLst/>
              <a:defRPr/>
            </a:pPr>
            <a:endParaRPr kumimoji="0" lang="pt-BR" sz="900" b="1" i="0" u="none" strike="noStrike" kern="1200" cap="none" spc="0" normalizeH="0" baseline="0" noProof="0" dirty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A24B87F-69C7-20D4-A656-42DAD18C8F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>
            <a:off x="9873673" y="6539344"/>
            <a:ext cx="1810327" cy="193965"/>
          </a:xfrm>
          <a:prstGeom prst="rect">
            <a:avLst/>
          </a:prstGeom>
          <a:solidFill>
            <a:srgbClr val="0000CA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2852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95FF"/>
              </a:buClr>
              <a:buSzPct val="90000"/>
              <a:buFontTx/>
              <a:buNone/>
              <a:tabLst/>
              <a:defRPr/>
            </a:pPr>
            <a:endParaRPr kumimoji="0" lang="pt-BR" sz="900" b="1" i="0" u="none" strike="noStrike" kern="1200" cap="none" spc="0" normalizeH="0" baseline="0" noProof="0" dirty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292" y="3873322"/>
            <a:ext cx="3905250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759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34C37-C521-6643-AFE3-F2E6F4026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7F201339-C08C-CAE2-01E4-7B0F573BD9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F201339-C08C-CAE2-01E4-7B0F573BD9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0" name="Retângulo 309">
            <a:extLst>
              <a:ext uri="{FF2B5EF4-FFF2-40B4-BE49-F238E27FC236}">
                <a16:creationId xmlns:a16="http://schemas.microsoft.com/office/drawing/2014/main" id="{6E2357CF-B328-348B-79E8-52C02ECB4832}"/>
              </a:ext>
            </a:extLst>
          </p:cNvPr>
          <p:cNvSpPr/>
          <p:nvPr/>
        </p:nvSpPr>
        <p:spPr bwMode="gray">
          <a:xfrm>
            <a:off x="10787063" y="6498007"/>
            <a:ext cx="677019" cy="2645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2852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95FF"/>
              </a:buClr>
              <a:buSzPct val="90000"/>
              <a:buFontTx/>
              <a:buNone/>
              <a:tabLst/>
              <a:defRPr/>
            </a:pPr>
            <a:endParaRPr kumimoji="0" lang="pt-BR" sz="900" b="1" i="0" u="none" strike="noStrike" kern="1200" cap="none" spc="0" normalizeH="0" baseline="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Pfizer Tomorrow"/>
              <a:ea typeface="+mn-ea"/>
              <a:cs typeface="+mn-cs"/>
            </a:endParaRPr>
          </a:p>
        </p:txBody>
      </p:sp>
      <p:sp>
        <p:nvSpPr>
          <p:cNvPr id="3" name="Título 5">
            <a:extLst>
              <a:ext uri="{FF2B5EF4-FFF2-40B4-BE49-F238E27FC236}">
                <a16:creationId xmlns:a16="http://schemas.microsoft.com/office/drawing/2014/main" id="{BD9311D9-BBC9-53A6-3A8D-A9A4624C4C81}"/>
              </a:ext>
            </a:extLst>
          </p:cNvPr>
          <p:cNvSpPr txBox="1">
            <a:spLocks/>
          </p:cNvSpPr>
          <p:nvPr/>
        </p:nvSpPr>
        <p:spPr bwMode="gray">
          <a:xfrm>
            <a:off x="290797" y="442344"/>
            <a:ext cx="11295782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7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3000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60A9A7E-4E76-61A4-80CF-43D2AC94CF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99639" y="6414897"/>
            <a:ext cx="1858296" cy="330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izer Diatype Office"/>
              <a:ea typeface="+mn-ea"/>
              <a:cs typeface="+mn-cs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AECF243F-F858-9026-1B74-FDAADE538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431" y="548034"/>
            <a:ext cx="11295782" cy="850392"/>
          </a:xfrm>
        </p:spPr>
        <p:txBody>
          <a:bodyPr vert="horz"/>
          <a:lstStyle/>
          <a:p>
            <a:r>
              <a:rPr lang="pt-BR" sz="2800" dirty="0">
                <a:solidFill>
                  <a:srgbClr val="0000C9"/>
                </a:solidFill>
                <a:latin typeface="+mj-lt"/>
              </a:rPr>
              <a:t>Sequelas </a:t>
            </a:r>
            <a:br>
              <a:rPr lang="pt-BR" sz="2800" dirty="0">
                <a:solidFill>
                  <a:srgbClr val="0000C9"/>
                </a:solidFill>
                <a:latin typeface="+mj-lt"/>
              </a:rPr>
            </a:br>
            <a:endParaRPr lang="pt-BR" sz="2800" baseline="30000" dirty="0">
              <a:solidFill>
                <a:srgbClr val="0000C9"/>
              </a:solidFill>
              <a:latin typeface="+mj-lt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154E1FB-1B1B-F632-7849-D22FBFDC12E5}"/>
              </a:ext>
            </a:extLst>
          </p:cNvPr>
          <p:cNvSpPr txBox="1">
            <a:spLocks/>
          </p:cNvSpPr>
          <p:nvPr/>
        </p:nvSpPr>
        <p:spPr>
          <a:xfrm>
            <a:off x="467994" y="1817028"/>
            <a:ext cx="5545338" cy="4016887"/>
          </a:xfrm>
          <a:prstGeom prst="rect">
            <a:avLst/>
          </a:prstGeom>
        </p:spPr>
        <p:txBody>
          <a:bodyPr/>
          <a:lstStyle>
            <a:lvl1pPr marL="228543" indent="-228543" algn="l" defTabSz="91417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14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00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886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71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7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42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43" marR="0" lvl="0" indent="-228543" algn="l" defTabSz="91417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fizer Diatype Office"/>
              <a:ea typeface="+mn-ea"/>
              <a:cs typeface="+mn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40112" y="1580369"/>
            <a:ext cx="107178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pt-BR" sz="1800" dirty="0"/>
          </a:p>
          <a:p>
            <a:pPr marL="285750" indent="-285750">
              <a:buFont typeface="Wingdings" pitchFamily="2" charset="2"/>
              <a:buChar char="Ø"/>
            </a:pPr>
            <a:r>
              <a:rPr lang="pt-BR" sz="1800" b="1" dirty="0"/>
              <a:t>Sequelas de longo prazo</a:t>
            </a:r>
            <a:r>
              <a:rPr lang="pt-BR" sz="1800" b="1" baseline="30000" dirty="0"/>
              <a:t>1</a:t>
            </a:r>
            <a:r>
              <a:rPr lang="pt-BR" sz="1800" dirty="0"/>
              <a:t>: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pt-BR" sz="1800" dirty="0"/>
          </a:p>
          <a:p>
            <a:pPr marL="51427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800" dirty="0"/>
              <a:t>maior risco de </a:t>
            </a:r>
            <a:r>
              <a:rPr lang="pt-BR" sz="1800" dirty="0" err="1"/>
              <a:t>sibilância</a:t>
            </a:r>
            <a:r>
              <a:rPr lang="pt-BR" sz="1800" dirty="0"/>
              <a:t> recorrente e precoce </a:t>
            </a:r>
          </a:p>
          <a:p>
            <a:pPr marL="51427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800" dirty="0"/>
              <a:t>hiper-reatividade bronquial </a:t>
            </a:r>
          </a:p>
          <a:p>
            <a:pPr marL="51427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800" dirty="0"/>
              <a:t>desenvolvimento de asma</a:t>
            </a:r>
          </a:p>
          <a:p>
            <a:pPr marL="51427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800" dirty="0"/>
              <a:t>persistência até adolescência ou idade adulta</a:t>
            </a:r>
          </a:p>
          <a:p>
            <a:pPr marL="51427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800" dirty="0"/>
              <a:t>alterações da função pulmonar em crianças pequenas.</a:t>
            </a:r>
          </a:p>
          <a:p>
            <a:pPr marL="51427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800" dirty="0"/>
              <a:t>reduz qualidade de vida e aumenta uso de serviços de saúde. </a:t>
            </a:r>
          </a:p>
          <a:p>
            <a:pPr marL="514270" lvl="1" indent="-285750">
              <a:lnSpc>
                <a:spcPct val="150000"/>
              </a:lnSpc>
              <a:buFont typeface="Arial" pitchFamily="34" charset="0"/>
              <a:buChar char="•"/>
            </a:pPr>
            <a:endParaRPr lang="pt-BR" sz="1800" dirty="0"/>
          </a:p>
          <a:p>
            <a:pPr>
              <a:buFont typeface="Arial"/>
              <a:buChar char="•"/>
            </a:pPr>
            <a:endParaRPr lang="pt-BR" sz="1800" dirty="0"/>
          </a:p>
          <a:p>
            <a:pPr lvl="1"/>
            <a:endParaRPr lang="pt-BR" sz="1800" dirty="0"/>
          </a:p>
        </p:txBody>
      </p:sp>
      <p:sp>
        <p:nvSpPr>
          <p:cNvPr id="4" name="Retângulo 3"/>
          <p:cNvSpPr/>
          <p:nvPr/>
        </p:nvSpPr>
        <p:spPr>
          <a:xfrm>
            <a:off x="2381250" y="6313341"/>
            <a:ext cx="8663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1.FAUROUX, B. et al. The burden and long-term respiratory morbidity associated with respiratory syncytial virus infection in early childhood. </a:t>
            </a:r>
            <a:r>
              <a:rPr lang="pt-BR" i="1" dirty="0" err="1"/>
              <a:t>Infectious</a:t>
            </a:r>
            <a:r>
              <a:rPr lang="pt-BR" i="1" dirty="0"/>
              <a:t> </a:t>
            </a:r>
            <a:r>
              <a:rPr lang="pt-BR" i="1" dirty="0" err="1"/>
              <a:t>Diseases</a:t>
            </a:r>
            <a:r>
              <a:rPr lang="pt-BR" i="1" dirty="0"/>
              <a:t> </a:t>
            </a:r>
            <a:r>
              <a:rPr lang="pt-BR" i="1" dirty="0" err="1"/>
              <a:t>and</a:t>
            </a:r>
            <a:r>
              <a:rPr lang="pt-BR" i="1" dirty="0"/>
              <a:t> </a:t>
            </a:r>
            <a:r>
              <a:rPr lang="pt-BR" i="1" dirty="0" err="1"/>
              <a:t>Therapy</a:t>
            </a:r>
            <a:r>
              <a:rPr lang="pt-BR" dirty="0"/>
              <a:t>, v. 6, p. 173–197, 2017.</a:t>
            </a:r>
          </a:p>
        </p:txBody>
      </p:sp>
    </p:spTree>
    <p:extLst>
      <p:ext uri="{BB962C8B-B14F-4D97-AF65-F5344CB8AC3E}">
        <p14:creationId xmlns:p14="http://schemas.microsoft.com/office/powerpoint/2010/main" val="3561840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34C37-C521-6643-AFE3-F2E6F4026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7F201339-C08C-CAE2-01E4-7B0F573BD9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F201339-C08C-CAE2-01E4-7B0F573BD9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0" name="Retângulo 309">
            <a:extLst>
              <a:ext uri="{FF2B5EF4-FFF2-40B4-BE49-F238E27FC236}">
                <a16:creationId xmlns:a16="http://schemas.microsoft.com/office/drawing/2014/main" id="{6E2357CF-B328-348B-79E8-52C02ECB4832}"/>
              </a:ext>
            </a:extLst>
          </p:cNvPr>
          <p:cNvSpPr/>
          <p:nvPr/>
        </p:nvSpPr>
        <p:spPr bwMode="gray">
          <a:xfrm>
            <a:off x="10787063" y="6498007"/>
            <a:ext cx="677019" cy="2645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2852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95FF"/>
              </a:buClr>
              <a:buSzPct val="90000"/>
              <a:buFontTx/>
              <a:buNone/>
              <a:tabLst/>
              <a:defRPr/>
            </a:pPr>
            <a:endParaRPr kumimoji="0" lang="pt-BR" sz="900" b="1" i="0" u="none" strike="noStrike" kern="1200" cap="none" spc="0" normalizeH="0" baseline="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Pfizer Tomorrow"/>
              <a:ea typeface="+mn-ea"/>
              <a:cs typeface="+mn-cs"/>
            </a:endParaRPr>
          </a:p>
        </p:txBody>
      </p:sp>
      <p:sp>
        <p:nvSpPr>
          <p:cNvPr id="3" name="Título 5">
            <a:extLst>
              <a:ext uri="{FF2B5EF4-FFF2-40B4-BE49-F238E27FC236}">
                <a16:creationId xmlns:a16="http://schemas.microsoft.com/office/drawing/2014/main" id="{BD9311D9-BBC9-53A6-3A8D-A9A4624C4C81}"/>
              </a:ext>
            </a:extLst>
          </p:cNvPr>
          <p:cNvSpPr txBox="1">
            <a:spLocks/>
          </p:cNvSpPr>
          <p:nvPr/>
        </p:nvSpPr>
        <p:spPr bwMode="gray">
          <a:xfrm>
            <a:off x="290797" y="442344"/>
            <a:ext cx="11295782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7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3000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60A9A7E-4E76-61A4-80CF-43D2AC94CF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99639" y="6414897"/>
            <a:ext cx="1858296" cy="330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izer Diatype Office"/>
              <a:ea typeface="+mn-ea"/>
              <a:cs typeface="+mn-cs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AECF243F-F858-9026-1B74-FDAADE538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431" y="548034"/>
            <a:ext cx="11295782" cy="850392"/>
          </a:xfrm>
        </p:spPr>
        <p:txBody>
          <a:bodyPr vert="horz"/>
          <a:lstStyle/>
          <a:p>
            <a:r>
              <a:rPr lang="pt-BR" sz="2800" dirty="0">
                <a:solidFill>
                  <a:srgbClr val="0000C9"/>
                </a:solidFill>
                <a:latin typeface="+mj-lt"/>
              </a:rPr>
              <a:t>Diagnóstico e tratamento</a:t>
            </a:r>
            <a:br>
              <a:rPr lang="pt-BR" sz="2800" dirty="0">
                <a:solidFill>
                  <a:srgbClr val="0000C9"/>
                </a:solidFill>
                <a:latin typeface="+mj-lt"/>
              </a:rPr>
            </a:br>
            <a:endParaRPr lang="pt-BR" sz="2800" baseline="30000" dirty="0">
              <a:solidFill>
                <a:srgbClr val="0000C9"/>
              </a:solidFill>
              <a:latin typeface="+mj-lt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154E1FB-1B1B-F632-7849-D22FBFDC12E5}"/>
              </a:ext>
            </a:extLst>
          </p:cNvPr>
          <p:cNvSpPr txBox="1">
            <a:spLocks/>
          </p:cNvSpPr>
          <p:nvPr/>
        </p:nvSpPr>
        <p:spPr>
          <a:xfrm>
            <a:off x="467994" y="1817028"/>
            <a:ext cx="5545338" cy="4016887"/>
          </a:xfrm>
          <a:prstGeom prst="rect">
            <a:avLst/>
          </a:prstGeom>
        </p:spPr>
        <p:txBody>
          <a:bodyPr/>
          <a:lstStyle>
            <a:lvl1pPr marL="228543" indent="-228543" algn="l" defTabSz="91417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14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00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886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71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7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42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43" marR="0" lvl="0" indent="-228543" algn="l" defTabSz="91417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fizer Diatype Office"/>
              <a:ea typeface="+mn-ea"/>
              <a:cs typeface="+mn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77008" y="1494692"/>
            <a:ext cx="107178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1800" b="1" dirty="0"/>
              <a:t>Diagnóstico</a:t>
            </a:r>
          </a:p>
          <a:p>
            <a:pPr lvl="1"/>
            <a:endParaRPr lang="pt-BR" sz="1800" dirty="0"/>
          </a:p>
          <a:p>
            <a:pPr marL="514270" lvl="1" indent="-285750">
              <a:buFont typeface="Wingdings" pitchFamily="2" charset="2"/>
              <a:buChar char="Ø"/>
            </a:pPr>
            <a:r>
              <a:rPr lang="pt-BR" sz="1800" dirty="0"/>
              <a:t> </a:t>
            </a:r>
            <a:r>
              <a:rPr lang="pt-BR" sz="1800" b="1" dirty="0"/>
              <a:t>avaliação clínica</a:t>
            </a:r>
            <a:r>
              <a:rPr lang="pt-BR" sz="1800" dirty="0"/>
              <a:t> (sinais respiratórios típicos, principalmente em crianças)</a:t>
            </a:r>
            <a:r>
              <a:rPr lang="pt-BR" sz="1800" baseline="30000" dirty="0"/>
              <a:t>1;</a:t>
            </a:r>
          </a:p>
          <a:p>
            <a:pPr marL="514270" lvl="1" indent="-285750">
              <a:buFont typeface="Wingdings" pitchFamily="2" charset="2"/>
              <a:buChar char="Ø"/>
            </a:pPr>
            <a:endParaRPr lang="pt-BR" sz="1800" b="1" dirty="0"/>
          </a:p>
          <a:p>
            <a:pPr marL="514270" lvl="1" indent="-285750">
              <a:buFont typeface="Wingdings" pitchFamily="2" charset="2"/>
              <a:buChar char="Ø"/>
            </a:pPr>
            <a:r>
              <a:rPr lang="pt-BR" sz="1800" b="1" dirty="0"/>
              <a:t>testes laboratoriais</a:t>
            </a:r>
            <a:r>
              <a:rPr lang="pt-BR" sz="1800" dirty="0"/>
              <a:t>, sendo o </a:t>
            </a:r>
            <a:r>
              <a:rPr lang="pt-BR" sz="1800" b="1" dirty="0"/>
              <a:t>RT-PCR o método de referência</a:t>
            </a:r>
            <a:r>
              <a:rPr lang="pt-BR" sz="1800" dirty="0"/>
              <a:t> para confirmação</a:t>
            </a:r>
            <a:r>
              <a:rPr lang="pt-BR" sz="1800" baseline="30000" dirty="0"/>
              <a:t>1</a:t>
            </a:r>
            <a:r>
              <a:rPr lang="pt-BR" sz="1800" dirty="0"/>
              <a:t>.</a:t>
            </a:r>
          </a:p>
          <a:p>
            <a:pPr lvl="1"/>
            <a:endParaRPr lang="pt-BR" sz="1800" dirty="0"/>
          </a:p>
          <a:p>
            <a:pPr lvl="1"/>
            <a:endParaRPr lang="pt-BR" sz="1800" b="1" dirty="0"/>
          </a:p>
          <a:p>
            <a:pPr lvl="1"/>
            <a:r>
              <a:rPr lang="pt-BR" sz="1800" b="1" dirty="0"/>
              <a:t>Tratamento</a:t>
            </a:r>
          </a:p>
          <a:p>
            <a:pPr lvl="1"/>
            <a:endParaRPr lang="pt-BR" sz="1800" b="1" dirty="0"/>
          </a:p>
          <a:p>
            <a:pPr marL="514270" lvl="1" indent="-285750">
              <a:buFont typeface="Wingdings" pitchFamily="2" charset="2"/>
              <a:buChar char="Ø"/>
            </a:pPr>
            <a:r>
              <a:rPr lang="pt-BR" sz="1800" dirty="0"/>
              <a:t>não há terapêutica específica disponível que abrevie o curso e a resolução dos sintomas da infecção pelo VSR</a:t>
            </a:r>
            <a:r>
              <a:rPr lang="pt-BR" sz="1800" baseline="30000" dirty="0"/>
              <a:t>1</a:t>
            </a:r>
            <a:r>
              <a:rPr lang="pt-BR" sz="1800" dirty="0"/>
              <a:t>.</a:t>
            </a:r>
          </a:p>
          <a:p>
            <a:pPr marL="514270" lvl="1" indent="-285750">
              <a:buFont typeface="Wingdings" pitchFamily="2" charset="2"/>
              <a:buChar char="Ø"/>
            </a:pPr>
            <a:endParaRPr lang="pt-BR" sz="1800" dirty="0"/>
          </a:p>
          <a:p>
            <a:pPr marL="514270" lvl="1" indent="-285750">
              <a:buFont typeface="Wingdings" pitchFamily="2" charset="2"/>
              <a:buChar char="Ø"/>
            </a:pPr>
            <a:r>
              <a:rPr lang="pt-BR" sz="1800" dirty="0"/>
              <a:t>terapêutica de suporte</a:t>
            </a:r>
            <a:r>
              <a:rPr lang="pt-BR" sz="1800" baseline="30000" dirty="0"/>
              <a:t>1</a:t>
            </a:r>
            <a:r>
              <a:rPr lang="pt-BR" sz="1800" dirty="0"/>
              <a:t>.</a:t>
            </a:r>
          </a:p>
          <a:p>
            <a:pPr lvl="1"/>
            <a:endParaRPr lang="pt-BR" sz="18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747838" y="6230585"/>
            <a:ext cx="86963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1. BRASIL. Ministério da Saúde. Guia de Vigilância Integrada da COVID-19, Influenza e outros vírus respiratórios de importância em saúde pública. Brasília: Ministério da Saúde, 2024. Disponível em: &lt;https://www.gov.br/</a:t>
            </a:r>
            <a:r>
              <a:rPr lang="pt-BR" dirty="0" err="1"/>
              <a:t>saude</a:t>
            </a:r>
            <a:r>
              <a:rPr lang="pt-BR" dirty="0"/>
              <a:t>/</a:t>
            </a:r>
            <a:r>
              <a:rPr lang="pt-BR" dirty="0" err="1"/>
              <a:t>pt-br</a:t>
            </a:r>
            <a:r>
              <a:rPr lang="pt-BR" dirty="0"/>
              <a:t>/centrais-de-</a:t>
            </a:r>
            <a:r>
              <a:rPr lang="pt-BR" dirty="0" err="1"/>
              <a:t>conteudo</a:t>
            </a:r>
            <a:r>
              <a:rPr lang="pt-BR" dirty="0"/>
              <a:t>/</a:t>
            </a:r>
            <a:r>
              <a:rPr lang="pt-BR" dirty="0" err="1"/>
              <a:t>publicacoes</a:t>
            </a:r>
            <a:r>
              <a:rPr lang="pt-BR" dirty="0"/>
              <a:t>/guias-e-manuais/2024/guia-vigilancia-integrada-da-covid-19-influenza-e-outros-virus-respiratorios-de-importancia-em-saude-publica/</a:t>
            </a:r>
            <a:r>
              <a:rPr lang="pt-BR" dirty="0" err="1"/>
              <a:t>view</a:t>
            </a:r>
            <a:r>
              <a:rPr lang="pt-BR" dirty="0"/>
              <a:t>&gt;. Acesso em: dez de 2025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251AD13-0ED1-52F4-BFD3-3C8976138EAB}"/>
              </a:ext>
            </a:extLst>
          </p:cNvPr>
          <p:cNvSpPr txBox="1"/>
          <p:nvPr/>
        </p:nvSpPr>
        <p:spPr>
          <a:xfrm>
            <a:off x="761362" y="5408548"/>
            <a:ext cx="546098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>
                <a:sym typeface="Lato"/>
              </a:rPr>
              <a:t>VSR: Vírus Sincicial Respiratório</a:t>
            </a:r>
          </a:p>
          <a:p>
            <a:r>
              <a:rPr lang="pt-BR" sz="1050" dirty="0"/>
              <a:t>RT-PCR: Reação em Cadeia da Polimerase com Transcrição Reversa</a:t>
            </a:r>
          </a:p>
        </p:txBody>
      </p:sp>
    </p:spTree>
    <p:extLst>
      <p:ext uri="{BB962C8B-B14F-4D97-AF65-F5344CB8AC3E}">
        <p14:creationId xmlns:p14="http://schemas.microsoft.com/office/powerpoint/2010/main" val="3364492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34C37-C521-6643-AFE3-F2E6F4026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7F201339-C08C-CAE2-01E4-7B0F573BD9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F201339-C08C-CAE2-01E4-7B0F573BD9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0" name="Retângulo 309">
            <a:extLst>
              <a:ext uri="{FF2B5EF4-FFF2-40B4-BE49-F238E27FC236}">
                <a16:creationId xmlns:a16="http://schemas.microsoft.com/office/drawing/2014/main" id="{6E2357CF-B328-348B-79E8-52C02ECB4832}"/>
              </a:ext>
            </a:extLst>
          </p:cNvPr>
          <p:cNvSpPr/>
          <p:nvPr/>
        </p:nvSpPr>
        <p:spPr bwMode="gray">
          <a:xfrm>
            <a:off x="10787063" y="6498007"/>
            <a:ext cx="677019" cy="2645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2852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95FF"/>
              </a:buClr>
              <a:buSzPct val="90000"/>
              <a:buFontTx/>
              <a:buNone/>
              <a:tabLst/>
              <a:defRPr/>
            </a:pPr>
            <a:endParaRPr kumimoji="0" lang="pt-BR" sz="900" b="1" i="0" u="none" strike="noStrike" kern="1200" cap="none" spc="0" normalizeH="0" baseline="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Pfizer Tomorrow"/>
              <a:ea typeface="+mn-ea"/>
              <a:cs typeface="+mn-cs"/>
            </a:endParaRPr>
          </a:p>
        </p:txBody>
      </p:sp>
      <p:sp>
        <p:nvSpPr>
          <p:cNvPr id="3" name="Título 5">
            <a:extLst>
              <a:ext uri="{FF2B5EF4-FFF2-40B4-BE49-F238E27FC236}">
                <a16:creationId xmlns:a16="http://schemas.microsoft.com/office/drawing/2014/main" id="{BD9311D9-BBC9-53A6-3A8D-A9A4624C4C81}"/>
              </a:ext>
            </a:extLst>
          </p:cNvPr>
          <p:cNvSpPr txBox="1">
            <a:spLocks/>
          </p:cNvSpPr>
          <p:nvPr/>
        </p:nvSpPr>
        <p:spPr bwMode="gray">
          <a:xfrm>
            <a:off x="290797" y="442344"/>
            <a:ext cx="11295782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7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3000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60A9A7E-4E76-61A4-80CF-43D2AC94CF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99639" y="6414897"/>
            <a:ext cx="1858296" cy="330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izer Diatype Office"/>
              <a:ea typeface="+mn-ea"/>
              <a:cs typeface="+mn-cs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AECF243F-F858-9026-1B74-FDAADE538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431" y="548034"/>
            <a:ext cx="11295782" cy="850392"/>
          </a:xfrm>
        </p:spPr>
        <p:txBody>
          <a:bodyPr vert="horz"/>
          <a:lstStyle/>
          <a:p>
            <a:r>
              <a:rPr lang="pt-BR" sz="2800" dirty="0">
                <a:solidFill>
                  <a:srgbClr val="0000C9"/>
                </a:solidFill>
                <a:latin typeface="+mj-lt"/>
              </a:rPr>
              <a:t>Medidas de prevenção</a:t>
            </a:r>
            <a:br>
              <a:rPr lang="pt-BR" sz="2800" dirty="0">
                <a:solidFill>
                  <a:srgbClr val="0000C9"/>
                </a:solidFill>
                <a:latin typeface="+mj-lt"/>
              </a:rPr>
            </a:br>
            <a:endParaRPr lang="pt-BR" sz="2800" baseline="30000" dirty="0">
              <a:solidFill>
                <a:srgbClr val="0000C9"/>
              </a:solidFill>
              <a:latin typeface="+mj-lt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154E1FB-1B1B-F632-7849-D22FBFDC12E5}"/>
              </a:ext>
            </a:extLst>
          </p:cNvPr>
          <p:cNvSpPr txBox="1">
            <a:spLocks/>
          </p:cNvSpPr>
          <p:nvPr/>
        </p:nvSpPr>
        <p:spPr>
          <a:xfrm>
            <a:off x="467994" y="1817028"/>
            <a:ext cx="5545338" cy="4016887"/>
          </a:xfrm>
          <a:prstGeom prst="rect">
            <a:avLst/>
          </a:prstGeom>
        </p:spPr>
        <p:txBody>
          <a:bodyPr/>
          <a:lstStyle>
            <a:lvl1pPr marL="228543" indent="-228543" algn="l" defTabSz="91417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14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00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886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71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7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42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43" marR="0" lvl="0" indent="-228543" algn="l" defTabSz="91417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fizer Diatype Office"/>
              <a:ea typeface="+mn-ea"/>
              <a:cs typeface="+mn-cs"/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 flipV="1">
            <a:off x="5938688" y="2224454"/>
            <a:ext cx="74644" cy="263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1224451"/>
            <a:ext cx="10831512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724025" y="6315075"/>
            <a:ext cx="7675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Adaptado</a:t>
            </a:r>
            <a:r>
              <a:rPr lang="en-US" b="1" dirty="0"/>
              <a:t> de: </a:t>
            </a:r>
            <a:r>
              <a:rPr lang="en-US" dirty="0"/>
              <a:t>SANTA CATARINA. </a:t>
            </a:r>
            <a:r>
              <a:rPr lang="pt-BR" dirty="0"/>
              <a:t>Diretoria de Vigilância Epidemiológica. </a:t>
            </a:r>
            <a:r>
              <a:rPr lang="pt-BR" i="1" dirty="0"/>
              <a:t>Vírus Sincicial Respiratório – Saiba Mais</a:t>
            </a:r>
            <a:r>
              <a:rPr lang="pt-BR" dirty="0"/>
              <a:t>. Disponível em: </a:t>
            </a:r>
            <a:r>
              <a:rPr lang="pt-BR" u="sng" dirty="0">
                <a:hlinkClick r:id="rId7"/>
              </a:rPr>
              <a:t>https://dive.sc.gov.br/phocadownload/GEDIM/VSR-Saiba-Mais.pdf#page=3.43</a:t>
            </a:r>
            <a:r>
              <a:rPr lang="pt-BR" dirty="0"/>
              <a:t>. Acesso em: 6 dez. 2025. Imagem: obtida no VSR – DIVE-SC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0192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7" name="Google Shape;16447;p150"/>
          <p:cNvSpPr txBox="1"/>
          <p:nvPr/>
        </p:nvSpPr>
        <p:spPr>
          <a:xfrm>
            <a:off x="290797" y="442344"/>
            <a:ext cx="11295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omorrow"/>
              <a:buNone/>
              <a:tabLst/>
              <a:defRPr/>
            </a:pPr>
            <a:endParaRPr kumimoji="0" sz="2400" b="1" i="0" u="none" strike="noStrike" kern="0" cap="none" spc="0" normalizeH="0" baseline="3000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8" name="Google Shape;16448;p150"/>
          <p:cNvSpPr/>
          <p:nvPr/>
        </p:nvSpPr>
        <p:spPr>
          <a:xfrm>
            <a:off x="9399639" y="6414897"/>
            <a:ext cx="1858200" cy="330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9" name="Google Shape;16449;p150"/>
          <p:cNvSpPr txBox="1">
            <a:spLocks noGrp="1"/>
          </p:cNvSpPr>
          <p:nvPr>
            <p:ph type="title"/>
          </p:nvPr>
        </p:nvSpPr>
        <p:spPr>
          <a:xfrm>
            <a:off x="780638" y="646760"/>
            <a:ext cx="117906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2400"/>
            </a:pPr>
            <a:r>
              <a:rPr lang="pt-BR" sz="2400" dirty="0">
                <a:solidFill>
                  <a:srgbClr val="0000C9"/>
                </a:solidFill>
              </a:rPr>
              <a:t>Medidas de prevenção</a:t>
            </a:r>
            <a:r>
              <a:rPr lang="en-US" sz="2400" baseline="30000" dirty="0"/>
              <a:t>1</a:t>
            </a:r>
            <a:endParaRPr sz="2400" baseline="30000" dirty="0">
              <a:solidFill>
                <a:srgbClr val="071BAD"/>
              </a:solidFill>
            </a:endParaRPr>
          </a:p>
        </p:txBody>
      </p:sp>
      <p:sp>
        <p:nvSpPr>
          <p:cNvPr id="16450" name="Google Shape;16450;p150"/>
          <p:cNvSpPr txBox="1"/>
          <p:nvPr/>
        </p:nvSpPr>
        <p:spPr>
          <a:xfrm>
            <a:off x="1373132" y="2451231"/>
            <a:ext cx="4722900" cy="15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primeira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estratégia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contra o VSR é a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imunização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ativa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gestantes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dose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única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fornece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proteção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passiva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aos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bebês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desde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nascimento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até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os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primeiros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meses de vida.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1,2</a:t>
            </a:r>
            <a:endParaRPr kumimoji="0" sz="2000" b="1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1" name="Google Shape;16451;p150"/>
          <p:cNvSpPr txBox="1"/>
          <p:nvPr/>
        </p:nvSpPr>
        <p:spPr>
          <a:xfrm>
            <a:off x="1517055" y="5878920"/>
            <a:ext cx="87012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41536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*A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prevenção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contra a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doença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grave do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trato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respiratório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inferior é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promovida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apenas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bebês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70707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41536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" b="1" i="0" u="none" strike="noStrike" kern="0" cap="none" spc="0" normalizeH="0" baseline="0" noProof="0" dirty="0">
              <a:ln>
                <a:noFill/>
              </a:ln>
              <a:solidFill>
                <a:srgbClr val="0000CA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41536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2" name="Google Shape;16452;p150"/>
          <p:cNvSpPr txBox="1"/>
          <p:nvPr/>
        </p:nvSpPr>
        <p:spPr>
          <a:xfrm>
            <a:off x="1009324" y="1283130"/>
            <a:ext cx="9716700" cy="8847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00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5FF"/>
              </a:buClr>
              <a:buSzPts val="1800"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C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3" name="Google Shape;16453;p150"/>
          <p:cNvSpPr txBox="1"/>
          <p:nvPr/>
        </p:nvSpPr>
        <p:spPr>
          <a:xfrm>
            <a:off x="1517055" y="6412063"/>
            <a:ext cx="9828600" cy="383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700" b="1" kern="0" dirty="0">
                <a:solidFill>
                  <a:srgbClr val="0000CA"/>
                </a:solidFill>
                <a:latin typeface="Trebuchet MS"/>
                <a:sym typeface="Trebuchet MS"/>
              </a:rPr>
              <a:t>1. 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PFIZER. </a:t>
            </a:r>
            <a:r>
              <a:rPr kumimoji="0" lang="en-US" sz="700" b="0" i="0" u="none" strike="noStrike" kern="0" cap="none" spc="0" normalizeH="0" baseline="0" noProof="0" dirty="0" err="1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Abrysvo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– </a:t>
            </a:r>
            <a:r>
              <a:rPr kumimoji="0" lang="en-US" sz="700" b="0" i="0" u="none" strike="noStrike" kern="0" cap="none" spc="0" normalizeH="0" baseline="0" noProof="0" dirty="0" err="1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Profissional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de </a:t>
            </a:r>
            <a:r>
              <a:rPr kumimoji="0" lang="en-US" sz="700" b="0" i="0" u="none" strike="noStrike" kern="0" cap="none" spc="0" normalizeH="0" baseline="0" noProof="0" dirty="0" err="1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Saúde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. </a:t>
            </a:r>
            <a:r>
              <a:rPr kumimoji="0" lang="en-US" sz="700" b="0" i="0" u="none" strike="noStrike" kern="0" cap="none" spc="0" normalizeH="0" baseline="0" noProof="0" dirty="0" err="1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Disponível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kumimoji="0" lang="en-US" sz="700" b="0" i="0" u="none" strike="noStrike" kern="0" cap="none" spc="0" normalizeH="0" baseline="0" noProof="0" dirty="0" err="1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em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: &lt;https://www.pfizer.com.br/files/Abrysvo_Profissional_de_Saude_21.pdf&gt;. </a:t>
            </a:r>
            <a:r>
              <a:rPr kumimoji="0" lang="en-US" sz="700" b="0" i="0" u="none" strike="noStrike" kern="0" cap="none" spc="0" normalizeH="0" baseline="0" noProof="0" dirty="0" err="1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Acesso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kumimoji="0" lang="en-US" sz="700" b="0" i="0" u="none" strike="noStrike" kern="0" cap="none" spc="0" normalizeH="0" baseline="0" noProof="0" dirty="0" err="1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em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: 14 out. 2025. </a:t>
            </a: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2.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kumimoji="0" lang="en-US" sz="700" b="0" i="0" u="none" strike="noStrike" kern="0" cap="none" spc="0" normalizeH="0" baseline="0" noProof="0" dirty="0" err="1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Socidade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Brasileira de </a:t>
            </a:r>
            <a:r>
              <a:rPr kumimoji="0" lang="en-US" sz="700" b="0" i="0" u="none" strike="noStrike" kern="0" cap="none" spc="0" normalizeH="0" baseline="0" noProof="0" dirty="0" err="1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imunizações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(SBIM). </a:t>
            </a:r>
            <a:r>
              <a:rPr kumimoji="0" lang="en-US" sz="700" b="0" i="0" u="none" strike="noStrike" kern="0" cap="none" spc="0" normalizeH="0" baseline="0" noProof="0" dirty="0" err="1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Vírus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kumimoji="0" lang="en-US" sz="700" b="0" i="0" u="none" strike="noStrike" kern="0" cap="none" spc="0" normalizeH="0" baseline="0" noProof="0" dirty="0" err="1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sincicial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kumimoji="0" lang="en-US" sz="700" b="0" i="0" u="none" strike="noStrike" kern="0" cap="none" spc="0" normalizeH="0" baseline="0" noProof="0" dirty="0" err="1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respiratório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. </a:t>
            </a:r>
            <a:r>
              <a:rPr kumimoji="0" lang="en-US" sz="700" b="0" i="0" u="none" strike="noStrike" kern="0" cap="none" spc="0" normalizeH="0" baseline="0" noProof="0" dirty="0" err="1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Disponível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kumimoji="0" lang="en-US" sz="700" b="0" i="0" u="none" strike="noStrike" kern="0" cap="none" spc="0" normalizeH="0" baseline="0" noProof="0" dirty="0" err="1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em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: </a:t>
            </a:r>
            <a:r>
              <a:rPr kumimoji="0" lang="en-US" sz="700" b="0" i="0" u="sng" strike="noStrike" kern="0" cap="none" spc="0" normalizeH="0" baseline="0" noProof="0" dirty="0">
                <a:ln>
                  <a:noFill/>
                </a:ln>
                <a:solidFill>
                  <a:srgbClr val="0095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https://familia.sbim.org.br/doencas/virus-sincicial-respiratorio-vsr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. </a:t>
            </a:r>
            <a:r>
              <a:rPr kumimoji="0" lang="en-US" sz="700" b="0" i="0" u="none" strike="noStrike" kern="0" cap="none" spc="0" normalizeH="0" baseline="0" noProof="0" dirty="0" err="1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Acessado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 </a:t>
            </a:r>
            <a:r>
              <a:rPr kumimoji="0" lang="en-US" sz="700" b="0" i="0" u="none" strike="noStrike" kern="0" cap="none" spc="0" normalizeH="0" baseline="0" noProof="0" dirty="0" err="1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em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 18/09/2025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. 3. </a:t>
            </a:r>
            <a:r>
              <a:rPr kumimoji="0" lang="pt-BR" sz="700" b="0" i="0" u="none" strike="noStrike" kern="0" cap="none" spc="0" normalizeH="0" baseline="0" noProof="0" dirty="0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BRASIL. Ministério da Saúde. Vacina contra o vírus sincicial respiratório começa a ser distribuída em todo o país. 2025. Disponível em: &lt;https://www.gov.br/</a:t>
            </a:r>
            <a:r>
              <a:rPr kumimoji="0" lang="pt-BR" sz="700" b="0" i="0" u="none" strike="noStrike" kern="0" cap="none" spc="0" normalizeH="0" baseline="0" noProof="0" dirty="0" err="1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saude</a:t>
            </a:r>
            <a:r>
              <a:rPr kumimoji="0" lang="pt-BR" sz="700" b="0" i="0" u="none" strike="noStrike" kern="0" cap="none" spc="0" normalizeH="0" baseline="0" noProof="0" dirty="0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/</a:t>
            </a:r>
            <a:r>
              <a:rPr kumimoji="0" lang="pt-BR" sz="700" b="0" i="0" u="none" strike="noStrike" kern="0" cap="none" spc="0" normalizeH="0" baseline="0" noProof="0" dirty="0" err="1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pt-br</a:t>
            </a:r>
            <a:r>
              <a:rPr kumimoji="0" lang="pt-BR" sz="700" b="0" i="0" u="none" strike="noStrike" kern="0" cap="none" spc="0" normalizeH="0" baseline="0" noProof="0" dirty="0">
                <a:ln>
                  <a:noFill/>
                </a:ln>
                <a:solidFill>
                  <a:srgbClr val="415262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/assuntos/noticias/2025/dezembro/vacina-contra-o-virus-sincicial-respiratorio-comeca-a-ser-distribuida-em-todo-o-pais&gt;. Acesso em: 26 jan. 2026.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54" name="Google Shape;16454;p150"/>
          <p:cNvGrpSpPr/>
          <p:nvPr/>
        </p:nvGrpSpPr>
        <p:grpSpPr>
          <a:xfrm>
            <a:off x="4040158" y="4277034"/>
            <a:ext cx="1693267" cy="1453800"/>
            <a:chOff x="2063496" y="4525236"/>
            <a:chExt cx="1693267" cy="1453800"/>
          </a:xfrm>
        </p:grpSpPr>
        <p:sp>
          <p:nvSpPr>
            <p:cNvPr id="16455" name="Google Shape;16455;p150"/>
            <p:cNvSpPr/>
            <p:nvPr/>
          </p:nvSpPr>
          <p:spPr>
            <a:xfrm>
              <a:off x="2298163" y="4525236"/>
              <a:ext cx="1458600" cy="14538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456" name="Google Shape;16456;p150" descr="Moça grávida estrutura de tópicos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63368" y="4733778"/>
              <a:ext cx="1027176" cy="10271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457" name="Google Shape;16457;p150"/>
            <p:cNvGrpSpPr/>
            <p:nvPr/>
          </p:nvGrpSpPr>
          <p:grpSpPr>
            <a:xfrm>
              <a:off x="2063496" y="4650471"/>
              <a:ext cx="687300" cy="688800"/>
              <a:chOff x="2063496" y="4650471"/>
              <a:chExt cx="687300" cy="688800"/>
            </a:xfrm>
          </p:grpSpPr>
          <p:sp>
            <p:nvSpPr>
              <p:cNvPr id="16458" name="Google Shape;16458;p150"/>
              <p:cNvSpPr/>
              <p:nvPr/>
            </p:nvSpPr>
            <p:spPr>
              <a:xfrm>
                <a:off x="2063496" y="4650471"/>
                <a:ext cx="687300" cy="688800"/>
              </a:xfrm>
              <a:prstGeom prst="ellipse">
                <a:avLst/>
              </a:prstGeom>
              <a:solidFill>
                <a:srgbClr val="EEE7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459" name="Google Shape;16459;p150" descr="Agulha estrutura de tópicos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138172" y="4746621"/>
                <a:ext cx="499872" cy="4965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6460" name="Google Shape;16460;p150"/>
          <p:cNvSpPr txBox="1"/>
          <p:nvPr/>
        </p:nvSpPr>
        <p:spPr>
          <a:xfrm>
            <a:off x="4792524" y="1386252"/>
            <a:ext cx="254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Vacina materna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61" name="Google Shape;16461;p150"/>
          <p:cNvSpPr txBox="1"/>
          <p:nvPr/>
        </p:nvSpPr>
        <p:spPr>
          <a:xfrm>
            <a:off x="4886792" y="1804538"/>
            <a:ext cx="2103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 Durante a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gestação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-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62" name="Google Shape;16462;p150"/>
          <p:cNvSpPr txBox="1"/>
          <p:nvPr/>
        </p:nvSpPr>
        <p:spPr>
          <a:xfrm>
            <a:off x="6320360" y="2646157"/>
            <a:ext cx="5025300" cy="13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C9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Prevenção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da DTRI-VSR e DTRI-VSR grave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crianças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desde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nascimento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até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6 meses. </a:t>
            </a:r>
            <a:r>
              <a:rPr kumimoji="0" lang="en-US" sz="2400" b="1" i="0" u="none" strike="noStrike" kern="0" cap="none" spc="0" normalizeH="0" baseline="30000" noProof="0" dirty="0">
                <a:ln>
                  <a:noFill/>
                </a:ln>
                <a:solidFill>
                  <a:srgbClr val="0000C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2400" b="1" i="0" u="none" strike="noStrike" kern="0" cap="none" spc="0" normalizeH="0" baseline="30000" noProof="0" dirty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0ED6425-929B-2303-2293-F28E9F103D81}"/>
              </a:ext>
            </a:extLst>
          </p:cNvPr>
          <p:cNvSpPr/>
          <p:nvPr/>
        </p:nvSpPr>
        <p:spPr>
          <a:xfrm>
            <a:off x="533400" y="6336272"/>
            <a:ext cx="893064" cy="439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Google Shape;13317;p122">
            <a:extLst>
              <a:ext uri="{FF2B5EF4-FFF2-40B4-BE49-F238E27FC236}">
                <a16:creationId xmlns:a16="http://schemas.microsoft.com/office/drawing/2014/main" id="{336F2292-1222-7D7E-311D-6137320841D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3400" y="6399091"/>
            <a:ext cx="706245" cy="27847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6519;p152">
            <a:extLst>
              <a:ext uri="{FF2B5EF4-FFF2-40B4-BE49-F238E27FC236}">
                <a16:creationId xmlns:a16="http://schemas.microsoft.com/office/drawing/2014/main" id="{E7725981-B47D-32A8-D26E-F9E4AC850C8D}"/>
              </a:ext>
            </a:extLst>
          </p:cNvPr>
          <p:cNvSpPr txBox="1"/>
          <p:nvPr/>
        </p:nvSpPr>
        <p:spPr>
          <a:xfrm>
            <a:off x="1517055" y="6256155"/>
            <a:ext cx="8736300" cy="1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5363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VSR: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vírus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sincicial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respiratório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; </a:t>
            </a: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DTRI‑VSR: 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Doença do Trato Respiratório Inferior causada pelo Vírus Sincicial Respiratório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B44026A-3B5F-534B-D73F-5D4DBAB4E130}"/>
              </a:ext>
            </a:extLst>
          </p:cNvPr>
          <p:cNvSpPr txBox="1"/>
          <p:nvPr/>
        </p:nvSpPr>
        <p:spPr>
          <a:xfrm>
            <a:off x="6320360" y="3805491"/>
            <a:ext cx="541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u="sng" kern="0" dirty="0">
                <a:solidFill>
                  <a:srgbClr val="0000CA"/>
                </a:solidFill>
                <a:latin typeface="Arial"/>
                <a:cs typeface="Arial"/>
              </a:rPr>
              <a:t>A Vacina Contra o Vírus Sincicial Respiratório foi disponibilizada pelo Ministério da Saúde em dezembro de 2025.</a:t>
            </a:r>
            <a:r>
              <a:rPr lang="pt-BR" sz="1200" b="1" u="sng" kern="0" baseline="30000" dirty="0">
                <a:solidFill>
                  <a:srgbClr val="0000CA"/>
                </a:solidFill>
                <a:latin typeface="Arial"/>
                <a:cs typeface="Arial"/>
              </a:rPr>
              <a:t>3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8" name="Google Shape;16518;p152"/>
          <p:cNvSpPr/>
          <p:nvPr/>
        </p:nvSpPr>
        <p:spPr>
          <a:xfrm>
            <a:off x="9399639" y="6414897"/>
            <a:ext cx="1858200" cy="330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9" name="Google Shape;16519;p152"/>
          <p:cNvSpPr txBox="1"/>
          <p:nvPr/>
        </p:nvSpPr>
        <p:spPr>
          <a:xfrm>
            <a:off x="1517056" y="6189057"/>
            <a:ext cx="8736300" cy="1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5363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VSR: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vírus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sincicial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respiratório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0" name="Google Shape;16520;p152"/>
          <p:cNvSpPr txBox="1"/>
          <p:nvPr/>
        </p:nvSpPr>
        <p:spPr>
          <a:xfrm>
            <a:off x="2450969" y="1390300"/>
            <a:ext cx="6948600" cy="901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BDBA"/>
              </a:buClr>
              <a:buSzPts val="1800"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95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1" name="Google Shape;16521;p152"/>
          <p:cNvSpPr txBox="1"/>
          <p:nvPr/>
        </p:nvSpPr>
        <p:spPr>
          <a:xfrm>
            <a:off x="1517056" y="6333215"/>
            <a:ext cx="9662700" cy="34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FAMÍLIA </a:t>
            </a:r>
            <a:r>
              <a:rPr kumimoji="0" lang="pt-BR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SBIm</a:t>
            </a: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Anticorpos monoclonais </a:t>
            </a:r>
            <a:r>
              <a:rPr kumimoji="0" lang="pt-BR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anti‑VSR</a:t>
            </a: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Disponível em: &lt;https://familia.sbim.org.br/vacinas/anticorpos-monoclonais-</a:t>
            </a:r>
            <a:r>
              <a:rPr kumimoji="0" lang="pt-BR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anti</a:t>
            </a: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</a:t>
            </a:r>
            <a:r>
              <a:rPr kumimoji="0" lang="pt-BR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vsr</a:t>
            </a: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&gt;. Acesso em: 21 jan. 2026. 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Socidade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Brasileira de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imunizações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(SBIM).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Vírus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sincicial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respiratório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Disponível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em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https://familia.sbim.org.br/doencas/virus-sincicial-respiratorio-vsr.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Acessado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em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18/09/2025.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22" name="Google Shape;16522;p152"/>
          <p:cNvSpPr txBox="1"/>
          <p:nvPr/>
        </p:nvSpPr>
        <p:spPr>
          <a:xfrm>
            <a:off x="4139651" y="1439621"/>
            <a:ext cx="4709074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2400" b="1">
                <a:solidFill>
                  <a:srgbClr val="0000C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Anticorpos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monoclonais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C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23" name="Google Shape;16523;p152"/>
          <p:cNvSpPr txBox="1"/>
          <p:nvPr/>
        </p:nvSpPr>
        <p:spPr>
          <a:xfrm>
            <a:off x="4925784" y="1875570"/>
            <a:ext cx="2103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Após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nascimento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-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C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524" name="Google Shape;16524;p152"/>
          <p:cNvGrpSpPr/>
          <p:nvPr/>
        </p:nvGrpSpPr>
        <p:grpSpPr>
          <a:xfrm>
            <a:off x="4908336" y="4735257"/>
            <a:ext cx="1693267" cy="1453800"/>
            <a:chOff x="4940141" y="4525236"/>
            <a:chExt cx="1693267" cy="1453800"/>
          </a:xfrm>
        </p:grpSpPr>
        <p:sp>
          <p:nvSpPr>
            <p:cNvPr id="16525" name="Google Shape;16525;p152"/>
            <p:cNvSpPr/>
            <p:nvPr/>
          </p:nvSpPr>
          <p:spPr>
            <a:xfrm>
              <a:off x="5174808" y="4525236"/>
              <a:ext cx="1458600" cy="14538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6" name="Google Shape;16526;p152"/>
            <p:cNvSpPr/>
            <p:nvPr/>
          </p:nvSpPr>
          <p:spPr>
            <a:xfrm>
              <a:off x="4940141" y="4650471"/>
              <a:ext cx="687300" cy="6888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527" name="Google Shape;16527;p152" descr="Imunidade estrutura de tópicos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42056" y="4743814"/>
              <a:ext cx="483494" cy="483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28" name="Google Shape;16528;p152" descr="Bebê estrutura de tópicos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489912" y="4808319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529" name="Google Shape;16529;p152"/>
          <p:cNvSpPr txBox="1"/>
          <p:nvPr/>
        </p:nvSpPr>
        <p:spPr>
          <a:xfrm>
            <a:off x="2450969" y="2435653"/>
            <a:ext cx="69486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Os anticorpos monoclonais oferecem proteção passiva e são administrados diretamente no bebê.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Existem 2 tipos</a:t>
            </a:r>
            <a:r>
              <a:rPr kumimoji="0" lang="pt-BR" sz="16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1,2</a:t>
            </a: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pt-BR" sz="1600" dirty="0" err="1">
                <a:solidFill>
                  <a:srgbClr val="000000"/>
                </a:solidFill>
                <a:latin typeface="Arial"/>
                <a:hlinkClick r:id="rId5"/>
              </a:rPr>
              <a:t>Nirsevimabe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pt-BR" sz="16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hlinkClick r:id="rId6"/>
            </a:endParaRPr>
          </a:p>
          <a:p>
            <a:pPr marL="285750" marR="0" lvl="0" indent="-285750" algn="l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pt-BR" sz="16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/>
              </a:rPr>
              <a:t>Palivizumabe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30" name="Google Shape;16530;p152"/>
          <p:cNvSpPr txBox="1"/>
          <p:nvPr/>
        </p:nvSpPr>
        <p:spPr>
          <a:xfrm>
            <a:off x="533400" y="564461"/>
            <a:ext cx="117906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defTabSz="914400">
              <a:lnSpc>
                <a:spcPct val="90000"/>
              </a:lnSpc>
              <a:buClr>
                <a:srgbClr val="0000C9"/>
              </a:buClr>
              <a:buSzPts val="2400"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C9"/>
                </a:solidFill>
                <a:effectLst/>
                <a:uLnTx/>
                <a:uFillTx/>
                <a:latin typeface="Tomorrow"/>
                <a:ea typeface="Tomorrow"/>
                <a:cs typeface="Tomorrow"/>
                <a:sym typeface="Tomorrow"/>
              </a:rPr>
              <a:t>A segunda estratégia de prevenção: 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omorrow"/>
                <a:ea typeface="Tomorrow"/>
                <a:cs typeface="Tomorrow"/>
                <a:sym typeface="Tomorrow"/>
              </a:rPr>
              <a:t>anticorpos monoclonais após o nascimento.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omorrow"/>
                <a:ea typeface="Tomorrow"/>
                <a:cs typeface="Tomorrow"/>
                <a:sym typeface="Tomorrow"/>
              </a:rPr>
              <a:t>Existem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omorrow"/>
                <a:ea typeface="Tomorrow"/>
                <a:cs typeface="Tomorrow"/>
                <a:sym typeface="Tomorrow"/>
              </a:rPr>
              <a:t> duas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omorrow"/>
                <a:ea typeface="Tomorrow"/>
                <a:cs typeface="Tomorrow"/>
                <a:sym typeface="Tomorrow"/>
              </a:rPr>
              <a:t>abordagens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omorrow"/>
                <a:ea typeface="Tomorrow"/>
                <a:cs typeface="Tomorrow"/>
                <a:sym typeface="Tomorrow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omorrow"/>
                <a:ea typeface="Tomorrow"/>
                <a:cs typeface="Tomorrow"/>
                <a:sym typeface="Tomorrow"/>
              </a:rPr>
              <a:t>principais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omorrow"/>
                <a:ea typeface="Tomorrow"/>
                <a:cs typeface="Tomorrow"/>
                <a:sym typeface="Tomorrow"/>
              </a:rPr>
              <a:t> para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omorrow"/>
                <a:ea typeface="Tomorrow"/>
                <a:cs typeface="Tomorrow"/>
                <a:sym typeface="Tomorrow"/>
              </a:rPr>
              <a:t>prevenir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omorrow"/>
                <a:ea typeface="Tomorrow"/>
                <a:cs typeface="Tomorrow"/>
                <a:sym typeface="Tomorrow"/>
              </a:rPr>
              <a:t> a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omorrow"/>
                <a:ea typeface="Tomorrow"/>
                <a:cs typeface="Tomorrow"/>
                <a:sym typeface="Tomorrow"/>
              </a:rPr>
              <a:t>doença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omorrow"/>
                <a:ea typeface="Tomorrow"/>
                <a:cs typeface="Tomorrow"/>
                <a:sym typeface="Tomorrow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omorrow"/>
                <a:ea typeface="Tomorrow"/>
                <a:cs typeface="Tomorrow"/>
                <a:sym typeface="Tomorrow"/>
              </a:rPr>
              <a:t>por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omorrow"/>
                <a:ea typeface="Tomorrow"/>
                <a:cs typeface="Tomorrow"/>
                <a:sym typeface="Tomorrow"/>
              </a:rPr>
              <a:t> VSR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omorrow"/>
                <a:ea typeface="Tomorrow"/>
                <a:cs typeface="Tomorrow"/>
                <a:sym typeface="Tomorrow"/>
              </a:rPr>
              <a:t>em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omorrow"/>
                <a:ea typeface="Tomorrow"/>
                <a:cs typeface="Tomorrow"/>
                <a:sym typeface="Tomorrow"/>
              </a:rPr>
              <a:t> bebês.</a:t>
            </a:r>
            <a:r>
              <a:rPr kumimoji="0" lang="en-US" sz="2400" b="1" i="0" u="none" strike="noStrike" kern="0" cap="none" spc="0" normalizeH="0" baseline="30000" noProof="0" dirty="0">
                <a:ln>
                  <a:noFill/>
                </a:ln>
                <a:solidFill>
                  <a:srgbClr val="0000C9"/>
                </a:solidFill>
                <a:effectLst/>
                <a:uLnTx/>
                <a:uFillTx/>
                <a:latin typeface="Tomorrow"/>
                <a:ea typeface="Tomorrow"/>
                <a:cs typeface="Tomorrow"/>
                <a:sym typeface="Tomorrow"/>
              </a:rPr>
              <a:t>1,2</a:t>
            </a:r>
            <a:endParaRPr kumimoji="0" sz="2400" b="1" i="0" u="none" strike="noStrike" kern="0" cap="none" spc="0" normalizeH="0" baseline="30000" noProof="0" dirty="0">
              <a:ln>
                <a:noFill/>
              </a:ln>
              <a:solidFill>
                <a:srgbClr val="071BAD"/>
              </a:solidFill>
              <a:effectLst/>
              <a:uLnTx/>
              <a:uFillTx/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7C2DDE9-350C-F032-49FA-57574B06E95C}"/>
              </a:ext>
            </a:extLst>
          </p:cNvPr>
          <p:cNvSpPr/>
          <p:nvPr/>
        </p:nvSpPr>
        <p:spPr>
          <a:xfrm>
            <a:off x="533400" y="6336272"/>
            <a:ext cx="893064" cy="439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Google Shape;13317;p122">
            <a:extLst>
              <a:ext uri="{FF2B5EF4-FFF2-40B4-BE49-F238E27FC236}">
                <a16:creationId xmlns:a16="http://schemas.microsoft.com/office/drawing/2014/main" id="{EB378428-71A7-2C61-5256-15C7D73E863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3400" y="6399091"/>
            <a:ext cx="706245" cy="278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224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8" name="Google Shape;16518;p152"/>
          <p:cNvSpPr/>
          <p:nvPr/>
        </p:nvSpPr>
        <p:spPr>
          <a:xfrm>
            <a:off x="9399639" y="6414897"/>
            <a:ext cx="1858200" cy="330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9" name="Google Shape;16519;p152"/>
          <p:cNvSpPr txBox="1"/>
          <p:nvPr/>
        </p:nvSpPr>
        <p:spPr>
          <a:xfrm>
            <a:off x="1517056" y="6189057"/>
            <a:ext cx="8736300" cy="1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5363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VSR: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vírus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sincicial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respiratório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0" name="Google Shape;16520;p152"/>
          <p:cNvSpPr txBox="1"/>
          <p:nvPr/>
        </p:nvSpPr>
        <p:spPr>
          <a:xfrm>
            <a:off x="2384595" y="270919"/>
            <a:ext cx="6948600" cy="901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BDBA"/>
              </a:buClr>
              <a:buSzPts val="1800"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95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1" name="Google Shape;16521;p152"/>
          <p:cNvSpPr txBox="1"/>
          <p:nvPr/>
        </p:nvSpPr>
        <p:spPr>
          <a:xfrm>
            <a:off x="1517056" y="6333215"/>
            <a:ext cx="9662700" cy="46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lvl="0" defTabSz="914400">
              <a:lnSpc>
                <a:spcPct val="90000"/>
              </a:lnSpc>
              <a:buClr>
                <a:srgbClr val="000000"/>
              </a:buClr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FAMÍLIA </a:t>
            </a:r>
            <a:r>
              <a:rPr kumimoji="0" lang="pt-BR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SBIm</a:t>
            </a: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Anticorpos monoclonais </a:t>
            </a:r>
            <a:r>
              <a:rPr kumimoji="0" lang="pt-BR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anti‑VSR</a:t>
            </a: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Disponível em: &lt;https://familia.sbim.org.br/vacinas/anticorpos-monoclonais-</a:t>
            </a:r>
            <a:r>
              <a:rPr kumimoji="0" lang="pt-BR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anti</a:t>
            </a: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</a:t>
            </a:r>
            <a:r>
              <a:rPr kumimoji="0" lang="pt-BR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vsr</a:t>
            </a: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&gt;. Acesso em: 21 jan. 2026. 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pt-BR" kern="0" dirty="0">
                <a:solidFill>
                  <a:srgbClr val="293F5A"/>
                </a:solidFill>
                <a:latin typeface="Arial"/>
                <a:cs typeface="Arial"/>
                <a:sym typeface="Arial"/>
              </a:rPr>
              <a:t>Estratégia de imunização contra o vírus sincicial respiratório para crianças prematuras e com comorbidades Brasília DF 2026 Disponível em: https://www.gov.br/</a:t>
            </a:r>
            <a:r>
              <a:rPr lang="pt-BR" kern="0" dirty="0" err="1">
                <a:solidFill>
                  <a:srgbClr val="293F5A"/>
                </a:solidFill>
                <a:latin typeface="Arial"/>
                <a:cs typeface="Arial"/>
                <a:sym typeface="Arial"/>
              </a:rPr>
              <a:t>saude</a:t>
            </a:r>
            <a:r>
              <a:rPr lang="pt-BR" kern="0" dirty="0">
                <a:solidFill>
                  <a:srgbClr val="293F5A"/>
                </a:solidFill>
                <a:latin typeface="Arial"/>
                <a:cs typeface="Arial"/>
                <a:sym typeface="Arial"/>
              </a:rPr>
              <a:t>/</a:t>
            </a:r>
            <a:r>
              <a:rPr lang="pt-BR" kern="0" dirty="0" err="1">
                <a:solidFill>
                  <a:srgbClr val="293F5A"/>
                </a:solidFill>
                <a:latin typeface="Arial"/>
                <a:cs typeface="Arial"/>
                <a:sym typeface="Arial"/>
              </a:rPr>
              <a:t>pt-br</a:t>
            </a:r>
            <a:r>
              <a:rPr lang="pt-BR" kern="0" dirty="0">
                <a:solidFill>
                  <a:srgbClr val="293F5A"/>
                </a:solidFill>
                <a:latin typeface="Arial"/>
                <a:cs typeface="Arial"/>
                <a:sym typeface="Arial"/>
              </a:rPr>
              <a:t>/centrais-de-</a:t>
            </a:r>
            <a:r>
              <a:rPr lang="pt-BR" kern="0" dirty="0" err="1">
                <a:solidFill>
                  <a:srgbClr val="293F5A"/>
                </a:solidFill>
                <a:latin typeface="Arial"/>
                <a:cs typeface="Arial"/>
                <a:sym typeface="Arial"/>
              </a:rPr>
              <a:t>conteudo</a:t>
            </a:r>
            <a:r>
              <a:rPr lang="pt-BR" kern="0" dirty="0">
                <a:solidFill>
                  <a:srgbClr val="293F5A"/>
                </a:solidFill>
                <a:latin typeface="Arial"/>
                <a:cs typeface="Arial"/>
                <a:sym typeface="Arial"/>
              </a:rPr>
              <a:t>/</a:t>
            </a:r>
            <a:r>
              <a:rPr lang="pt-BR" kern="0" dirty="0" err="1">
                <a:solidFill>
                  <a:srgbClr val="293F5A"/>
                </a:solidFill>
                <a:latin typeface="Arial"/>
                <a:cs typeface="Arial"/>
                <a:sym typeface="Arial"/>
              </a:rPr>
              <a:t>publicacoes</a:t>
            </a:r>
            <a:r>
              <a:rPr lang="pt-BR" kern="0" dirty="0">
                <a:solidFill>
                  <a:srgbClr val="293F5A"/>
                </a:solidFill>
                <a:latin typeface="Arial"/>
                <a:cs typeface="Arial"/>
                <a:sym typeface="Arial"/>
              </a:rPr>
              <a:t>/guias-e-manuais/2026/guia-de-estrategia-contra-virus-sincicial-para-criancas-prematuras.</a:t>
            </a:r>
            <a:endParaRPr kern="0" dirty="0">
              <a:solidFill>
                <a:srgbClr val="293F5A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22" name="Google Shape;16522;p152"/>
          <p:cNvSpPr txBox="1"/>
          <p:nvPr/>
        </p:nvSpPr>
        <p:spPr>
          <a:xfrm>
            <a:off x="3818595" y="333092"/>
            <a:ext cx="4709074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2400" b="1">
                <a:solidFill>
                  <a:srgbClr val="0000C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Anticorpos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monoclonais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C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23" name="Google Shape;16523;p152"/>
          <p:cNvSpPr txBox="1"/>
          <p:nvPr/>
        </p:nvSpPr>
        <p:spPr>
          <a:xfrm>
            <a:off x="4647456" y="807379"/>
            <a:ext cx="2103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Após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nascimento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-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C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524" name="Google Shape;16524;p152"/>
          <p:cNvGrpSpPr/>
          <p:nvPr/>
        </p:nvGrpSpPr>
        <p:grpSpPr>
          <a:xfrm>
            <a:off x="4908336" y="4735257"/>
            <a:ext cx="1693267" cy="1453800"/>
            <a:chOff x="4940141" y="4525236"/>
            <a:chExt cx="1693267" cy="1453800"/>
          </a:xfrm>
        </p:grpSpPr>
        <p:sp>
          <p:nvSpPr>
            <p:cNvPr id="16525" name="Google Shape;16525;p152"/>
            <p:cNvSpPr/>
            <p:nvPr/>
          </p:nvSpPr>
          <p:spPr>
            <a:xfrm>
              <a:off x="5174808" y="4525236"/>
              <a:ext cx="1458600" cy="14538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6" name="Google Shape;16526;p152"/>
            <p:cNvSpPr/>
            <p:nvPr/>
          </p:nvSpPr>
          <p:spPr>
            <a:xfrm>
              <a:off x="4940141" y="4650471"/>
              <a:ext cx="687300" cy="6888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527" name="Google Shape;16527;p152" descr="Imunidade estrutura de tópicos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42056" y="4743814"/>
              <a:ext cx="483494" cy="483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28" name="Google Shape;16528;p152" descr="Bebê estrutura de tópicos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489912" y="4808319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529" name="Google Shape;16529;p152"/>
          <p:cNvSpPr txBox="1"/>
          <p:nvPr/>
        </p:nvSpPr>
        <p:spPr>
          <a:xfrm>
            <a:off x="2451039" y="1269459"/>
            <a:ext cx="6948600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Palivizumabe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indicado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para crianças elegíveis na sazonalidade de VSR:</a:t>
            </a:r>
          </a:p>
          <a:p>
            <a:pPr marL="0" marR="0" lvl="0" indent="0" algn="l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71420" marR="0" lvl="1" indent="-342900" algn="just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Crianças prematuras nascidas com idade gestacional menor ou igual a 28 semanas (até 28 semanas e 6 dias) com idade inferior a 1 ano (até 11 meses e 29 dias);</a:t>
            </a:r>
            <a:r>
              <a:rPr lang="pt-BR" sz="1400" baseline="30000" dirty="0">
                <a:solidFill>
                  <a:srgbClr val="000000"/>
                </a:solidFill>
                <a:latin typeface="Arial"/>
              </a:rPr>
              <a:t>2</a:t>
            </a:r>
            <a:endParaRPr kumimoji="0" lang="pt-BR" sz="1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520" marR="0" lvl="1" indent="0" algn="just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520" marR="0" lvl="1" indent="0" algn="just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71420" marR="0" lvl="1" indent="-342900" algn="just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Crianças com idade inferior a 2 anos (até 1 ano, 11 meses e 29 dias) com doença pulmonar crônica da prematuridade, displasia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broncopulmonar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ou doença cardíaca congênita com repercussão hemodinâmica demonstrada.</a:t>
            </a:r>
            <a:r>
              <a:rPr kumimoji="0" lang="pt-BR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  <a:p>
            <a:pPr marL="571420" marR="0" lvl="1" indent="-342900" algn="just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71420" marR="0" lvl="1" indent="-342900" algn="just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Doses mensais no período de sazonalidade</a:t>
            </a:r>
            <a:r>
              <a:rPr kumimoji="0" lang="pt-BR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  <a:p>
            <a:pPr marL="571420" marR="0" lvl="1" indent="-342900" algn="just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pt-BR" sz="1400" dirty="0">
              <a:solidFill>
                <a:srgbClr val="000000"/>
              </a:solidFill>
              <a:latin typeface="Arial"/>
            </a:endParaRPr>
          </a:p>
          <a:p>
            <a:pPr marL="571420" marR="0" lvl="1" indent="-342900" algn="just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Disponível nos serviços privados de vacinação e gratuitamente pelo Ministério da Saúde (MS)</a:t>
            </a:r>
            <a:r>
              <a:rPr kumimoji="0" lang="pt-BR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pt-BR" sz="16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7C2DDE9-350C-F032-49FA-57574B06E95C}"/>
              </a:ext>
            </a:extLst>
          </p:cNvPr>
          <p:cNvSpPr/>
          <p:nvPr/>
        </p:nvSpPr>
        <p:spPr>
          <a:xfrm>
            <a:off x="533400" y="6336272"/>
            <a:ext cx="893064" cy="439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Google Shape;13317;p122">
            <a:extLst>
              <a:ext uri="{FF2B5EF4-FFF2-40B4-BE49-F238E27FC236}">
                <a16:creationId xmlns:a16="http://schemas.microsoft.com/office/drawing/2014/main" id="{EB378428-71A7-2C61-5256-15C7D73E863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400" y="6399091"/>
            <a:ext cx="706245" cy="278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9153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7" name="Google Shape;16517;p152"/>
          <p:cNvSpPr txBox="1"/>
          <p:nvPr/>
        </p:nvSpPr>
        <p:spPr>
          <a:xfrm>
            <a:off x="290797" y="442344"/>
            <a:ext cx="11295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omorrow"/>
              <a:buNone/>
              <a:tabLst/>
              <a:defRPr/>
            </a:pPr>
            <a:endParaRPr kumimoji="0" sz="2400" b="1" i="0" u="none" strike="noStrike" kern="0" cap="none" spc="0" normalizeH="0" baseline="3000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8" name="Google Shape;16518;p152"/>
          <p:cNvSpPr/>
          <p:nvPr/>
        </p:nvSpPr>
        <p:spPr>
          <a:xfrm>
            <a:off x="9399639" y="6414897"/>
            <a:ext cx="1858200" cy="330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9" name="Google Shape;16519;p152"/>
          <p:cNvSpPr txBox="1"/>
          <p:nvPr/>
        </p:nvSpPr>
        <p:spPr>
          <a:xfrm>
            <a:off x="1517056" y="6189057"/>
            <a:ext cx="8736300" cy="1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5363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VSR: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vírus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sincicial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respiratório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; </a:t>
            </a: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SBIM: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Sociedade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Brasileira de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Imunizações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0" name="Google Shape;16520;p152"/>
          <p:cNvSpPr txBox="1"/>
          <p:nvPr/>
        </p:nvSpPr>
        <p:spPr>
          <a:xfrm>
            <a:off x="2398003" y="768971"/>
            <a:ext cx="6948600" cy="901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BDBA"/>
              </a:buClr>
              <a:buSzPts val="1800"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95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1" name="Google Shape;16521;p152"/>
          <p:cNvSpPr txBox="1"/>
          <p:nvPr/>
        </p:nvSpPr>
        <p:spPr>
          <a:xfrm>
            <a:off x="1517056" y="6333215"/>
            <a:ext cx="9662700" cy="34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FAMÍLIA </a:t>
            </a:r>
            <a:r>
              <a:rPr kumimoji="0" lang="pt-BR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SBIm</a:t>
            </a: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Anticorpos monoclonais </a:t>
            </a:r>
            <a:r>
              <a:rPr kumimoji="0" lang="pt-BR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anti‑VSR</a:t>
            </a: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Disponível em: &lt;https://familia.sbim.org.br/vacinas/anticorpos-monoclonais-</a:t>
            </a:r>
            <a:r>
              <a:rPr kumimoji="0" lang="pt-BR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anti</a:t>
            </a: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</a:t>
            </a:r>
            <a:r>
              <a:rPr kumimoji="0" lang="pt-BR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vsr</a:t>
            </a: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&gt;. Acesso em: 21 jan. 2026. 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Socidade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Brasileira de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imunizações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(SBIM).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Vírus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sincicial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respiratório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Disponível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em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https://familia.sbim.org.br/doencas/virus-sincicial-respiratorio-vsr.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Acessado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em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93F5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18/09/2025.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22" name="Google Shape;16522;p152"/>
          <p:cNvSpPr txBox="1"/>
          <p:nvPr/>
        </p:nvSpPr>
        <p:spPr>
          <a:xfrm>
            <a:off x="3832003" y="831144"/>
            <a:ext cx="4709074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2400" b="1">
                <a:solidFill>
                  <a:srgbClr val="0000C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Anticorpos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monoclonais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C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23" name="Google Shape;16523;p152"/>
          <p:cNvSpPr txBox="1"/>
          <p:nvPr/>
        </p:nvSpPr>
        <p:spPr>
          <a:xfrm>
            <a:off x="4660864" y="1305431"/>
            <a:ext cx="2103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Após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nascimento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-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C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524" name="Google Shape;16524;p152"/>
          <p:cNvGrpSpPr/>
          <p:nvPr/>
        </p:nvGrpSpPr>
        <p:grpSpPr>
          <a:xfrm>
            <a:off x="4908336" y="4735257"/>
            <a:ext cx="1693267" cy="1453800"/>
            <a:chOff x="4940141" y="4525236"/>
            <a:chExt cx="1693267" cy="1453800"/>
          </a:xfrm>
        </p:grpSpPr>
        <p:sp>
          <p:nvSpPr>
            <p:cNvPr id="16525" name="Google Shape;16525;p152"/>
            <p:cNvSpPr/>
            <p:nvPr/>
          </p:nvSpPr>
          <p:spPr>
            <a:xfrm>
              <a:off x="5174808" y="4525236"/>
              <a:ext cx="1458600" cy="14538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6" name="Google Shape;16526;p152"/>
            <p:cNvSpPr/>
            <p:nvPr/>
          </p:nvSpPr>
          <p:spPr>
            <a:xfrm>
              <a:off x="4940141" y="4650471"/>
              <a:ext cx="687300" cy="6888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527" name="Google Shape;16527;p152" descr="Imunidade estrutura de tópicos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42056" y="4743814"/>
              <a:ext cx="483494" cy="483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28" name="Google Shape;16528;p152" descr="Bebê estrutura de tópicos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489912" y="4808319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529" name="Google Shape;16529;p152"/>
          <p:cNvSpPr txBox="1"/>
          <p:nvPr/>
        </p:nvSpPr>
        <p:spPr>
          <a:xfrm>
            <a:off x="2464447" y="1767511"/>
            <a:ext cx="6948600" cy="372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Nirsevimabe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Recomendação SBIm</a:t>
            </a:r>
            <a:r>
              <a:rPr kumimoji="0" lang="pt-BR" sz="180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1,2</a:t>
            </a:r>
          </a:p>
          <a:p>
            <a:pPr marL="0" marR="0" lvl="0" indent="0" algn="l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14270" marR="0" lvl="1" indent="-285750" algn="just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Indicado para todos os lactentes com até 8 meses de idade. Pode ser administrado independentemente da sazonalidade, em especial um mês antes ou durante o primeiro período de maior circulação do VSR (sazonalidade) após o nascimento do bebê.</a:t>
            </a:r>
          </a:p>
          <a:p>
            <a:pPr marL="571420" marR="0" lvl="1" indent="-342900" algn="just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71420" marR="0" lvl="1" indent="-342900" algn="just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 segunda sazonalidade, é recomendado para crianças que fazem parte de grupos de risco, como crianças com doença pulmonar crônica da prematuridade e necessidade de suporte médico,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imunocomprometimento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grave, fibrose cística e cardiopatias congênitas não corrigidas com repercussão hemodinâmica e síndrome de Down.</a:t>
            </a:r>
          </a:p>
          <a:p>
            <a:pPr marL="285750" marR="0" lvl="0" indent="-285750" algn="l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pt-BR" sz="16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pt-BR" sz="16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30" name="Google Shape;16530;p152"/>
          <p:cNvSpPr txBox="1"/>
          <p:nvPr/>
        </p:nvSpPr>
        <p:spPr>
          <a:xfrm>
            <a:off x="477207" y="442344"/>
            <a:ext cx="117906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C9"/>
              </a:buClr>
              <a:buSzPts val="2400"/>
              <a:buFont typeface="Tomorrow"/>
              <a:buNone/>
              <a:tabLst/>
              <a:defRPr/>
            </a:pPr>
            <a:endParaRPr kumimoji="0" sz="2400" b="1" i="0" u="none" strike="noStrike" kern="0" cap="none" spc="0" normalizeH="0" baseline="30000" noProof="0" dirty="0">
              <a:ln>
                <a:noFill/>
              </a:ln>
              <a:solidFill>
                <a:srgbClr val="071BAD"/>
              </a:solidFill>
              <a:effectLst/>
              <a:uLnTx/>
              <a:uFillTx/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7C2DDE9-350C-F032-49FA-57574B06E95C}"/>
              </a:ext>
            </a:extLst>
          </p:cNvPr>
          <p:cNvSpPr/>
          <p:nvPr/>
        </p:nvSpPr>
        <p:spPr>
          <a:xfrm>
            <a:off x="533400" y="6336272"/>
            <a:ext cx="893064" cy="439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Google Shape;13317;p122">
            <a:extLst>
              <a:ext uri="{FF2B5EF4-FFF2-40B4-BE49-F238E27FC236}">
                <a16:creationId xmlns:a16="http://schemas.microsoft.com/office/drawing/2014/main" id="{EB378428-71A7-2C61-5256-15C7D73E863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400" y="6399091"/>
            <a:ext cx="706245" cy="278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4756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7" name="Google Shape;16517;p152"/>
          <p:cNvSpPr txBox="1"/>
          <p:nvPr/>
        </p:nvSpPr>
        <p:spPr>
          <a:xfrm>
            <a:off x="290797" y="442344"/>
            <a:ext cx="11295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omorrow"/>
              <a:buNone/>
              <a:tabLst/>
              <a:defRPr/>
            </a:pPr>
            <a:endParaRPr kumimoji="0" sz="2400" b="1" i="0" u="none" strike="noStrike" kern="0" cap="none" spc="0" normalizeH="0" baseline="3000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8" name="Google Shape;16518;p152"/>
          <p:cNvSpPr/>
          <p:nvPr/>
        </p:nvSpPr>
        <p:spPr>
          <a:xfrm>
            <a:off x="9399639" y="6414897"/>
            <a:ext cx="1858200" cy="330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9" name="Google Shape;16519;p152"/>
          <p:cNvSpPr txBox="1"/>
          <p:nvPr/>
        </p:nvSpPr>
        <p:spPr>
          <a:xfrm>
            <a:off x="1517056" y="6189057"/>
            <a:ext cx="8736300" cy="1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5363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VSR: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vírus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sincicial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respiratório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0" name="Google Shape;16520;p152"/>
          <p:cNvSpPr txBox="1"/>
          <p:nvPr/>
        </p:nvSpPr>
        <p:spPr>
          <a:xfrm>
            <a:off x="2398003" y="768971"/>
            <a:ext cx="6948600" cy="901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BDBA"/>
              </a:buClr>
              <a:buSzPts val="1800"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95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1" name="Google Shape;16521;p152"/>
          <p:cNvSpPr txBox="1"/>
          <p:nvPr/>
        </p:nvSpPr>
        <p:spPr>
          <a:xfrm>
            <a:off x="1517056" y="6333215"/>
            <a:ext cx="9662700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1.  Estratégia de imunização contra o vírus sincicial respiratório para crianças prematuras e com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comorbidades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Brasília DF 2026 Disponível em: https://www.gov.br/saude/pt-br/centrais-de-conteudo/publicacoes/guias-e-manuais/2026/guia-de-estrategia-contra-virus-sincicial-para-criancas-prematuras.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22" name="Google Shape;16522;p152"/>
          <p:cNvSpPr txBox="1"/>
          <p:nvPr/>
        </p:nvSpPr>
        <p:spPr>
          <a:xfrm>
            <a:off x="3832003" y="831144"/>
            <a:ext cx="4709074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2400" b="1">
                <a:solidFill>
                  <a:srgbClr val="0000CA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Anticorpos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monoclonais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C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23" name="Google Shape;16523;p152"/>
          <p:cNvSpPr txBox="1"/>
          <p:nvPr/>
        </p:nvSpPr>
        <p:spPr>
          <a:xfrm>
            <a:off x="4660864" y="1305431"/>
            <a:ext cx="2103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Após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nascimento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CA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-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C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524" name="Google Shape;16524;p152"/>
          <p:cNvGrpSpPr/>
          <p:nvPr/>
        </p:nvGrpSpPr>
        <p:grpSpPr>
          <a:xfrm>
            <a:off x="4908336" y="4735257"/>
            <a:ext cx="1693267" cy="1453800"/>
            <a:chOff x="4940141" y="4525236"/>
            <a:chExt cx="1693267" cy="1453800"/>
          </a:xfrm>
        </p:grpSpPr>
        <p:sp>
          <p:nvSpPr>
            <p:cNvPr id="16525" name="Google Shape;16525;p152"/>
            <p:cNvSpPr/>
            <p:nvPr/>
          </p:nvSpPr>
          <p:spPr>
            <a:xfrm>
              <a:off x="5174808" y="4525236"/>
              <a:ext cx="1458600" cy="14538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6" name="Google Shape;16526;p152"/>
            <p:cNvSpPr/>
            <p:nvPr/>
          </p:nvSpPr>
          <p:spPr>
            <a:xfrm>
              <a:off x="4940141" y="4650471"/>
              <a:ext cx="687300" cy="6888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527" name="Google Shape;16527;p152" descr="Imunidade estrutura de tópicos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42056" y="4743814"/>
              <a:ext cx="483494" cy="483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28" name="Google Shape;16528;p152" descr="Bebê estrutura de tópicos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489912" y="4808319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529" name="Google Shape;16529;p152"/>
          <p:cNvSpPr txBox="1"/>
          <p:nvPr/>
        </p:nvSpPr>
        <p:spPr>
          <a:xfrm>
            <a:off x="2464447" y="1767511"/>
            <a:ext cx="6948600" cy="372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Nirsevimabe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recomendações Ministério da saúde</a:t>
            </a:r>
            <a:r>
              <a:rPr kumimoji="0" lang="pt-BR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71420" marR="0" lvl="1" indent="-342900" algn="just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pt-BR" sz="1400" dirty="0">
                <a:solidFill>
                  <a:srgbClr val="000000"/>
                </a:solidFill>
                <a:latin typeface="Arial"/>
              </a:rPr>
              <a:t>S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erá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disponibilizado a partir de fevereiro de 2026 pelo SUS na Rede de Imunobiológicos para Pessoas com Situações Especiais (RIE)</a:t>
            </a:r>
            <a:endParaRPr kumimoji="0" lang="pt-BR" sz="1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71420" marR="0" lvl="1" indent="-342900" algn="just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71420" marR="0" lvl="1" indent="-342900" algn="just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bebês prematuros nascidos com idade gestacional igual ou inferior a 36 semanas e 6 dias, com qualquer peso corpóreo, </a:t>
            </a:r>
          </a:p>
          <a:p>
            <a:pPr marL="571420" marR="0" lvl="1" indent="-342900" algn="just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71420" marR="0" lvl="1" indent="-342900" algn="just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crianças de até 24 meses que apresentem pelo menos umas das seguintes comorbidades: Cardiopatia congênita,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broncodisplasia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imunocomprometimento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síndrome de Down, fibrose cística, doença neuromuscular e anomalias congênitas das vias aéreas.</a:t>
            </a:r>
          </a:p>
          <a:p>
            <a:pPr marL="285750" marR="0" lvl="0" indent="-285750" algn="l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pt-BR" sz="16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pt-BR" sz="16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30" name="Google Shape;16530;p152"/>
          <p:cNvSpPr txBox="1"/>
          <p:nvPr/>
        </p:nvSpPr>
        <p:spPr>
          <a:xfrm>
            <a:off x="477207" y="442344"/>
            <a:ext cx="117906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C9"/>
              </a:buClr>
              <a:buSzPts val="2400"/>
              <a:buFont typeface="Tomorrow"/>
              <a:buNone/>
              <a:tabLst/>
              <a:defRPr/>
            </a:pPr>
            <a:endParaRPr kumimoji="0" sz="2400" b="1" i="0" u="none" strike="noStrike" kern="0" cap="none" spc="0" normalizeH="0" baseline="30000" noProof="0" dirty="0">
              <a:ln>
                <a:noFill/>
              </a:ln>
              <a:solidFill>
                <a:srgbClr val="071BAD"/>
              </a:solidFill>
              <a:effectLst/>
              <a:uLnTx/>
              <a:uFillTx/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7C2DDE9-350C-F032-49FA-57574B06E95C}"/>
              </a:ext>
            </a:extLst>
          </p:cNvPr>
          <p:cNvSpPr/>
          <p:nvPr/>
        </p:nvSpPr>
        <p:spPr>
          <a:xfrm>
            <a:off x="533400" y="6336272"/>
            <a:ext cx="893064" cy="439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Google Shape;13317;p122">
            <a:extLst>
              <a:ext uri="{FF2B5EF4-FFF2-40B4-BE49-F238E27FC236}">
                <a16:creationId xmlns:a16="http://schemas.microsoft.com/office/drawing/2014/main" id="{EB378428-71A7-2C61-5256-15C7D73E863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400" y="6399091"/>
            <a:ext cx="706245" cy="278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6153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34C37-C521-6643-AFE3-F2E6F4026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7F201339-C08C-CAE2-01E4-7B0F573BD9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F201339-C08C-CAE2-01E4-7B0F573BD9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0" name="Retângulo 309">
            <a:extLst>
              <a:ext uri="{FF2B5EF4-FFF2-40B4-BE49-F238E27FC236}">
                <a16:creationId xmlns:a16="http://schemas.microsoft.com/office/drawing/2014/main" id="{6E2357CF-B328-348B-79E8-52C02ECB4832}"/>
              </a:ext>
            </a:extLst>
          </p:cNvPr>
          <p:cNvSpPr/>
          <p:nvPr/>
        </p:nvSpPr>
        <p:spPr bwMode="gray">
          <a:xfrm>
            <a:off x="10787063" y="6498007"/>
            <a:ext cx="677019" cy="2645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2852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95FF"/>
              </a:buClr>
              <a:buSzPct val="90000"/>
              <a:buFontTx/>
              <a:buNone/>
              <a:tabLst/>
              <a:defRPr/>
            </a:pPr>
            <a:endParaRPr kumimoji="0" lang="pt-BR" sz="900" b="1" i="0" u="none" strike="noStrike" kern="1200" cap="none" spc="0" normalizeH="0" baseline="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Pfizer Tomorrow"/>
              <a:ea typeface="+mn-ea"/>
              <a:cs typeface="+mn-cs"/>
            </a:endParaRPr>
          </a:p>
        </p:txBody>
      </p:sp>
      <p:sp>
        <p:nvSpPr>
          <p:cNvPr id="3" name="Título 5">
            <a:extLst>
              <a:ext uri="{FF2B5EF4-FFF2-40B4-BE49-F238E27FC236}">
                <a16:creationId xmlns:a16="http://schemas.microsoft.com/office/drawing/2014/main" id="{BD9311D9-BBC9-53A6-3A8D-A9A4624C4C81}"/>
              </a:ext>
            </a:extLst>
          </p:cNvPr>
          <p:cNvSpPr txBox="1">
            <a:spLocks/>
          </p:cNvSpPr>
          <p:nvPr/>
        </p:nvSpPr>
        <p:spPr bwMode="gray">
          <a:xfrm>
            <a:off x="290797" y="442344"/>
            <a:ext cx="11295782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7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3000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60A9A7E-4E76-61A4-80CF-43D2AC94CF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99639" y="6414897"/>
            <a:ext cx="1858296" cy="330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izer Diatype Office"/>
              <a:ea typeface="+mn-ea"/>
              <a:cs typeface="+mn-cs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AECF243F-F858-9026-1B74-FDAADE538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431" y="548034"/>
            <a:ext cx="11295782" cy="850392"/>
          </a:xfrm>
        </p:spPr>
        <p:txBody>
          <a:bodyPr vert="horz"/>
          <a:lstStyle/>
          <a:p>
            <a:r>
              <a:rPr lang="pt-BR" sz="2800" dirty="0">
                <a:solidFill>
                  <a:srgbClr val="0000C9"/>
                </a:solidFill>
                <a:latin typeface="+mj-lt"/>
              </a:rPr>
              <a:t>Medidas de prevenção</a:t>
            </a:r>
            <a:br>
              <a:rPr lang="pt-BR" sz="2800" dirty="0">
                <a:solidFill>
                  <a:srgbClr val="0000C9"/>
                </a:solidFill>
                <a:latin typeface="+mj-lt"/>
              </a:rPr>
            </a:br>
            <a:endParaRPr lang="pt-BR" sz="2800" baseline="30000" dirty="0">
              <a:solidFill>
                <a:srgbClr val="0000C9"/>
              </a:solidFill>
              <a:latin typeface="+mj-lt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154E1FB-1B1B-F632-7849-D22FBFDC12E5}"/>
              </a:ext>
            </a:extLst>
          </p:cNvPr>
          <p:cNvSpPr txBox="1">
            <a:spLocks/>
          </p:cNvSpPr>
          <p:nvPr/>
        </p:nvSpPr>
        <p:spPr>
          <a:xfrm>
            <a:off x="467994" y="1817028"/>
            <a:ext cx="5545338" cy="4016887"/>
          </a:xfrm>
          <a:prstGeom prst="rect">
            <a:avLst/>
          </a:prstGeom>
        </p:spPr>
        <p:txBody>
          <a:bodyPr/>
          <a:lstStyle>
            <a:lvl1pPr marL="228543" indent="-228543" algn="l" defTabSz="91417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14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00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886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71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7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42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43" marR="0" lvl="0" indent="-228543" algn="l" defTabSz="91417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fizer Diatype Office"/>
              <a:ea typeface="+mn-ea"/>
              <a:cs typeface="+mn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33046" y="1178170"/>
            <a:ext cx="1044914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Vacinação para uso em gestantes</a:t>
            </a:r>
            <a:r>
              <a:rPr lang="pt-BR" sz="2400" b="1" baseline="30000" dirty="0"/>
              <a:t>1</a:t>
            </a:r>
            <a:r>
              <a:rPr lang="pt-BR" sz="2400" b="1" dirty="0"/>
              <a:t>:</a:t>
            </a:r>
          </a:p>
          <a:p>
            <a:endParaRPr lang="pt-BR" sz="2400" b="1" dirty="0"/>
          </a:p>
          <a:p>
            <a:pPr marL="342900" indent="-342900" algn="just">
              <a:buFont typeface="Wingdings" pitchFamily="2" charset="2"/>
              <a:buChar char="Ø"/>
            </a:pPr>
            <a:r>
              <a:rPr lang="pt-BR" sz="2400" b="1" dirty="0"/>
              <a:t>Objetivos:</a:t>
            </a:r>
          </a:p>
          <a:p>
            <a:pPr algn="just"/>
            <a:r>
              <a:rPr lang="pt-BR" sz="2400" dirty="0"/>
              <a:t> </a:t>
            </a:r>
          </a:p>
          <a:p>
            <a:pPr marL="799941" lvl="2" indent="-342900" algn="just">
              <a:buFont typeface="Wingdings" pitchFamily="2" charset="2"/>
              <a:buChar char="Ø"/>
            </a:pPr>
            <a:r>
              <a:rPr lang="pt-BR" sz="1800" dirty="0"/>
              <a:t>Prevenir as formas graves de doença do trato respiratório inferior associados ao VSR em crianças menores de 6 meses de idade mediante a vacinação de gestantes. </a:t>
            </a:r>
          </a:p>
          <a:p>
            <a:pPr marL="799941" lvl="2" indent="-342900" algn="just">
              <a:buFont typeface="Wingdings" pitchFamily="2" charset="2"/>
              <a:buChar char="Ø"/>
            </a:pPr>
            <a:endParaRPr lang="pt-BR" sz="1800" dirty="0"/>
          </a:p>
          <a:p>
            <a:pPr marL="799941" lvl="2" indent="-342900" algn="just">
              <a:buFont typeface="Wingdings" pitchFamily="2" charset="2"/>
              <a:buChar char="Ø"/>
            </a:pPr>
            <a:r>
              <a:rPr lang="pt-BR" sz="1800" dirty="0"/>
              <a:t>Reduzir a sobrecarga dos serviços de saúde do SUS quanto ao atendimento em decorrência das doenças respiratórias causadas pelo VSR em crianças menores de 6 meses de idade.</a:t>
            </a:r>
          </a:p>
          <a:p>
            <a:pPr marL="799941" lvl="2" indent="-342900" algn="just">
              <a:buFont typeface="Wingdings" pitchFamily="2" charset="2"/>
              <a:buChar char="Ø"/>
            </a:pPr>
            <a:endParaRPr lang="pt-BR" sz="1800" dirty="0"/>
          </a:p>
          <a:p>
            <a:pPr marL="799941" lvl="2" indent="-342900" algn="just">
              <a:buFont typeface="Wingdings" pitchFamily="2" charset="2"/>
              <a:buChar char="Ø"/>
            </a:pPr>
            <a:r>
              <a:rPr lang="pt-BR" sz="1800" dirty="0"/>
              <a:t>Reduzir a necessidade de hospitalizações em Unidades de Terapia Intensiva Pediátrica (UTIP), considerando as dificuldades estruturais e as desigualdades regionais na oferta desses leitos no âmbito do SUS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447925" y="6278458"/>
            <a:ext cx="819149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1. BRASIL. Ministério da Saúde. Estratégia contra o vírus sincicial respiratório em gestantes. Brasília: Ministério da Saúde, [s.d.]. Disponível em: &lt;https://www.gov.br/</a:t>
            </a:r>
            <a:r>
              <a:rPr lang="pt-BR" dirty="0" err="1"/>
              <a:t>saude</a:t>
            </a:r>
            <a:r>
              <a:rPr lang="pt-BR" dirty="0"/>
              <a:t>/</a:t>
            </a:r>
            <a:r>
              <a:rPr lang="pt-BR" dirty="0" err="1"/>
              <a:t>pt-br</a:t>
            </a:r>
            <a:r>
              <a:rPr lang="pt-BR" dirty="0"/>
              <a:t>/</a:t>
            </a:r>
            <a:r>
              <a:rPr lang="pt-BR" dirty="0" err="1"/>
              <a:t>vacinacao</a:t>
            </a:r>
            <a:r>
              <a:rPr lang="pt-BR" dirty="0"/>
              <a:t>/</a:t>
            </a:r>
            <a:r>
              <a:rPr lang="pt-BR" dirty="0" err="1"/>
              <a:t>publicacoes</a:t>
            </a:r>
            <a:r>
              <a:rPr lang="pt-BR" dirty="0"/>
              <a:t>/estrategia-de-vacinacao-contra-o-virus-sincicial-respiratorio-em-gestantes.pdf&gt;. Acesso em: 19 jan. 2026.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D4B0DD9-CC61-692F-9FCC-0182FD0FD3E6}"/>
              </a:ext>
            </a:extLst>
          </p:cNvPr>
          <p:cNvSpPr txBox="1"/>
          <p:nvPr/>
        </p:nvSpPr>
        <p:spPr>
          <a:xfrm>
            <a:off x="811504" y="5901673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sym typeface="Lato"/>
              </a:rPr>
              <a:t>VSR: Vírus Sincicial Respiratório</a:t>
            </a:r>
          </a:p>
        </p:txBody>
      </p:sp>
    </p:spTree>
    <p:extLst>
      <p:ext uri="{BB962C8B-B14F-4D97-AF65-F5344CB8AC3E}">
        <p14:creationId xmlns:p14="http://schemas.microsoft.com/office/powerpoint/2010/main" val="2993993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15617-DFDA-1CC4-AF42-E3B3323B0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988DE8FD-8982-3A95-6EF7-8686912AE90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88DE8FD-8982-3A95-6EF7-8686912AE9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0" name="Retângulo 309">
            <a:extLst>
              <a:ext uri="{FF2B5EF4-FFF2-40B4-BE49-F238E27FC236}">
                <a16:creationId xmlns:a16="http://schemas.microsoft.com/office/drawing/2014/main" id="{E836ABAD-CA1A-2BC2-286E-730D7810B8D7}"/>
              </a:ext>
            </a:extLst>
          </p:cNvPr>
          <p:cNvSpPr/>
          <p:nvPr/>
        </p:nvSpPr>
        <p:spPr bwMode="gray">
          <a:xfrm>
            <a:off x="10787063" y="6498007"/>
            <a:ext cx="677019" cy="2645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2852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95FF"/>
              </a:buClr>
              <a:buSzPct val="90000"/>
              <a:buFontTx/>
              <a:buNone/>
              <a:tabLst/>
              <a:defRPr/>
            </a:pPr>
            <a:endParaRPr kumimoji="0" lang="pt-BR" sz="900" b="1" i="0" u="none" strike="noStrike" kern="1200" cap="none" spc="0" normalizeH="0" baseline="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Pfizer Tomorrow"/>
              <a:ea typeface="+mn-ea"/>
              <a:cs typeface="+mn-cs"/>
            </a:endParaRPr>
          </a:p>
        </p:txBody>
      </p:sp>
      <p:sp>
        <p:nvSpPr>
          <p:cNvPr id="3" name="Título 5">
            <a:extLst>
              <a:ext uri="{FF2B5EF4-FFF2-40B4-BE49-F238E27FC236}">
                <a16:creationId xmlns:a16="http://schemas.microsoft.com/office/drawing/2014/main" id="{64F6AFCC-1FF6-259E-A47A-0474B8FC2DD4}"/>
              </a:ext>
            </a:extLst>
          </p:cNvPr>
          <p:cNvSpPr txBox="1">
            <a:spLocks/>
          </p:cNvSpPr>
          <p:nvPr/>
        </p:nvSpPr>
        <p:spPr bwMode="gray">
          <a:xfrm>
            <a:off x="290797" y="442344"/>
            <a:ext cx="11295782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7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3000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4B91C66-A730-17E7-3B0A-0008584F34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99639" y="6414897"/>
            <a:ext cx="1858296" cy="330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izer Diatype Office"/>
              <a:ea typeface="+mn-ea"/>
              <a:cs typeface="+mn-cs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3645720-F32A-AFCD-F31B-F22F3A4DC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431" y="548034"/>
            <a:ext cx="11295782" cy="850392"/>
          </a:xfrm>
        </p:spPr>
        <p:txBody>
          <a:bodyPr vert="horz"/>
          <a:lstStyle/>
          <a:p>
            <a:r>
              <a:rPr lang="pt-BR" sz="2800" dirty="0">
                <a:solidFill>
                  <a:srgbClr val="0000C9"/>
                </a:solidFill>
                <a:latin typeface="+mj-lt"/>
              </a:rPr>
              <a:t>Medidas de prevenção</a:t>
            </a:r>
            <a:br>
              <a:rPr lang="pt-BR" sz="2800" dirty="0">
                <a:solidFill>
                  <a:srgbClr val="0000C9"/>
                </a:solidFill>
                <a:latin typeface="+mj-lt"/>
              </a:rPr>
            </a:br>
            <a:endParaRPr lang="pt-BR" sz="2800" baseline="30000" dirty="0">
              <a:solidFill>
                <a:srgbClr val="0000C9"/>
              </a:solidFill>
              <a:latin typeface="+mj-lt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7B003DA-7D1B-B594-8794-6D615421B75D}"/>
              </a:ext>
            </a:extLst>
          </p:cNvPr>
          <p:cNvSpPr txBox="1">
            <a:spLocks/>
          </p:cNvSpPr>
          <p:nvPr/>
        </p:nvSpPr>
        <p:spPr>
          <a:xfrm>
            <a:off x="467994" y="1817028"/>
            <a:ext cx="5545338" cy="4016887"/>
          </a:xfrm>
          <a:prstGeom prst="rect">
            <a:avLst/>
          </a:prstGeom>
        </p:spPr>
        <p:txBody>
          <a:bodyPr/>
          <a:lstStyle>
            <a:lvl1pPr marL="228543" indent="-228543" algn="l" defTabSz="91417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14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00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886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71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7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42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43" marR="0" lvl="0" indent="-228543" algn="l" defTabSz="91417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fizer Diatype Office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7462E58-DCDB-DD3F-603F-6F6E4FD2F4EC}"/>
              </a:ext>
            </a:extLst>
          </p:cNvPr>
          <p:cNvSpPr txBox="1"/>
          <p:nvPr/>
        </p:nvSpPr>
        <p:spPr>
          <a:xfrm>
            <a:off x="633046" y="1178170"/>
            <a:ext cx="1044914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/>
              <a:t>Uso de anticorpos monoclonais</a:t>
            </a:r>
            <a:r>
              <a:rPr lang="pt-BR" sz="1800" b="1" baseline="30000" dirty="0"/>
              <a:t>1-3</a:t>
            </a:r>
            <a:r>
              <a:rPr lang="pt-BR" sz="1800" b="1" dirty="0"/>
              <a:t>:</a:t>
            </a:r>
          </a:p>
          <a:p>
            <a:endParaRPr lang="pt-BR" sz="1800" b="1" dirty="0"/>
          </a:p>
          <a:p>
            <a:pPr marL="342900" indent="-342900" algn="just">
              <a:buFont typeface="Wingdings" pitchFamily="2" charset="2"/>
              <a:buChar char="Ø"/>
            </a:pPr>
            <a:r>
              <a:rPr lang="pt-BR" sz="1800" b="1" dirty="0"/>
              <a:t>Objetivos:</a:t>
            </a:r>
          </a:p>
          <a:p>
            <a:pPr algn="just"/>
            <a:r>
              <a:rPr lang="pt-BR" sz="1800" dirty="0"/>
              <a:t> </a:t>
            </a:r>
          </a:p>
          <a:p>
            <a:pPr marL="799941" lvl="2" indent="-342900" algn="just">
              <a:buFont typeface="Wingdings" pitchFamily="2" charset="2"/>
              <a:buChar char="Ø"/>
            </a:pPr>
            <a:r>
              <a:rPr lang="pt-BR" sz="1400" dirty="0"/>
              <a:t>Prevenir formas graves de infecção pelo Vírus Sincicial Respiratório (VSR) em recém‑nascidos e lactentes, por meio de imunização passiva, reduzindo a ocorrência de doença do trato respiratório inferior e suas complicações¹</a:t>
            </a:r>
            <a:r>
              <a:rPr lang="pt-BR" sz="1400" baseline="30000" dirty="0"/>
              <a:t>,</a:t>
            </a:r>
            <a:r>
              <a:rPr lang="pt-BR" sz="1400" dirty="0"/>
              <a:t>³.</a:t>
            </a:r>
          </a:p>
          <a:p>
            <a:pPr marL="799941" lvl="2" indent="-342900" algn="just">
              <a:buFont typeface="Wingdings" pitchFamily="2" charset="2"/>
              <a:buChar char="Ø"/>
            </a:pPr>
            <a:endParaRPr lang="pt-BR" sz="1400" dirty="0"/>
          </a:p>
          <a:p>
            <a:pPr marL="799941" lvl="2" indent="-342900" algn="just">
              <a:buFont typeface="Wingdings" pitchFamily="2" charset="2"/>
              <a:buChar char="Ø"/>
            </a:pPr>
            <a:r>
              <a:rPr lang="pt-BR" sz="1400" dirty="0"/>
              <a:t>Conferir proteção imediata, uma vez que anticorpos monoclonais fornecem imunidade passiva direta, especialmente útil para bebês que ainda não desenvolveram resposta imunológica adequada¹</a:t>
            </a:r>
            <a:r>
              <a:rPr lang="pt-BR" sz="1400" baseline="30000" dirty="0"/>
              <a:t>,</a:t>
            </a:r>
            <a:r>
              <a:rPr lang="pt-BR" sz="1400" dirty="0"/>
              <a:t>³.</a:t>
            </a:r>
          </a:p>
          <a:p>
            <a:pPr marL="799941" lvl="2" indent="-342900" algn="just">
              <a:buFont typeface="Wingdings" pitchFamily="2" charset="2"/>
              <a:buChar char="Ø"/>
            </a:pPr>
            <a:endParaRPr lang="pt-BR" sz="1400" dirty="0"/>
          </a:p>
          <a:p>
            <a:pPr marL="799941" lvl="2" indent="-342900" algn="just">
              <a:buFont typeface="Wingdings" pitchFamily="2" charset="2"/>
              <a:buChar char="Ø"/>
            </a:pPr>
            <a:r>
              <a:rPr lang="pt-BR" sz="1400" dirty="0"/>
              <a:t>Reduzir hospitalizações por VSR, incluindo internações em unidades pediátricas, já que o VSR é uma das principais causas de bronquiolite e pneumonia em lactentes¹</a:t>
            </a:r>
            <a:r>
              <a:rPr lang="pt-BR" sz="1400" baseline="30000" dirty="0"/>
              <a:t>-</a:t>
            </a:r>
            <a:r>
              <a:rPr lang="pt-BR" sz="1400" dirty="0"/>
              <a:t>³.</a:t>
            </a:r>
          </a:p>
          <a:p>
            <a:pPr marL="799941" lvl="2" indent="-342900" algn="just">
              <a:buFont typeface="Wingdings" pitchFamily="2" charset="2"/>
              <a:buChar char="Ø"/>
            </a:pPr>
            <a:endParaRPr lang="pt-BR" sz="1400" dirty="0"/>
          </a:p>
          <a:p>
            <a:pPr marL="799941" lvl="2" indent="-342900" algn="just">
              <a:buFont typeface="Wingdings" pitchFamily="2" charset="2"/>
              <a:buChar char="Ø"/>
            </a:pPr>
            <a:r>
              <a:rPr lang="pt-BR" sz="1400" dirty="0"/>
              <a:t>Diminuir a sobrecarga dos serviços de saúde, visto que a prevenção de casos graves reduz internações decorrentes do VSR, uma das principais causas de hospitalização no primeiro ano de vida¹</a:t>
            </a:r>
            <a:r>
              <a:rPr lang="pt-BR" sz="1400" baseline="30000" dirty="0"/>
              <a:t>-</a:t>
            </a:r>
            <a:r>
              <a:rPr lang="pt-BR" sz="1400" dirty="0"/>
              <a:t>³.</a:t>
            </a:r>
          </a:p>
          <a:p>
            <a:pPr marL="799941" lvl="2" indent="-342900" algn="just">
              <a:buFont typeface="Wingdings" pitchFamily="2" charset="2"/>
              <a:buChar char="Ø"/>
            </a:pPr>
            <a:endParaRPr lang="pt-BR" sz="1400" dirty="0"/>
          </a:p>
          <a:p>
            <a:pPr marL="799941" lvl="2" indent="-342900" algn="just">
              <a:buFont typeface="Wingdings" pitchFamily="2" charset="2"/>
              <a:buChar char="Ø"/>
            </a:pPr>
            <a:r>
              <a:rPr lang="pt-BR" sz="1400" dirty="0"/>
              <a:t>Atuar como estratégia complementar à vacinação, ampliando a proteção especialmente em lactentes muito jovens ou pertencentes a grupos de risco, como prematuros e crianças com comorbidades¹</a:t>
            </a:r>
            <a:r>
              <a:rPr lang="pt-BR" sz="1400" baseline="30000" dirty="0"/>
              <a:t>,</a:t>
            </a:r>
            <a:r>
              <a:rPr lang="pt-BR" sz="1400" dirty="0"/>
              <a:t>³.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B6180D6C-BE17-CC02-A9B1-E056342EA53E}"/>
              </a:ext>
            </a:extLst>
          </p:cNvPr>
          <p:cNvSpPr/>
          <p:nvPr/>
        </p:nvSpPr>
        <p:spPr>
          <a:xfrm>
            <a:off x="2178630" y="6130535"/>
            <a:ext cx="94577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b="1" dirty="0"/>
              <a:t>1. </a:t>
            </a:r>
            <a:r>
              <a:rPr lang="pt-BR" sz="800" dirty="0"/>
              <a:t>SOCIEDADE BRASILEIRA DE IMUNIZAÇÕES; SOCIEDADE BRASILEIRA DE </a:t>
            </a:r>
            <a:r>
              <a:rPr lang="pt-BR" sz="800" dirty="0" err="1"/>
              <a:t>PEDIATRIA.Posicionamento</a:t>
            </a:r>
            <a:r>
              <a:rPr lang="pt-BR" sz="800" dirty="0"/>
              <a:t> conjunto: Imunização passiva com </a:t>
            </a:r>
            <a:r>
              <a:rPr lang="pt-BR" sz="800" dirty="0" err="1"/>
              <a:t>nirsevimabe</a:t>
            </a:r>
            <a:r>
              <a:rPr lang="pt-BR" sz="800" dirty="0"/>
              <a:t> para prevenção da doença pelo Vírus Sincicial Respiratório (VSR) em crianças. 18 jan. 2024.Disponível em: &lt;https://sbim.org.br/images/files/notas-tecnicas/nt-sbim-sbp-240118-nirsevimabe-vsr-crianca.pdf&gt;.Acesso em: 19 jan. 2026.</a:t>
            </a:r>
            <a:r>
              <a:rPr lang="pt-BR" sz="800" b="1" dirty="0"/>
              <a:t>2. </a:t>
            </a:r>
            <a:r>
              <a:rPr lang="pt-BR" sz="800" dirty="0"/>
              <a:t>BRASIL. Ministério da </a:t>
            </a:r>
            <a:r>
              <a:rPr lang="pt-BR" sz="800" dirty="0" err="1"/>
              <a:t>Saúde.Nota</a:t>
            </a:r>
            <a:r>
              <a:rPr lang="pt-BR" sz="800" dirty="0"/>
              <a:t> Técnica nº 109/2025-CGICI/DPNI/SVSA/MS. Brasília, 2025.Disponível em: &lt;https://www.gov.br/saude/pt-br/centrais-de-conteudo/publicacoes/notas-tecnicas/2025/nota-tecnica-no-109-2025-cgici-dpni-svsa-ms.pdf&gt;.Acesso em: 19 jan. 2026.</a:t>
            </a:r>
            <a:r>
              <a:rPr lang="pt-BR" sz="800" b="1" dirty="0"/>
              <a:t>3. </a:t>
            </a:r>
            <a:r>
              <a:rPr lang="pt-BR" sz="800" dirty="0"/>
              <a:t>SOCIEDADE BRASILEIRA DE </a:t>
            </a:r>
            <a:r>
              <a:rPr lang="pt-BR" sz="800" dirty="0" err="1"/>
              <a:t>IMUNIZAÇÕES.Nirsevimabe</a:t>
            </a:r>
            <a:r>
              <a:rPr lang="pt-BR" sz="800" dirty="0"/>
              <a:t> – Anticorpos monoclonais </a:t>
            </a:r>
            <a:r>
              <a:rPr lang="pt-BR" sz="800" dirty="0" err="1"/>
              <a:t>anti-VSR</a:t>
            </a:r>
            <a:r>
              <a:rPr lang="pt-BR" sz="800" dirty="0"/>
              <a:t>. Família </a:t>
            </a:r>
            <a:r>
              <a:rPr lang="pt-BR" sz="800" dirty="0" err="1"/>
              <a:t>SBIm</a:t>
            </a:r>
            <a:r>
              <a:rPr lang="pt-BR" sz="800" dirty="0"/>
              <a:t>, 13 jun. 2025.Disponível em: &lt;https://familia.sbim.org.br/vacinas/anticorpos-monoclonais-anti-vsr/nirsevimabe&gt;.Acesso em: 19 jan. 2026.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9C84CEE-ECD6-6110-2E0D-B83DAB07B346}"/>
              </a:ext>
            </a:extLst>
          </p:cNvPr>
          <p:cNvSpPr txBox="1"/>
          <p:nvPr/>
        </p:nvSpPr>
        <p:spPr>
          <a:xfrm>
            <a:off x="811504" y="5901673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sym typeface="Lato"/>
              </a:rPr>
              <a:t>VSR: Vírus Sincicial Respiratório</a:t>
            </a:r>
          </a:p>
        </p:txBody>
      </p:sp>
    </p:spTree>
    <p:extLst>
      <p:ext uri="{BB962C8B-B14F-4D97-AF65-F5344CB8AC3E}">
        <p14:creationId xmlns:p14="http://schemas.microsoft.com/office/powerpoint/2010/main" val="2285351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1376C1-E185-661B-1FB1-4445504D9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7532" y="2663843"/>
            <a:ext cx="6841317" cy="1314311"/>
          </a:xfrm>
        </p:spPr>
        <p:txBody>
          <a:bodyPr/>
          <a:lstStyle/>
          <a:p>
            <a:pPr algn="ctr"/>
            <a:r>
              <a:rPr lang="pt-BR" sz="6000" b="1" dirty="0">
                <a:solidFill>
                  <a:srgbClr val="0000CA"/>
                </a:solidFill>
                <a:latin typeface="Pfizer Tomorrow" panose="02010503040201060303" pitchFamily="50" charset="0"/>
              </a:rPr>
              <a:t>Introdução ao VSR</a:t>
            </a:r>
          </a:p>
        </p:txBody>
      </p:sp>
      <p:pic>
        <p:nvPicPr>
          <p:cNvPr id="3" name="Google Shape;53;p7">
            <a:extLst>
              <a:ext uri="{FF2B5EF4-FFF2-40B4-BE49-F238E27FC236}">
                <a16:creationId xmlns:a16="http://schemas.microsoft.com/office/drawing/2014/main" id="{F6D874EA-E182-BB77-ECC6-6D63179059A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10589194" y="235795"/>
            <a:ext cx="1257866" cy="51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áfico 4" descr="Covid-19 com preenchimento sólido">
            <a:extLst>
              <a:ext uri="{FF2B5EF4-FFF2-40B4-BE49-F238E27FC236}">
                <a16:creationId xmlns:a16="http://schemas.microsoft.com/office/drawing/2014/main" id="{9F9EFD1C-A50B-E24E-EA8D-3592406145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634" y="2453990"/>
            <a:ext cx="1734015" cy="1734015"/>
          </a:xfrm>
          <a:prstGeom prst="rect">
            <a:avLst/>
          </a:prstGeom>
        </p:spPr>
      </p:pic>
      <p:pic>
        <p:nvPicPr>
          <p:cNvPr id="7" name="Gráfico 6" descr="Covid-19 estrutura de tópicos">
            <a:extLst>
              <a:ext uri="{FF2B5EF4-FFF2-40B4-BE49-F238E27FC236}">
                <a16:creationId xmlns:a16="http://schemas.microsoft.com/office/drawing/2014/main" id="{04E2F901-F313-EB3F-B0F9-FDF9E0B334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6010" y="3978154"/>
            <a:ext cx="914400" cy="9144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A5FB936-A381-FADD-3078-337450AF02C5}"/>
              </a:ext>
            </a:extLst>
          </p:cNvPr>
          <p:cNvSpPr txBox="1"/>
          <p:nvPr/>
        </p:nvSpPr>
        <p:spPr>
          <a:xfrm>
            <a:off x="83634" y="6104716"/>
            <a:ext cx="1986776" cy="2308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900" dirty="0"/>
              <a:t>VSR: Vírus Sincicial Respiratório</a:t>
            </a: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63332D5-6069-E2E9-11EA-C4EC4F5C43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788073" y="6428509"/>
            <a:ext cx="630776" cy="267855"/>
          </a:xfrm>
          <a:prstGeom prst="rect">
            <a:avLst/>
          </a:prstGeom>
          <a:solidFill>
            <a:srgbClr val="F2F2F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08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1376C1-E185-661B-1FB1-4445504D9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7532" y="2663843"/>
            <a:ext cx="6841317" cy="1314311"/>
          </a:xfrm>
        </p:spPr>
        <p:txBody>
          <a:bodyPr/>
          <a:lstStyle/>
          <a:p>
            <a:pPr algn="ctr"/>
            <a:r>
              <a:rPr lang="pt-BR" sz="4400" b="1" dirty="0">
                <a:solidFill>
                  <a:srgbClr val="0000CA"/>
                </a:solidFill>
                <a:latin typeface="Pfizer Tomorrow" panose="02010503040201060303" pitchFamily="50" charset="0"/>
              </a:rPr>
              <a:t>Impactos VSR</a:t>
            </a:r>
            <a:br>
              <a:rPr lang="pt-BR" sz="4400" b="1" dirty="0">
                <a:solidFill>
                  <a:srgbClr val="0000CA"/>
                </a:solidFill>
                <a:latin typeface="Pfizer Tomorrow" panose="02010503040201060303" pitchFamily="50" charset="0"/>
              </a:rPr>
            </a:br>
            <a:r>
              <a:rPr lang="pt-BR" sz="4400" b="1" dirty="0">
                <a:solidFill>
                  <a:srgbClr val="0000CA"/>
                </a:solidFill>
                <a:latin typeface="Pfizer Tomorrow" panose="02010503040201060303" pitchFamily="50" charset="0"/>
              </a:rPr>
              <a:t>Situação Epidemiológica</a:t>
            </a:r>
          </a:p>
        </p:txBody>
      </p:sp>
      <p:pic>
        <p:nvPicPr>
          <p:cNvPr id="3" name="Google Shape;53;p7">
            <a:extLst>
              <a:ext uri="{FF2B5EF4-FFF2-40B4-BE49-F238E27FC236}">
                <a16:creationId xmlns:a16="http://schemas.microsoft.com/office/drawing/2014/main" id="{F6D874EA-E182-BB77-ECC6-6D63179059A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" b="787"/>
          <a:stretch/>
        </p:blipFill>
        <p:spPr bwMode="gray">
          <a:xfrm>
            <a:off x="10589194" y="235795"/>
            <a:ext cx="1257866" cy="51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áfico 4" descr="Covid-19 com preenchimento sólido">
            <a:extLst>
              <a:ext uri="{FF2B5EF4-FFF2-40B4-BE49-F238E27FC236}">
                <a16:creationId xmlns:a16="http://schemas.microsoft.com/office/drawing/2014/main" id="{9F9EFD1C-A50B-E24E-EA8D-3592406145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634" y="2453990"/>
            <a:ext cx="1734015" cy="1734015"/>
          </a:xfrm>
          <a:prstGeom prst="rect">
            <a:avLst/>
          </a:prstGeom>
        </p:spPr>
      </p:pic>
      <p:pic>
        <p:nvPicPr>
          <p:cNvPr id="7" name="Gráfico 6" descr="Covid-19 estrutura de tópicos">
            <a:extLst>
              <a:ext uri="{FF2B5EF4-FFF2-40B4-BE49-F238E27FC236}">
                <a16:creationId xmlns:a16="http://schemas.microsoft.com/office/drawing/2014/main" id="{04E2F901-F313-EB3F-B0F9-FDF9E0B334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6010" y="3978154"/>
            <a:ext cx="914400" cy="9144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BA3322B8-ECB7-388D-EE0E-E4C5A2D2445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751127" y="6437745"/>
            <a:ext cx="667722" cy="1844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152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9AEA60F-E473-BF9F-4EDA-7F26E8B544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AEA60F-E473-BF9F-4EDA-7F26E8B54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Google Shape;555;p13">
            <a:extLst>
              <a:ext uri="{FF2B5EF4-FFF2-40B4-BE49-F238E27FC236}">
                <a16:creationId xmlns:a16="http://schemas.microsoft.com/office/drawing/2014/main" id="{23DC38A1-1A7D-FA00-E24B-923C732D6FE5}"/>
              </a:ext>
            </a:extLst>
          </p:cNvPr>
          <p:cNvSpPr/>
          <p:nvPr/>
        </p:nvSpPr>
        <p:spPr>
          <a:xfrm>
            <a:off x="1160585" y="108355"/>
            <a:ext cx="10832768" cy="3452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defTabSz="914171">
              <a:lnSpc>
                <a:spcPct val="90000"/>
              </a:lnSpc>
              <a:spcBef>
                <a:spcPct val="0"/>
              </a:spcBef>
            </a:pPr>
            <a:r>
              <a:rPr lang="pt-BR" sz="2400" b="1" spc="-25" dirty="0">
                <a:solidFill>
                  <a:schemeClr val="accent1"/>
                </a:solidFill>
                <a:latin typeface="Pfizer Tomorrow" panose="02010503040201060303" pitchFamily="50" charset="0"/>
                <a:ea typeface="+mj-ea"/>
                <a:cs typeface="Calibri"/>
              </a:rPr>
              <a:t>Carga global no mundo</a:t>
            </a:r>
            <a:endParaRPr lang="pt-BR" sz="2400" b="1" kern="1200" spc="-25" dirty="0">
              <a:solidFill>
                <a:schemeClr val="accent1"/>
              </a:solidFill>
              <a:latin typeface="Pfizer Tomorrow" panose="02010503040201060303" pitchFamily="50" charset="0"/>
              <a:ea typeface="+mj-ea"/>
              <a:cs typeface="Calibri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44337" y="535213"/>
            <a:ext cx="1076150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pt-BR" sz="16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/>
              <a:t>O VSR é uma das principais causas de infecção respiratória aguda do trato inferior em crianças &lt;5 anos</a:t>
            </a:r>
            <a:r>
              <a:rPr lang="pt-BR" sz="1600" baseline="30000" dirty="0"/>
              <a:t>1</a:t>
            </a:r>
            <a:r>
              <a:rPr lang="pt-BR" sz="1600" dirty="0"/>
              <a:t>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pt-BR" sz="16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/>
              <a:t>A cada ano, o VSR causa mais de 3,6 milhões de hospitalizações e cerca de 100 mil mortes em crianças menores de 5 anos</a:t>
            </a:r>
            <a:r>
              <a:rPr lang="pt-BR" sz="1600" baseline="30000" dirty="0"/>
              <a:t>1</a:t>
            </a:r>
            <a:r>
              <a:rPr lang="pt-BR" sz="1600" dirty="0"/>
              <a:t>.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pt-BR" sz="16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/>
              <a:t>A maioria das mortes pediátricas por VSR (97%) ocorre em países de baixa e média renda, onde o acesso a cuidados médicos de suporte é limitado</a:t>
            </a:r>
            <a:r>
              <a:rPr lang="pt-BR" sz="1600" baseline="30000" dirty="0"/>
              <a:t>1</a:t>
            </a:r>
            <a:r>
              <a:rPr lang="pt-BR" sz="1600" dirty="0"/>
              <a:t>.</a:t>
            </a:r>
          </a:p>
          <a:p>
            <a:pPr>
              <a:lnSpc>
                <a:spcPct val="150000"/>
              </a:lnSpc>
            </a:pPr>
            <a:endParaRPr lang="pt-BR" sz="16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/>
              <a:t>O vírus sincicial respiratório (VSR) é responsável por 60–80% das apresentações de bronquiolite em lactentes e apresenta circulação sazonal, com maior atividade nos meses de inverno em regiões temperadas</a:t>
            </a:r>
            <a:r>
              <a:rPr lang="pt-BR" sz="1600" baseline="30000" dirty="0"/>
              <a:t>2</a:t>
            </a:r>
            <a:r>
              <a:rPr lang="pt-BR" sz="1600" dirty="0"/>
              <a:t>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pt-BR" sz="16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/>
              <a:t>A maior carga de morbidade e mortalidade por VSR ocorre nos primeiros 2 anos de vida.</a:t>
            </a:r>
            <a:r>
              <a:rPr lang="pt-BR" sz="1600" baseline="30000" dirty="0"/>
              <a:t>3</a:t>
            </a:r>
            <a:endParaRPr lang="pt-BR" sz="1800" baseline="30000" dirty="0"/>
          </a:p>
        </p:txBody>
      </p:sp>
      <p:sp>
        <p:nvSpPr>
          <p:cNvPr id="3" name="Retângulo 2"/>
          <p:cNvSpPr/>
          <p:nvPr/>
        </p:nvSpPr>
        <p:spPr>
          <a:xfrm>
            <a:off x="1493405" y="6020836"/>
            <a:ext cx="1038224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en-US" b="1" dirty="0"/>
              <a:t>1.</a:t>
            </a:r>
            <a:r>
              <a:rPr lang="en-US" dirty="0"/>
              <a:t>WORLD HEALTH ORGANIZATION. </a:t>
            </a:r>
            <a:r>
              <a:rPr lang="en-US" i="1" dirty="0"/>
              <a:t>Respiratory Syncytial Virus (RSV) disease</a:t>
            </a:r>
            <a:r>
              <a:rPr lang="en-US" dirty="0"/>
              <a:t>. </a:t>
            </a:r>
            <a:r>
              <a:rPr lang="pt-BR" dirty="0"/>
              <a:t>Disponível em: </a:t>
            </a:r>
            <a:r>
              <a:rPr lang="pt-BR" dirty="0" err="1">
                <a:hlinkClick r:id="rId6"/>
              </a:rPr>
              <a:t>Respiratory</a:t>
            </a:r>
            <a:r>
              <a:rPr lang="pt-BR" dirty="0">
                <a:hlinkClick r:id="rId6"/>
              </a:rPr>
              <a:t> </a:t>
            </a:r>
            <a:r>
              <a:rPr lang="pt-BR" dirty="0" err="1">
                <a:hlinkClick r:id="rId6"/>
              </a:rPr>
              <a:t>syncytial</a:t>
            </a:r>
            <a:r>
              <a:rPr lang="pt-BR" dirty="0">
                <a:hlinkClick r:id="rId6"/>
              </a:rPr>
              <a:t> </a:t>
            </a:r>
            <a:r>
              <a:rPr lang="pt-BR" dirty="0" err="1">
                <a:hlinkClick r:id="rId6"/>
              </a:rPr>
              <a:t>virus</a:t>
            </a:r>
            <a:r>
              <a:rPr lang="pt-BR" dirty="0">
                <a:hlinkClick r:id="rId6"/>
              </a:rPr>
              <a:t> (RSV)</a:t>
            </a:r>
            <a:r>
              <a:rPr lang="pt-BR" dirty="0"/>
              <a:t>. Acesso em: 5 dez. 2025.</a:t>
            </a:r>
            <a:r>
              <a:rPr lang="en-US" b="1" dirty="0"/>
              <a:t> 2. </a:t>
            </a:r>
            <a:r>
              <a:rPr lang="en-US" dirty="0"/>
              <a:t>DALZIEL, Stuart R. et al. Bronchiolitis. The Lancet, London, v. 400, n. 10349, p. 392–406, 2022. </a:t>
            </a:r>
            <a:r>
              <a:rPr lang="pt-BR" b="1" dirty="0"/>
              <a:t>3. </a:t>
            </a:r>
            <a:r>
              <a:rPr lang="en-US" dirty="0"/>
              <a:t>Nair, H. et al. Global burden of acute lower respiratory infections due to respiratory syncytial virus in young children: a systematic review and meta-analysis. </a:t>
            </a:r>
            <a:r>
              <a:rPr lang="pt-BR" dirty="0"/>
              <a:t>The Lancet, v. 375, p. 1545–1555, 2010.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083B50D-CEB9-6D32-E026-FB6147944863}"/>
              </a:ext>
            </a:extLst>
          </p:cNvPr>
          <p:cNvSpPr/>
          <p:nvPr/>
        </p:nvSpPr>
        <p:spPr>
          <a:xfrm>
            <a:off x="9271000" y="6489700"/>
            <a:ext cx="2095500" cy="259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209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E4736B59-1664-3442-7861-1169D8B46720}"/>
              </a:ext>
            </a:extLst>
          </p:cNvPr>
          <p:cNvSpPr/>
          <p:nvPr/>
        </p:nvSpPr>
        <p:spPr>
          <a:xfrm>
            <a:off x="9385300" y="6458847"/>
            <a:ext cx="2387600" cy="34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9AEA60F-E473-BF9F-4EDA-7F26E8B544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AEA60F-E473-BF9F-4EDA-7F26E8B54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Google Shape;555;p13">
            <a:extLst>
              <a:ext uri="{FF2B5EF4-FFF2-40B4-BE49-F238E27FC236}">
                <a16:creationId xmlns:a16="http://schemas.microsoft.com/office/drawing/2014/main" id="{23DC38A1-1A7D-FA00-E24B-923C732D6FE5}"/>
              </a:ext>
            </a:extLst>
          </p:cNvPr>
          <p:cNvSpPr/>
          <p:nvPr/>
        </p:nvSpPr>
        <p:spPr>
          <a:xfrm>
            <a:off x="609277" y="449953"/>
            <a:ext cx="10973445" cy="3452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defTabSz="914171">
              <a:lnSpc>
                <a:spcPct val="90000"/>
              </a:lnSpc>
              <a:spcBef>
                <a:spcPct val="0"/>
              </a:spcBef>
            </a:pPr>
            <a:r>
              <a:rPr lang="pt-BR" sz="2400" b="1" spc="-25" dirty="0">
                <a:solidFill>
                  <a:schemeClr val="accent1"/>
                </a:solidFill>
                <a:latin typeface="Pfizer Tomorrow" panose="02010503040201060303" pitchFamily="50" charset="0"/>
                <a:ea typeface="+mj-ea"/>
                <a:cs typeface="Calibri"/>
              </a:rPr>
              <a:t>Carga global </a:t>
            </a:r>
            <a:r>
              <a:rPr lang="pt-BR" sz="2400" b="1" spc="-25" baseline="30000" dirty="0">
                <a:solidFill>
                  <a:schemeClr val="accent1"/>
                </a:solidFill>
                <a:latin typeface="Pfizer Tomorrow" panose="02010503040201060303" pitchFamily="50" charset="0"/>
                <a:ea typeface="+mj-ea"/>
                <a:cs typeface="Calibri"/>
              </a:rPr>
              <a:t>1</a:t>
            </a:r>
            <a:endParaRPr lang="pt-BR" sz="2400" b="1" kern="1200" spc="-25" baseline="30000" dirty="0">
              <a:solidFill>
                <a:schemeClr val="accent1"/>
              </a:solidFill>
              <a:latin typeface="Pfizer Tomorrow" panose="02010503040201060303" pitchFamily="50" charset="0"/>
              <a:ea typeface="+mj-ea"/>
              <a:cs typeface="Calibri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68139" y="1130286"/>
            <a:ext cx="1076150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endParaRPr lang="pt-BR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pt-BR" sz="2000" dirty="0"/>
              <a:t>Análise sistemática global (2019) em crianças menores de 5 anos.</a:t>
            </a:r>
          </a:p>
          <a:p>
            <a:pPr marL="342900" indent="-342900">
              <a:buFont typeface="Wingdings" pitchFamily="2" charset="2"/>
              <a:buChar char="Ø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/>
              <a:t>Estima‑se que o VSR tenha sido responsável por aproximadamente </a:t>
            </a:r>
            <a:r>
              <a:rPr lang="pt-BR" sz="1600" b="1" dirty="0"/>
              <a:t>33 milhões</a:t>
            </a:r>
            <a:r>
              <a:rPr lang="pt-BR" sz="1600" dirty="0"/>
              <a:t> de episódios de Infecção Aguda do Trato Respiratório Inferior (ITRI aguda) em crianças &lt;5 anos em 2019.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/>
              <a:t>Foi estimado que houve </a:t>
            </a:r>
            <a:r>
              <a:rPr lang="pt-BR" sz="1600" b="1" dirty="0"/>
              <a:t>3,6 milhões de internações</a:t>
            </a:r>
            <a:r>
              <a:rPr lang="pt-BR" sz="1600" dirty="0"/>
              <a:t> hospitalares por infecção respiratória aguda inferior associada ao VSR em crianças de 0 a 60 meses no mundo em 2019.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/>
              <a:t>O VSR foi associado a cerca de </a:t>
            </a:r>
            <a:r>
              <a:rPr lang="pt-BR" sz="1600" b="1" dirty="0"/>
              <a:t>101.400 óbitos </a:t>
            </a:r>
            <a:r>
              <a:rPr lang="pt-BR" sz="1600" dirty="0"/>
              <a:t>em crianças menores de 5 anos, com </a:t>
            </a:r>
            <a:r>
              <a:rPr lang="pt-BR" sz="1600" b="1" dirty="0"/>
              <a:t>maior concentração no primeiro ano de vida.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/>
              <a:t>Uma </a:t>
            </a:r>
            <a:r>
              <a:rPr lang="pt-BR" sz="1600" b="1" dirty="0"/>
              <a:t>proporção substancial das mortes ocorreu fora do ambiente hospitalar</a:t>
            </a:r>
            <a:r>
              <a:rPr lang="pt-BR" sz="1600" dirty="0"/>
              <a:t>, sobretudo em países de baixa e média renda.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b="1" dirty="0"/>
              <a:t>Lactentes, especialmente no primeiro ano de vida,</a:t>
            </a:r>
            <a:r>
              <a:rPr lang="pt-BR" sz="1600" dirty="0"/>
              <a:t> concentraram a maior carga de hospitalizações e mortalidade; a </a:t>
            </a:r>
            <a:r>
              <a:rPr lang="pt-BR" sz="1600" b="1" dirty="0"/>
              <a:t>prematuridade foi identificada como importante fator de risco </a:t>
            </a:r>
            <a:r>
              <a:rPr lang="pt-BR" sz="1600" dirty="0"/>
              <a:t>para desfechos graves.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091242" y="6232424"/>
            <a:ext cx="8115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en-US" b="1" dirty="0"/>
              <a:t>1. Li Y, .   Wang X, </a:t>
            </a:r>
            <a:r>
              <a:rPr lang="en-US" b="1" dirty="0" err="1"/>
              <a:t>Blau</a:t>
            </a:r>
            <a:r>
              <a:rPr lang="en-US" b="1" dirty="0"/>
              <a:t> DM, et al.</a:t>
            </a:r>
            <a:r>
              <a:rPr lang="en-US" dirty="0"/>
              <a:t> Global, regional, and national disease burden estimates of acute lower respiratory infections due to respiratory syncytial virus in children younger than 5 years in 2019: a systematic analysis. </a:t>
            </a:r>
            <a:r>
              <a:rPr lang="pt-BR" dirty="0"/>
              <a:t>Lancet. 2022;399(10340):2047-2064. doi:10.1016/S0140-6736(22)00478-0.11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2C1620A-8AB6-B6FA-ECB1-1FEA39361CD7}"/>
              </a:ext>
            </a:extLst>
          </p:cNvPr>
          <p:cNvSpPr txBox="1"/>
          <p:nvPr/>
        </p:nvSpPr>
        <p:spPr>
          <a:xfrm>
            <a:off x="768138" y="5677533"/>
            <a:ext cx="49122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b="1" dirty="0"/>
              <a:t>VSR: </a:t>
            </a:r>
            <a:r>
              <a:rPr lang="pt-BR" sz="900" dirty="0"/>
              <a:t>Vírus Sincicial Respiratório; </a:t>
            </a:r>
            <a:r>
              <a:rPr lang="pt-BR" sz="900" b="1" dirty="0"/>
              <a:t>ITRI aguda: </a:t>
            </a:r>
            <a:r>
              <a:rPr lang="pt-BR" sz="900" dirty="0"/>
              <a:t>Infecção Aguda do Trato Respiratório Inferior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16860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9AEA60F-E473-BF9F-4EDA-7F26E8B544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AEA60F-E473-BF9F-4EDA-7F26E8B54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Google Shape;555;p13">
            <a:extLst>
              <a:ext uri="{FF2B5EF4-FFF2-40B4-BE49-F238E27FC236}">
                <a16:creationId xmlns:a16="http://schemas.microsoft.com/office/drawing/2014/main" id="{23DC38A1-1A7D-FA00-E24B-923C732D6FE5}"/>
              </a:ext>
            </a:extLst>
          </p:cNvPr>
          <p:cNvSpPr/>
          <p:nvPr/>
        </p:nvSpPr>
        <p:spPr>
          <a:xfrm>
            <a:off x="1195754" y="108355"/>
            <a:ext cx="10797598" cy="3452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defTabSz="914171">
              <a:lnSpc>
                <a:spcPct val="90000"/>
              </a:lnSpc>
              <a:spcBef>
                <a:spcPct val="0"/>
              </a:spcBef>
            </a:pPr>
            <a:r>
              <a:rPr lang="pt-BR" sz="2400" b="1" spc="-25" dirty="0">
                <a:solidFill>
                  <a:schemeClr val="accent1"/>
                </a:solidFill>
                <a:latin typeface="Pfizer Tomorrow" panose="02010503040201060303" pitchFamily="50" charset="0"/>
                <a:ea typeface="+mj-ea"/>
                <a:cs typeface="Calibri"/>
              </a:rPr>
              <a:t>Américas</a:t>
            </a:r>
            <a:endParaRPr lang="pt-BR" sz="2400" b="1" kern="1200" spc="-25" dirty="0">
              <a:solidFill>
                <a:schemeClr val="accent1"/>
              </a:solidFill>
              <a:latin typeface="Pfizer Tomorrow" panose="02010503040201060303" pitchFamily="50" charset="0"/>
              <a:ea typeface="+mj-ea"/>
              <a:cs typeface="Calibri"/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4" y="554286"/>
            <a:ext cx="8145102" cy="549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959231" y="6049108"/>
            <a:ext cx="648652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Adaptado de: </a:t>
            </a:r>
            <a:r>
              <a:rPr lang="pt-BR" dirty="0"/>
              <a:t>ORGANIZAÇÃO PAN-AMERICANA DA SAÚDE. </a:t>
            </a:r>
            <a:r>
              <a:rPr lang="pt-BR" dirty="0" err="1"/>
              <a:t>Respiratory</a:t>
            </a:r>
            <a:r>
              <a:rPr lang="pt-BR" dirty="0"/>
              <a:t> </a:t>
            </a:r>
            <a:r>
              <a:rPr lang="pt-BR" dirty="0" err="1"/>
              <a:t>syncytial</a:t>
            </a:r>
            <a:r>
              <a:rPr lang="pt-BR" dirty="0"/>
              <a:t> </a:t>
            </a:r>
            <a:r>
              <a:rPr lang="pt-BR" dirty="0" err="1"/>
              <a:t>virus</a:t>
            </a:r>
            <a:r>
              <a:rPr lang="pt-BR" dirty="0"/>
              <a:t> (RSV): </a:t>
            </a:r>
            <a:r>
              <a:rPr lang="pt-BR" dirty="0" err="1"/>
              <a:t>situation</a:t>
            </a:r>
            <a:r>
              <a:rPr lang="pt-BR" dirty="0"/>
              <a:t> in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Region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Americas. Disponível em: &lt;https://www.paho.org/</a:t>
            </a:r>
            <a:r>
              <a:rPr lang="pt-BR" dirty="0" err="1"/>
              <a:t>en</a:t>
            </a:r>
            <a:r>
              <a:rPr lang="pt-BR" dirty="0"/>
              <a:t>/</a:t>
            </a:r>
            <a:r>
              <a:rPr lang="pt-BR" dirty="0" err="1"/>
              <a:t>respiratory-syncytial-virus-rsv-situation-region-americas</a:t>
            </a:r>
            <a:r>
              <a:rPr lang="pt-BR" dirty="0"/>
              <a:t>&gt;. Acesso em: 7 dez. 2025.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F4762AF-AA6D-B336-6FB9-37EBF7D3D08F}"/>
              </a:ext>
            </a:extLst>
          </p:cNvPr>
          <p:cNvSpPr txBox="1"/>
          <p:nvPr/>
        </p:nvSpPr>
        <p:spPr>
          <a:xfrm>
            <a:off x="374644" y="6035892"/>
            <a:ext cx="366395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pt-BR" sz="800" b="1" i="0" dirty="0">
                <a:solidFill>
                  <a:srgbClr val="3C4245"/>
                </a:solidFill>
                <a:effectLst/>
                <a:latin typeface="Noto Sans" panose="020B0502040504020204" pitchFamily="34"/>
              </a:rPr>
              <a:t>RSV</a:t>
            </a:r>
            <a:r>
              <a:rPr lang="pt-BR" sz="800" i="0" dirty="0">
                <a:solidFill>
                  <a:srgbClr val="3C4245"/>
                </a:solidFill>
                <a:effectLst/>
                <a:latin typeface="Noto Sans" panose="020B0502040504020204" pitchFamily="34"/>
              </a:rPr>
              <a:t>: </a:t>
            </a:r>
            <a:r>
              <a:rPr lang="pt-BR" sz="800" dirty="0" err="1"/>
              <a:t>Respiratory</a:t>
            </a:r>
            <a:r>
              <a:rPr lang="pt-BR" sz="800" dirty="0"/>
              <a:t> </a:t>
            </a:r>
            <a:r>
              <a:rPr lang="pt-BR" sz="800" dirty="0" err="1"/>
              <a:t>Syncytial</a:t>
            </a:r>
            <a:r>
              <a:rPr lang="pt-BR" sz="800" dirty="0"/>
              <a:t> Virus; </a:t>
            </a:r>
            <a:r>
              <a:rPr lang="pt-BR" sz="800" b="1" dirty="0"/>
              <a:t>SARI:</a:t>
            </a:r>
            <a:r>
              <a:rPr lang="pt-BR" sz="800" dirty="0"/>
              <a:t> </a:t>
            </a:r>
            <a:r>
              <a:rPr lang="pt-BR" sz="800" dirty="0" err="1"/>
              <a:t>Severe</a:t>
            </a:r>
            <a:r>
              <a:rPr lang="pt-BR" sz="800" dirty="0"/>
              <a:t> </a:t>
            </a:r>
            <a:r>
              <a:rPr lang="pt-BR" sz="800" dirty="0" err="1"/>
              <a:t>Acute</a:t>
            </a:r>
            <a:r>
              <a:rPr lang="pt-BR" sz="800" dirty="0"/>
              <a:t> </a:t>
            </a:r>
            <a:r>
              <a:rPr lang="pt-BR" sz="800" dirty="0" err="1"/>
              <a:t>Respiratory</a:t>
            </a:r>
            <a:r>
              <a:rPr lang="pt-BR" sz="800" dirty="0"/>
              <a:t> </a:t>
            </a:r>
            <a:r>
              <a:rPr lang="pt-BR" sz="800" dirty="0" err="1"/>
              <a:t>Infection</a:t>
            </a:r>
            <a:endParaRPr lang="pt-BR" sz="8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4002051-B0D6-4AF7-9439-3823BB1AD8A2}"/>
              </a:ext>
            </a:extLst>
          </p:cNvPr>
          <p:cNvSpPr/>
          <p:nvPr/>
        </p:nvSpPr>
        <p:spPr>
          <a:xfrm>
            <a:off x="9385300" y="6458847"/>
            <a:ext cx="2387600" cy="34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2152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 txBox="1"/>
          <p:nvPr/>
        </p:nvSpPr>
        <p:spPr>
          <a:xfrm>
            <a:off x="571500" y="571500"/>
            <a:ext cx="520065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0" i="0" u="none" strike="noStrike" cap="none" dirty="0" err="1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Sazonalidade</a:t>
            </a:r>
            <a:r>
              <a:rPr lang="en-US" sz="3150" b="0" i="0" u="none" strike="noStrike" cap="none" dirty="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no Brasil </a:t>
            </a:r>
            <a:r>
              <a:rPr lang="en-US" sz="3150" b="0" i="0" u="none" strike="noStrike" cap="none" baseline="30000" dirty="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1,2</a:t>
            </a:r>
            <a:endParaRPr baseline="30000" dirty="0">
              <a:solidFill>
                <a:schemeClr val="accent1"/>
              </a:solidFill>
            </a:endParaRPr>
          </a:p>
        </p:txBody>
      </p:sp>
      <p:sp>
        <p:nvSpPr>
          <p:cNvPr id="128" name="Google Shape;128;p16"/>
          <p:cNvSpPr/>
          <p:nvPr/>
        </p:nvSpPr>
        <p:spPr>
          <a:xfrm>
            <a:off x="571500" y="1209675"/>
            <a:ext cx="4953000" cy="28575"/>
          </a:xfrm>
          <a:prstGeom prst="rect">
            <a:avLst/>
          </a:prstGeom>
          <a:solidFill>
            <a:srgbClr val="2DD4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6"/>
          <p:cNvSpPr txBox="1"/>
          <p:nvPr/>
        </p:nvSpPr>
        <p:spPr>
          <a:xfrm>
            <a:off x="571500" y="1809750"/>
            <a:ext cx="4953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Brasil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apresenta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dimensões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continentais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com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padrões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climáticos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distintos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que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afetam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circulação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viral.</a:t>
            </a:r>
            <a:endParaRPr dirty="0"/>
          </a:p>
        </p:txBody>
      </p:sp>
      <p:sp>
        <p:nvSpPr>
          <p:cNvPr id="132" name="Google Shape;132;p16"/>
          <p:cNvSpPr txBox="1"/>
          <p:nvPr/>
        </p:nvSpPr>
        <p:spPr>
          <a:xfrm>
            <a:off x="695325" y="2609850"/>
            <a:ext cx="1143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133" name="Google Shape;133;p16"/>
          <p:cNvSpPr txBox="1"/>
          <p:nvPr/>
        </p:nvSpPr>
        <p:spPr>
          <a:xfrm>
            <a:off x="809624" y="2533650"/>
            <a:ext cx="4714875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Norte: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Circulação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quase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contínua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, com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picos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frequentes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entre </a:t>
            </a:r>
            <a:r>
              <a:rPr lang="en-US" sz="150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Fevereiro</a:t>
            </a:r>
            <a:r>
              <a:rPr lang="en-US" sz="150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e </a:t>
            </a:r>
            <a:r>
              <a:rPr lang="en-US" sz="150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Junho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134" name="Google Shape;134;p16"/>
          <p:cNvSpPr txBox="1"/>
          <p:nvPr/>
        </p:nvSpPr>
        <p:spPr>
          <a:xfrm>
            <a:off x="695325" y="3333750"/>
            <a:ext cx="1143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135" name="Google Shape;135;p16"/>
          <p:cNvSpPr txBox="1"/>
          <p:nvPr/>
        </p:nvSpPr>
        <p:spPr>
          <a:xfrm>
            <a:off x="809624" y="3252849"/>
            <a:ext cx="4714875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Nordeste</a:t>
            </a:r>
            <a:r>
              <a:rPr lang="en-US" sz="150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Sazonalidade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concentrada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entre </a:t>
            </a:r>
            <a:r>
              <a:rPr lang="en-US" sz="150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Março</a:t>
            </a:r>
            <a:r>
              <a:rPr lang="en-US" sz="150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e </a:t>
            </a:r>
            <a:r>
              <a:rPr lang="en-US" sz="150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Julho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136" name="Google Shape;136;p16"/>
          <p:cNvSpPr txBox="1"/>
          <p:nvPr/>
        </p:nvSpPr>
        <p:spPr>
          <a:xfrm>
            <a:off x="695325" y="4057650"/>
            <a:ext cx="1143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137" name="Google Shape;137;p16"/>
          <p:cNvSpPr txBox="1"/>
          <p:nvPr/>
        </p:nvSpPr>
        <p:spPr>
          <a:xfrm>
            <a:off x="809624" y="3976749"/>
            <a:ext cx="4714875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Centro-Oeste: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Padrão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similar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ao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Sudeste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, com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alta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incidência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150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Março</a:t>
            </a:r>
            <a:r>
              <a:rPr lang="en-US" sz="150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150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Julho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138" name="Google Shape;138;p16"/>
          <p:cNvSpPr txBox="1"/>
          <p:nvPr/>
        </p:nvSpPr>
        <p:spPr>
          <a:xfrm>
            <a:off x="695325" y="4781550"/>
            <a:ext cx="1143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139" name="Google Shape;139;p16"/>
          <p:cNvSpPr txBox="1"/>
          <p:nvPr/>
        </p:nvSpPr>
        <p:spPr>
          <a:xfrm>
            <a:off x="809624" y="4693474"/>
            <a:ext cx="471487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Sudeste</a:t>
            </a:r>
            <a:r>
              <a:rPr lang="en-US" sz="150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Típico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outono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pico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entre </a:t>
            </a:r>
            <a:r>
              <a:rPr lang="en-US" sz="150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Março</a:t>
            </a:r>
            <a:r>
              <a:rPr lang="en-US" sz="150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e </a:t>
            </a:r>
            <a:r>
              <a:rPr lang="en-US" sz="150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Julho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140" name="Google Shape;140;p16"/>
          <p:cNvSpPr txBox="1"/>
          <p:nvPr/>
        </p:nvSpPr>
        <p:spPr>
          <a:xfrm>
            <a:off x="695325" y="5200650"/>
            <a:ext cx="1143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 dirty="0"/>
          </a:p>
        </p:txBody>
      </p:sp>
      <p:sp>
        <p:nvSpPr>
          <p:cNvPr id="141" name="Google Shape;141;p16"/>
          <p:cNvSpPr txBox="1"/>
          <p:nvPr/>
        </p:nvSpPr>
        <p:spPr>
          <a:xfrm>
            <a:off x="809623" y="5106840"/>
            <a:ext cx="471487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Sul: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Sazonalidade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mais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marcada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inverno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pico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entre </a:t>
            </a:r>
            <a:r>
              <a:rPr lang="en-US" sz="150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Abril e Agosto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249"/>
            <a:ext cx="752475" cy="48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214" y="1203236"/>
            <a:ext cx="6441221" cy="405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886449" y="5306776"/>
            <a:ext cx="6000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(A–D) RSV in Brazil per region: Median seasonality and average curve. Shaded pink area indicated the median start and end of the epidemic; curve symbolized the average number of RSV cases each week</a:t>
            </a:r>
          </a:p>
          <a:p>
            <a:r>
              <a:rPr lang="en-US" b="1" dirty="0" err="1"/>
              <a:t>Adaptado</a:t>
            </a:r>
            <a:r>
              <a:rPr lang="en-US" b="1" dirty="0"/>
              <a:t> de: </a:t>
            </a:r>
            <a:r>
              <a:rPr lang="en-US" dirty="0"/>
              <a:t>AL‑TAI, A.; RENAD, A. et al. The seasonality of respiratory syncytial virus around the world: national and subnational surveillance data from 12 countries. The Lancet Global Health, v. 11, n. 8, p. e1240–e1251, 2023.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59214BE-9268-852F-0D58-E72BA8FC71F7}"/>
              </a:ext>
            </a:extLst>
          </p:cNvPr>
          <p:cNvSpPr txBox="1"/>
          <p:nvPr/>
        </p:nvSpPr>
        <p:spPr>
          <a:xfrm>
            <a:off x="752475" y="6293218"/>
            <a:ext cx="199996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pt-BR" b="1" i="0" dirty="0">
                <a:solidFill>
                  <a:srgbClr val="3C4245"/>
                </a:solidFill>
                <a:effectLst/>
                <a:latin typeface="Noto Sans" panose="020B0502040504020204" pitchFamily="34"/>
              </a:rPr>
              <a:t>RSV: </a:t>
            </a:r>
            <a:r>
              <a:rPr lang="pt-BR" b="1" dirty="0" err="1"/>
              <a:t>Respiratory</a:t>
            </a:r>
            <a:r>
              <a:rPr lang="pt-BR" b="1" dirty="0"/>
              <a:t> </a:t>
            </a:r>
            <a:r>
              <a:rPr lang="pt-BR" b="1" dirty="0" err="1"/>
              <a:t>Syncytial</a:t>
            </a:r>
            <a:r>
              <a:rPr lang="pt-BR" b="1" dirty="0"/>
              <a:t> Virus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1A5C02E-C76B-957E-A913-8DF4430A9510}"/>
              </a:ext>
            </a:extLst>
          </p:cNvPr>
          <p:cNvSpPr txBox="1"/>
          <p:nvPr/>
        </p:nvSpPr>
        <p:spPr>
          <a:xfrm>
            <a:off x="2895600" y="621347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-228600">
              <a:buAutoNum type="arabicPeriod"/>
            </a:pPr>
            <a:r>
              <a:rPr lang="pt-BR" sz="800" dirty="0"/>
              <a:t>SOCIEDADE BRASILEIRA DE IMUNIZAÇÕES. Vírus Sincicial Respiratório (VSR). Disponível em: https://familia.sbim.org.br/</a:t>
            </a:r>
            <a:r>
              <a:rPr lang="pt-BR" sz="800" dirty="0" err="1"/>
              <a:t>doencas</a:t>
            </a:r>
            <a:r>
              <a:rPr lang="pt-BR" sz="800" dirty="0"/>
              <a:t>/</a:t>
            </a:r>
            <a:r>
              <a:rPr lang="pt-BR" sz="800" dirty="0" err="1"/>
              <a:t>virus</a:t>
            </a:r>
            <a:r>
              <a:rPr lang="pt-BR" sz="800" dirty="0"/>
              <a:t>-sincicial-</a:t>
            </a:r>
            <a:r>
              <a:rPr lang="pt-BR" sz="800" dirty="0" err="1"/>
              <a:t>respiratorio</a:t>
            </a:r>
            <a:r>
              <a:rPr lang="pt-BR" sz="800" dirty="0"/>
              <a:t>. Acesso em: 7 dez. 2025.</a:t>
            </a:r>
          </a:p>
          <a:p>
            <a:pPr marL="228600" lvl="0" indent="-228600">
              <a:buAutoNum type="arabicPeriod"/>
            </a:pPr>
            <a:r>
              <a:rPr lang="en-US" sz="800" dirty="0"/>
              <a:t>AL‑TAI, A.; RENAD, A. et al. The seasonality of respiratory syncytial virus around the world: national and subnational surveillance data from 12 countries. The Lancet Global Health, v. 11, n. 8, p. e1240–e1251, 2023.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1273414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34C37-C521-6643-AFE3-F2E6F4026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7F201339-C08C-CAE2-01E4-7B0F573BD9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F201339-C08C-CAE2-01E4-7B0F573BD9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0" name="Retângulo 309">
            <a:extLst>
              <a:ext uri="{FF2B5EF4-FFF2-40B4-BE49-F238E27FC236}">
                <a16:creationId xmlns:a16="http://schemas.microsoft.com/office/drawing/2014/main" id="{6E2357CF-B328-348B-79E8-52C02ECB4832}"/>
              </a:ext>
            </a:extLst>
          </p:cNvPr>
          <p:cNvSpPr/>
          <p:nvPr/>
        </p:nvSpPr>
        <p:spPr bwMode="gray">
          <a:xfrm>
            <a:off x="10787063" y="6498007"/>
            <a:ext cx="677019" cy="2645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2852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95FF"/>
              </a:buClr>
              <a:buSzPct val="90000"/>
              <a:buFontTx/>
              <a:buNone/>
              <a:tabLst/>
              <a:defRPr/>
            </a:pPr>
            <a:endParaRPr kumimoji="0" lang="pt-BR" sz="900" b="1" i="0" u="none" strike="noStrike" kern="1200" cap="none" spc="0" normalizeH="0" baseline="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Pfizer Tomorrow"/>
              <a:ea typeface="+mn-ea"/>
              <a:cs typeface="+mn-cs"/>
            </a:endParaRPr>
          </a:p>
        </p:txBody>
      </p:sp>
      <p:sp>
        <p:nvSpPr>
          <p:cNvPr id="3" name="Título 5">
            <a:extLst>
              <a:ext uri="{FF2B5EF4-FFF2-40B4-BE49-F238E27FC236}">
                <a16:creationId xmlns:a16="http://schemas.microsoft.com/office/drawing/2014/main" id="{BD9311D9-BBC9-53A6-3A8D-A9A4624C4C81}"/>
              </a:ext>
            </a:extLst>
          </p:cNvPr>
          <p:cNvSpPr txBox="1">
            <a:spLocks/>
          </p:cNvSpPr>
          <p:nvPr/>
        </p:nvSpPr>
        <p:spPr bwMode="gray">
          <a:xfrm>
            <a:off x="290797" y="442344"/>
            <a:ext cx="11295782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7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3000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60A9A7E-4E76-61A4-80CF-43D2AC94CF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99639" y="6414897"/>
            <a:ext cx="1858296" cy="330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izer Diatype Office"/>
              <a:ea typeface="+mn-ea"/>
              <a:cs typeface="+mn-cs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AECF243F-F858-9026-1B74-FDAADE538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431" y="548034"/>
            <a:ext cx="11295782" cy="850392"/>
          </a:xfrm>
        </p:spPr>
        <p:txBody>
          <a:bodyPr vert="horz"/>
          <a:lstStyle/>
          <a:p>
            <a:r>
              <a:rPr lang="pt-BR" sz="2800" dirty="0">
                <a:solidFill>
                  <a:srgbClr val="0000C9"/>
                </a:solidFill>
                <a:latin typeface="+mj-lt"/>
              </a:rPr>
              <a:t>Vigilância de casos </a:t>
            </a:r>
            <a:br>
              <a:rPr lang="pt-BR" sz="2800" dirty="0">
                <a:solidFill>
                  <a:srgbClr val="0000C9"/>
                </a:solidFill>
                <a:latin typeface="+mj-lt"/>
              </a:rPr>
            </a:br>
            <a:endParaRPr lang="pt-BR" sz="2800" baseline="30000" dirty="0">
              <a:solidFill>
                <a:srgbClr val="0000C9"/>
              </a:solidFill>
              <a:latin typeface="+mj-lt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154E1FB-1B1B-F632-7849-D22FBFDC12E5}"/>
              </a:ext>
            </a:extLst>
          </p:cNvPr>
          <p:cNvSpPr txBox="1">
            <a:spLocks/>
          </p:cNvSpPr>
          <p:nvPr/>
        </p:nvSpPr>
        <p:spPr>
          <a:xfrm>
            <a:off x="467994" y="1817028"/>
            <a:ext cx="5545338" cy="4016887"/>
          </a:xfrm>
          <a:prstGeom prst="rect">
            <a:avLst/>
          </a:prstGeom>
        </p:spPr>
        <p:txBody>
          <a:bodyPr/>
          <a:lstStyle>
            <a:lvl1pPr marL="228543" indent="-228543" algn="l" defTabSz="91417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14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00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886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71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7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42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43" marR="0" lvl="0" indent="-228543" algn="l" defTabSz="91417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fizer Diatype Office"/>
              <a:ea typeface="+mn-ea"/>
              <a:cs typeface="+mn-cs"/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 flipV="1">
            <a:off x="5938688" y="2224454"/>
            <a:ext cx="74644" cy="263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tângulo 4">
            <a:extLst>
              <a:ext uri="{FF2B5EF4-FFF2-40B4-BE49-F238E27FC236}">
                <a16:creationId xmlns:a16="http://schemas.microsoft.com/office/drawing/2014/main" id="{58E370D0-7655-121D-0892-841594067EE8}"/>
              </a:ext>
            </a:extLst>
          </p:cNvPr>
          <p:cNvSpPr/>
          <p:nvPr/>
        </p:nvSpPr>
        <p:spPr>
          <a:xfrm>
            <a:off x="9385300" y="6458847"/>
            <a:ext cx="2387600" cy="34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2020648" y="6434738"/>
            <a:ext cx="7796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Adaptado de: </a:t>
            </a:r>
            <a:r>
              <a:rPr lang="pt-BR" dirty="0"/>
              <a:t>BRASIL. Ministério da Saúde. Secretaria de Vigilância em Saúde e Ambiente. Guia de vigilância integrada da Covid-19, influenza e outros vírus respiratórios de importância em saúde pública. Brasília: Ministério da Saúde, 2023.</a:t>
            </a:r>
          </a:p>
        </p:txBody>
      </p:sp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545" y="919661"/>
            <a:ext cx="6004929" cy="546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3EBD95C-D94A-B3FC-B5E8-1E81AE381A47}"/>
              </a:ext>
            </a:extLst>
          </p:cNvPr>
          <p:cNvSpPr txBox="1"/>
          <p:nvPr/>
        </p:nvSpPr>
        <p:spPr>
          <a:xfrm>
            <a:off x="3946949" y="641909"/>
            <a:ext cx="755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SG: </a:t>
            </a:r>
            <a:r>
              <a:rPr lang="pt-BR" dirty="0"/>
              <a:t>Síndrome Gripal; </a:t>
            </a:r>
            <a:r>
              <a:rPr lang="pt-BR" b="1" dirty="0"/>
              <a:t>SRAG</a:t>
            </a:r>
            <a:r>
              <a:rPr lang="pt-BR" dirty="0"/>
              <a:t>: Síndrome Respiratória Aguda Grave; </a:t>
            </a:r>
            <a:r>
              <a:rPr lang="pt-BR" b="1" dirty="0"/>
              <a:t>SIVEP</a:t>
            </a:r>
            <a:r>
              <a:rPr lang="pt-BR" dirty="0"/>
              <a:t>: Sistema de Informação de Vigilância Epidemiológica</a:t>
            </a:r>
            <a:r>
              <a:rPr lang="pt-BR" b="1" dirty="0"/>
              <a:t>; </a:t>
            </a:r>
            <a:r>
              <a:rPr lang="fr-FR" b="1" dirty="0"/>
              <a:t>RT‑</a:t>
            </a:r>
            <a:r>
              <a:rPr lang="fr-FR" b="1" dirty="0" err="1"/>
              <a:t>qPCR</a:t>
            </a:r>
            <a:r>
              <a:rPr lang="fr-FR" b="1" dirty="0"/>
              <a:t>: </a:t>
            </a:r>
            <a:r>
              <a:rPr lang="pt-BR" dirty="0"/>
              <a:t>Reação em Cadeia da Polimerase com Transcrição Reversa em Tempo Real (quantitativa)</a:t>
            </a:r>
            <a:r>
              <a:rPr lang="fr-FR" dirty="0"/>
              <a:t>; </a:t>
            </a:r>
            <a:r>
              <a:rPr lang="fr-FR" b="1" dirty="0"/>
              <a:t>O₂: </a:t>
            </a:r>
            <a:r>
              <a:rPr lang="fr-FR" dirty="0" err="1"/>
              <a:t>Oxigênio</a:t>
            </a:r>
            <a:r>
              <a:rPr lang="fr-FR" dirty="0"/>
              <a:t>; </a:t>
            </a:r>
            <a:r>
              <a:rPr lang="en-US" b="1" dirty="0"/>
              <a:t>COVID‑19: </a:t>
            </a:r>
            <a:r>
              <a:rPr lang="en-US" dirty="0"/>
              <a:t>Coronavirus Disease 2019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2334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FB45FE2-94C4-EBE2-8FD3-E5CAEAD8849E}"/>
              </a:ext>
            </a:extLst>
          </p:cNvPr>
          <p:cNvSpPr/>
          <p:nvPr/>
        </p:nvSpPr>
        <p:spPr>
          <a:xfrm>
            <a:off x="9385300" y="6458847"/>
            <a:ext cx="2387600" cy="34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9AEA60F-E473-BF9F-4EDA-7F26E8B544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AEA60F-E473-BF9F-4EDA-7F26E8B54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Google Shape;555;p13">
            <a:extLst>
              <a:ext uri="{FF2B5EF4-FFF2-40B4-BE49-F238E27FC236}">
                <a16:creationId xmlns:a16="http://schemas.microsoft.com/office/drawing/2014/main" id="{23DC38A1-1A7D-FA00-E24B-923C732D6FE5}"/>
              </a:ext>
            </a:extLst>
          </p:cNvPr>
          <p:cNvSpPr/>
          <p:nvPr/>
        </p:nvSpPr>
        <p:spPr>
          <a:xfrm>
            <a:off x="615739" y="108355"/>
            <a:ext cx="11377614" cy="3452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defTabSz="914171">
              <a:lnSpc>
                <a:spcPct val="90000"/>
              </a:lnSpc>
              <a:spcBef>
                <a:spcPct val="0"/>
              </a:spcBef>
            </a:pPr>
            <a:r>
              <a:rPr lang="pt-BR" sz="2400" b="1" kern="1200" spc="-25" dirty="0">
                <a:solidFill>
                  <a:schemeClr val="accent1"/>
                </a:solidFill>
                <a:latin typeface="Pfizer Tomorrow" panose="02010503040201060303" pitchFamily="50" charset="0"/>
                <a:ea typeface="+mj-ea"/>
                <a:cs typeface="Calibri"/>
              </a:rPr>
              <a:t>Brasil - Síndrome Respiratória Aguda Grave (SRAG)  2025  (até semana 53)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0129283" y="5945377"/>
            <a:ext cx="1668620" cy="58477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pt-BR" sz="1600" b="1" dirty="0">
                <a:solidFill>
                  <a:srgbClr val="002060"/>
                </a:solidFill>
              </a:rPr>
              <a:t>250.163</a:t>
            </a:r>
          </a:p>
          <a:p>
            <a:pPr algn="ctr" fontAlgn="base"/>
            <a:r>
              <a:rPr lang="pt-BR" sz="1600" b="1" dirty="0">
                <a:solidFill>
                  <a:srgbClr val="002060"/>
                </a:solidFill>
              </a:rPr>
              <a:t>casos SRAG*</a:t>
            </a:r>
          </a:p>
        </p:txBody>
      </p:sp>
      <p:sp>
        <p:nvSpPr>
          <p:cNvPr id="3" name="Retângulo 2"/>
          <p:cNvSpPr/>
          <p:nvPr/>
        </p:nvSpPr>
        <p:spPr>
          <a:xfrm>
            <a:off x="5435600" y="542687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/>
            <a:r>
              <a:rPr lang="pt-BR" b="1" dirty="0"/>
              <a:t>Adaptado de: BRASIL. Ministério da Saúde. Secretaria de Vigilância em Saúde e Ambiente. Painel SRAG – SVS/MS</a:t>
            </a:r>
            <a:r>
              <a:rPr lang="pt-BR" dirty="0"/>
              <a:t>. Disponível em: https://www.gov.br/saude/pt-br/composicao/svsa/cnie/srag. Acesso em: 7 dez. 2025.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F22BA4D-2656-0137-0246-6777A6E46D99}"/>
              </a:ext>
            </a:extLst>
          </p:cNvPr>
          <p:cNvSpPr txBox="1"/>
          <p:nvPr/>
        </p:nvSpPr>
        <p:spPr>
          <a:xfrm>
            <a:off x="1436701" y="5945377"/>
            <a:ext cx="83773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800" dirty="0"/>
              <a:t>*O valor de </a:t>
            </a:r>
            <a:r>
              <a:rPr lang="pt-BR" sz="800" b="1" dirty="0">
                <a:solidFill>
                  <a:srgbClr val="002060"/>
                </a:solidFill>
              </a:rPr>
              <a:t>250.163</a:t>
            </a:r>
            <a:r>
              <a:rPr lang="pt-BR" sz="800" b="1" dirty="0"/>
              <a:t> casos de SRAG</a:t>
            </a:r>
            <a:r>
              <a:rPr lang="pt-BR" sz="800" dirty="0"/>
              <a:t> corresponde ao </a:t>
            </a:r>
            <a:r>
              <a:rPr lang="pt-BR" sz="800" b="1" dirty="0"/>
              <a:t>total de notificações registradas no Painel SRAG/SVS</a:t>
            </a:r>
            <a:r>
              <a:rPr lang="pt-BR" sz="800" dirty="0"/>
              <a:t>, considerando cada semana epidemiológica de 2025 no </a:t>
            </a:r>
            <a:r>
              <a:rPr lang="pt-BR" sz="800" b="1" dirty="0"/>
              <a:t>Brasil</a:t>
            </a:r>
            <a:r>
              <a:rPr lang="pt-BR" sz="800" dirty="0"/>
              <a:t>, independentemente da etiologia. A volumetria foi obtida por </a:t>
            </a:r>
            <a:r>
              <a:rPr lang="pt-BR" sz="800" b="1" dirty="0"/>
              <a:t>soma simples dos casos notificados</a:t>
            </a:r>
            <a:r>
              <a:rPr lang="pt-BR" sz="800" dirty="0"/>
              <a:t>, conforme disponibilizado no painel, sem exclusão de registros por desfecho ou agente etiológico.</a:t>
            </a:r>
          </a:p>
          <a:p>
            <a:pPr algn="just"/>
            <a:r>
              <a:rPr lang="pt-BR" sz="800" b="1" dirty="0"/>
              <a:t>Objetivo da apresentação da volumetria:</a:t>
            </a:r>
            <a:r>
              <a:rPr lang="pt-BR" sz="800" dirty="0"/>
              <a:t> O número foi utilizado com finalidade </a:t>
            </a:r>
            <a:r>
              <a:rPr lang="pt-BR" sz="800" b="1" dirty="0"/>
              <a:t>descritiva</a:t>
            </a:r>
            <a:r>
              <a:rPr lang="pt-BR" sz="800" dirty="0"/>
              <a:t>, visando </a:t>
            </a:r>
            <a:r>
              <a:rPr lang="pt-BR" sz="800" b="1" dirty="0"/>
              <a:t>dimensionar o impacto numérico da Síndrome Respiratória Aguda Grave sobre a rede hospitalar brasileira</a:t>
            </a:r>
            <a:r>
              <a:rPr lang="pt-BR" sz="800" dirty="0"/>
              <a:t>, especialmente em termos de demanda assistencial, ocupação de leitos e pressão sobre serviços de média e alta complexidade, sem inferência causal ou avaliação de efetividade de intervenções.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538C4C3-BD6A-FBAE-4F8F-DF9A12F354F4}"/>
              </a:ext>
            </a:extLst>
          </p:cNvPr>
          <p:cNvSpPr txBox="1"/>
          <p:nvPr/>
        </p:nvSpPr>
        <p:spPr>
          <a:xfrm>
            <a:off x="224493" y="5426870"/>
            <a:ext cx="4375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b="1" dirty="0">
                <a:sym typeface="Lato"/>
              </a:rPr>
              <a:t>VSR: </a:t>
            </a:r>
            <a:r>
              <a:rPr lang="pt-BR" sz="900" dirty="0">
                <a:sym typeface="Lato"/>
              </a:rPr>
              <a:t>Vírus Sincicial Respiratório; </a:t>
            </a:r>
            <a:r>
              <a:rPr lang="pt-BR" sz="900" b="1" dirty="0">
                <a:sym typeface="Lato"/>
              </a:rPr>
              <a:t>SRAG: </a:t>
            </a:r>
            <a:r>
              <a:rPr lang="pt-BR" sz="900" dirty="0">
                <a:sym typeface="Lato"/>
              </a:rPr>
              <a:t>Síndrome Respiratória Aguda Grave; </a:t>
            </a:r>
            <a:r>
              <a:rPr lang="pt-BR" sz="900" b="1" dirty="0">
                <a:sym typeface="Lato"/>
              </a:rPr>
              <a:t>SVS: </a:t>
            </a:r>
            <a:r>
              <a:rPr lang="pt-BR" sz="900" dirty="0">
                <a:sym typeface="Lato"/>
              </a:rPr>
              <a:t>Secretaria de Vigilância em Saúde  </a:t>
            </a:r>
          </a:p>
        </p:txBody>
      </p:sp>
      <p:pic>
        <p:nvPicPr>
          <p:cNvPr id="8" name="Imagem 7" descr="Gráfico, Gráfico de barras&#10;&#10;O conteúdo gerado por IA pode estar incorreto.">
            <a:extLst>
              <a:ext uri="{FF2B5EF4-FFF2-40B4-BE49-F238E27FC236}">
                <a16:creationId xmlns:a16="http://schemas.microsoft.com/office/drawing/2014/main" id="{6D4AEDCF-6C9E-18B9-6AEF-10DDF82269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623" y="1116223"/>
            <a:ext cx="10516753" cy="408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68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9AEA60F-E473-BF9F-4EDA-7F26E8B544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AEA60F-E473-BF9F-4EDA-7F26E8B54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Google Shape;555;p13">
            <a:extLst>
              <a:ext uri="{FF2B5EF4-FFF2-40B4-BE49-F238E27FC236}">
                <a16:creationId xmlns:a16="http://schemas.microsoft.com/office/drawing/2014/main" id="{23DC38A1-1A7D-FA00-E24B-923C732D6FE5}"/>
              </a:ext>
            </a:extLst>
          </p:cNvPr>
          <p:cNvSpPr/>
          <p:nvPr/>
        </p:nvSpPr>
        <p:spPr>
          <a:xfrm>
            <a:off x="615739" y="108355"/>
            <a:ext cx="11377614" cy="3452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defTabSz="914171">
              <a:lnSpc>
                <a:spcPct val="90000"/>
              </a:lnSpc>
              <a:spcBef>
                <a:spcPct val="0"/>
              </a:spcBef>
            </a:pPr>
            <a:r>
              <a:rPr lang="pt-BR" sz="2400" b="1" kern="1200" spc="-25" dirty="0">
                <a:solidFill>
                  <a:schemeClr val="accent1"/>
                </a:solidFill>
                <a:latin typeface="Pfizer Tomorrow" panose="02010503040201060303" pitchFamily="50" charset="0"/>
                <a:ea typeface="+mj-ea"/>
                <a:cs typeface="Calibri"/>
              </a:rPr>
              <a:t>Brasil – Casos de SRAG  por VSR- 2025 (até semana 53)</a:t>
            </a:r>
          </a:p>
        </p:txBody>
      </p:sp>
      <p:sp>
        <p:nvSpPr>
          <p:cNvPr id="3" name="Retângulo 2"/>
          <p:cNvSpPr/>
          <p:nvPr/>
        </p:nvSpPr>
        <p:spPr>
          <a:xfrm>
            <a:off x="5168513" y="53707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/>
            <a:r>
              <a:rPr lang="pt-BR" b="1" dirty="0"/>
              <a:t>Adaptado de: BRASIL. Ministério da Saúde. Secretaria de Vigilância em Saúde e Ambiente. Painel SRAG – SVS/MS</a:t>
            </a:r>
            <a:r>
              <a:rPr lang="pt-BR" dirty="0"/>
              <a:t>. Disponível em: https://www.gov.br/saude/pt-br/composicao/svsa/cnie/srag. Acesso em: 7 dez. 2025.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D76E853-7F02-404A-D3C6-9C1CDD48C1C9}"/>
              </a:ext>
            </a:extLst>
          </p:cNvPr>
          <p:cNvSpPr/>
          <p:nvPr/>
        </p:nvSpPr>
        <p:spPr>
          <a:xfrm>
            <a:off x="9385300" y="6458847"/>
            <a:ext cx="2387600" cy="34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DE15532-4217-B76F-F2B1-2F7BD00E9BC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59783" y="5934670"/>
            <a:ext cx="2391509" cy="74524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sz="1600" b="1" dirty="0"/>
              <a:t>44.076 dos </a:t>
            </a:r>
            <a:r>
              <a:rPr lang="en-US" sz="1600" b="1" dirty="0" err="1"/>
              <a:t>casos</a:t>
            </a:r>
            <a:r>
              <a:rPr lang="en-US" sz="1600" b="1" dirty="0"/>
              <a:t>  de SRAG </a:t>
            </a:r>
            <a:r>
              <a:rPr lang="en-US" sz="1600" b="1" dirty="0" err="1"/>
              <a:t>por</a:t>
            </a:r>
            <a:r>
              <a:rPr lang="en-US" sz="1600" b="1" dirty="0"/>
              <a:t> VSR*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F7251CA-CDCE-BD49-D969-DE990F2B9574}"/>
              </a:ext>
            </a:extLst>
          </p:cNvPr>
          <p:cNvSpPr txBox="1"/>
          <p:nvPr/>
        </p:nvSpPr>
        <p:spPr>
          <a:xfrm>
            <a:off x="1427347" y="5934670"/>
            <a:ext cx="78324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/>
              <a:t>*O valor de </a:t>
            </a:r>
            <a:r>
              <a:rPr lang="pt-BR" b="1" dirty="0"/>
              <a:t>44.076 casos de SRAG</a:t>
            </a:r>
            <a:r>
              <a:rPr lang="pt-BR" dirty="0"/>
              <a:t> corresponde ao </a:t>
            </a:r>
            <a:r>
              <a:rPr lang="pt-BR" b="1" dirty="0"/>
              <a:t>total de notificações em menores de 1 ano registradas no Painel SRAG/SVS</a:t>
            </a:r>
            <a:r>
              <a:rPr lang="pt-BR" dirty="0"/>
              <a:t>, considerando cada semana epidemiológica de 2025 no </a:t>
            </a:r>
            <a:r>
              <a:rPr lang="pt-BR" b="1" dirty="0"/>
              <a:t>Brasil</a:t>
            </a:r>
            <a:r>
              <a:rPr lang="pt-BR" dirty="0"/>
              <a:t>, independentemente da etiologia. A volumetria foi obtida por </a:t>
            </a:r>
            <a:r>
              <a:rPr lang="pt-BR" b="1" dirty="0"/>
              <a:t>soma simples dos casos notificados</a:t>
            </a:r>
            <a:r>
              <a:rPr lang="pt-BR" dirty="0"/>
              <a:t>, conforme disponibilizado no painel, sem exclusão de registros por desfecho ou agente etiológico.</a:t>
            </a:r>
          </a:p>
          <a:p>
            <a:pPr algn="just"/>
            <a:r>
              <a:rPr lang="pt-BR" b="1" dirty="0"/>
              <a:t>Objetivo da apresentação da volumetria:</a:t>
            </a:r>
            <a:r>
              <a:rPr lang="pt-BR" dirty="0"/>
              <a:t> O número foi utilizado com finalidade </a:t>
            </a:r>
            <a:r>
              <a:rPr lang="pt-BR" b="1" dirty="0"/>
              <a:t>descritiva</a:t>
            </a:r>
            <a:r>
              <a:rPr lang="pt-BR" dirty="0"/>
              <a:t>, visando </a:t>
            </a:r>
            <a:r>
              <a:rPr lang="pt-BR" b="1" dirty="0"/>
              <a:t>dimensionar o impacto numérico da Síndrome Respiratória Aguda Grave sobre a rede hospitalar brasileira</a:t>
            </a:r>
            <a:r>
              <a:rPr lang="pt-BR" dirty="0"/>
              <a:t>, especialmente em termos de demanda assistencial, ocupação de leitos e pressão sobre serviços de média e alta complexidade, sem inferência causal ou avaliação de efetividade de intervenções.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CF582C4-B41C-A39A-C7FA-D121F64E55BC}"/>
              </a:ext>
            </a:extLst>
          </p:cNvPr>
          <p:cNvSpPr txBox="1"/>
          <p:nvPr/>
        </p:nvSpPr>
        <p:spPr>
          <a:xfrm>
            <a:off x="540708" y="5387256"/>
            <a:ext cx="4375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b="1" dirty="0">
                <a:sym typeface="Lato"/>
              </a:rPr>
              <a:t>VSR: </a:t>
            </a:r>
            <a:r>
              <a:rPr lang="pt-BR" sz="900" dirty="0">
                <a:sym typeface="Lato"/>
              </a:rPr>
              <a:t>Vírus Sincicial Respiratório; </a:t>
            </a:r>
            <a:r>
              <a:rPr lang="pt-BR" sz="900" b="1" dirty="0">
                <a:sym typeface="Lato"/>
              </a:rPr>
              <a:t>SRAG: </a:t>
            </a:r>
            <a:r>
              <a:rPr lang="pt-BR" sz="900" dirty="0">
                <a:sym typeface="Lato"/>
              </a:rPr>
              <a:t>Síndrome Respiratória Aguda Grave; </a:t>
            </a:r>
            <a:r>
              <a:rPr lang="pt-BR" sz="900" b="1" dirty="0">
                <a:sym typeface="Lato"/>
              </a:rPr>
              <a:t>SVS: </a:t>
            </a:r>
            <a:r>
              <a:rPr lang="pt-BR" sz="900" dirty="0">
                <a:sym typeface="Lato"/>
              </a:rPr>
              <a:t>Secretaria de Vigilância em Saúde  </a:t>
            </a:r>
          </a:p>
        </p:txBody>
      </p:sp>
      <p:pic>
        <p:nvPicPr>
          <p:cNvPr id="8" name="Imagem 7" descr="Gráfico, Histograma&#10;&#10;O conteúdo gerado por IA pode estar incorreto.">
            <a:extLst>
              <a:ext uri="{FF2B5EF4-FFF2-40B4-BE49-F238E27FC236}">
                <a16:creationId xmlns:a16="http://schemas.microsoft.com/office/drawing/2014/main" id="{EE1329CC-6003-EF0F-1186-13CCBC042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739" y="905453"/>
            <a:ext cx="10487085" cy="415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06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255E0C41-09DD-1BC2-3BE4-4CAFCF4AF699}"/>
              </a:ext>
            </a:extLst>
          </p:cNvPr>
          <p:cNvSpPr/>
          <p:nvPr/>
        </p:nvSpPr>
        <p:spPr>
          <a:xfrm>
            <a:off x="9385300" y="6458847"/>
            <a:ext cx="2387600" cy="34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9AEA60F-E473-BF9F-4EDA-7F26E8B544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AEA60F-E473-BF9F-4EDA-7F26E8B54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Google Shape;555;p13">
            <a:extLst>
              <a:ext uri="{FF2B5EF4-FFF2-40B4-BE49-F238E27FC236}">
                <a16:creationId xmlns:a16="http://schemas.microsoft.com/office/drawing/2014/main" id="{23DC38A1-1A7D-FA00-E24B-923C732D6FE5}"/>
              </a:ext>
            </a:extLst>
          </p:cNvPr>
          <p:cNvSpPr/>
          <p:nvPr/>
        </p:nvSpPr>
        <p:spPr>
          <a:xfrm>
            <a:off x="615739" y="108355"/>
            <a:ext cx="11377614" cy="3452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defTabSz="914171">
              <a:lnSpc>
                <a:spcPct val="90000"/>
              </a:lnSpc>
              <a:spcBef>
                <a:spcPct val="0"/>
              </a:spcBef>
            </a:pPr>
            <a:r>
              <a:rPr lang="pt-BR" sz="2400" b="1" kern="1200" spc="-25" dirty="0">
                <a:solidFill>
                  <a:schemeClr val="accent1"/>
                </a:solidFill>
                <a:latin typeface="Pfizer Tomorrow" panose="02010503040201060303" pitchFamily="50" charset="0"/>
                <a:ea typeface="+mj-ea"/>
                <a:cs typeface="Calibri"/>
              </a:rPr>
              <a:t>Brasil – Óbitos por  SRAG</a:t>
            </a:r>
            <a:r>
              <a:rPr lang="pt-BR" sz="2400" b="1" spc="-25" dirty="0">
                <a:solidFill>
                  <a:schemeClr val="accent1"/>
                </a:solidFill>
                <a:latin typeface="Pfizer Tomorrow" panose="02010503040201060303" pitchFamily="50" charset="0"/>
                <a:ea typeface="+mj-ea"/>
                <a:cs typeface="Calibri"/>
              </a:rPr>
              <a:t>,</a:t>
            </a:r>
            <a:r>
              <a:rPr lang="pt-BR" sz="2400" b="1" kern="1200" spc="-25" dirty="0">
                <a:solidFill>
                  <a:schemeClr val="accent1"/>
                </a:solidFill>
                <a:latin typeface="Pfizer Tomorrow" panose="02010503040201060303" pitchFamily="50" charset="0"/>
                <a:ea typeface="+mj-ea"/>
                <a:cs typeface="Calibri"/>
              </a:rPr>
              <a:t>  2025  (até semana 53)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0233891" y="5938995"/>
            <a:ext cx="1485481" cy="58477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pt-BR" sz="1600" b="1" dirty="0">
                <a:solidFill>
                  <a:srgbClr val="002060"/>
                </a:solidFill>
              </a:rPr>
              <a:t>13.732 óbitos SRAG*</a:t>
            </a:r>
          </a:p>
        </p:txBody>
      </p:sp>
      <p:sp>
        <p:nvSpPr>
          <p:cNvPr id="3" name="Retângulo 2"/>
          <p:cNvSpPr/>
          <p:nvPr/>
        </p:nvSpPr>
        <p:spPr>
          <a:xfrm>
            <a:off x="5395769" y="50776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/>
            <a:r>
              <a:rPr lang="pt-BR" b="1" dirty="0"/>
              <a:t>Adaptado de: BRASIL. Ministério da Saúde. Secretaria de Vigilância em Saúde e Ambiente. Painel SRAG – SVS/MS</a:t>
            </a:r>
            <a:r>
              <a:rPr lang="pt-BR" dirty="0"/>
              <a:t>. Disponível em: https://www.gov.br/saude/pt-br/composicao/svsa/cnie/srag. Acesso em: 7 dez. 2025.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FE8137F-8660-FEF2-25AA-6809658EDA6E}"/>
              </a:ext>
            </a:extLst>
          </p:cNvPr>
          <p:cNvSpPr txBox="1"/>
          <p:nvPr/>
        </p:nvSpPr>
        <p:spPr>
          <a:xfrm>
            <a:off x="1588655" y="5964815"/>
            <a:ext cx="822542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/>
              <a:t>*O valor de </a:t>
            </a:r>
            <a:r>
              <a:rPr lang="pt-BR" b="1" dirty="0">
                <a:solidFill>
                  <a:srgbClr val="002060"/>
                </a:solidFill>
              </a:rPr>
              <a:t>13.732</a:t>
            </a:r>
            <a:r>
              <a:rPr lang="pt-BR" b="1" dirty="0"/>
              <a:t> óbitos por SRAG</a:t>
            </a:r>
            <a:r>
              <a:rPr lang="pt-BR" dirty="0"/>
              <a:t> corresponde ao </a:t>
            </a:r>
            <a:r>
              <a:rPr lang="pt-BR" b="1" dirty="0"/>
              <a:t>total de óbitos notificados</a:t>
            </a:r>
            <a:r>
              <a:rPr lang="pt-BR" dirty="0"/>
              <a:t> no Painel SRAG/SVS, considerando </a:t>
            </a:r>
            <a:r>
              <a:rPr lang="pt-BR" b="1" dirty="0"/>
              <a:t>as semanas epidemiológicas de 2025 no Brasil</a:t>
            </a:r>
            <a:r>
              <a:rPr lang="pt-BR" dirty="0"/>
              <a:t>, independentemente da etiologia. A volumetria foi obtida por </a:t>
            </a:r>
            <a:r>
              <a:rPr lang="pt-BR" b="1" dirty="0"/>
              <a:t>soma simples dos óbitos registrados</a:t>
            </a:r>
            <a:r>
              <a:rPr lang="pt-BR" dirty="0"/>
              <a:t>, conforme disponibilizado no painel.</a:t>
            </a:r>
          </a:p>
          <a:p>
            <a:pPr algn="just"/>
            <a:r>
              <a:rPr lang="pt-BR" dirty="0"/>
              <a:t>O dado é apresentado com </a:t>
            </a:r>
            <a:r>
              <a:rPr lang="pt-BR" b="1" dirty="0"/>
              <a:t>finalidade descritiva</a:t>
            </a:r>
            <a:r>
              <a:rPr lang="pt-BR" dirty="0"/>
              <a:t>, visando </a:t>
            </a:r>
            <a:r>
              <a:rPr lang="pt-BR" b="1" dirty="0"/>
              <a:t>evidenciar a elevada gravidade dos casos de SRAG</a:t>
            </a:r>
            <a:r>
              <a:rPr lang="pt-BR" dirty="0"/>
              <a:t>, expressa pela carga de mortalidade associada, e </a:t>
            </a:r>
            <a:r>
              <a:rPr lang="pt-BR" b="1" dirty="0"/>
              <a:t>dimensionar seu impacto sobre a rede hospitalar brasileira</a:t>
            </a:r>
            <a:r>
              <a:rPr lang="pt-BR" dirty="0"/>
              <a:t>, refletindo a complexidade assistencial, a necessidade de cuidados intensivos e a pressão sobre serviços de média e alta complexidade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CC352A3-5319-A68C-7513-51FEB456BA09}"/>
              </a:ext>
            </a:extLst>
          </p:cNvPr>
          <p:cNvSpPr txBox="1"/>
          <p:nvPr/>
        </p:nvSpPr>
        <p:spPr>
          <a:xfrm>
            <a:off x="615739" y="5121345"/>
            <a:ext cx="471306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b="1" dirty="0">
                <a:sym typeface="Lato"/>
              </a:rPr>
              <a:t>SRAG: </a:t>
            </a:r>
            <a:r>
              <a:rPr lang="pt-BR" sz="900" dirty="0">
                <a:sym typeface="Lato"/>
              </a:rPr>
              <a:t>Síndrome Respiratória Aguda Grave; </a:t>
            </a:r>
            <a:r>
              <a:rPr lang="pt-BR" sz="900" b="1" dirty="0">
                <a:sym typeface="Lato"/>
              </a:rPr>
              <a:t>SVS: </a:t>
            </a:r>
            <a:r>
              <a:rPr lang="pt-BR" sz="900" dirty="0">
                <a:sym typeface="Lato"/>
              </a:rPr>
              <a:t>Secretaria de Vigilância em Saúde  </a:t>
            </a:r>
          </a:p>
        </p:txBody>
      </p:sp>
      <p:pic>
        <p:nvPicPr>
          <p:cNvPr id="8" name="Imagem 7" descr="Gráfico, Histograma&#10;&#10;O conteúdo gerado por IA pode estar incorreto.">
            <a:extLst>
              <a:ext uri="{FF2B5EF4-FFF2-40B4-BE49-F238E27FC236}">
                <a16:creationId xmlns:a16="http://schemas.microsoft.com/office/drawing/2014/main" id="{3ED89B8D-EFFA-A3F9-3F1B-C50217D0A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739" y="846134"/>
            <a:ext cx="10772480" cy="417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49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4D54C934-F509-E8D1-118C-F47484B33DF1}"/>
              </a:ext>
            </a:extLst>
          </p:cNvPr>
          <p:cNvSpPr/>
          <p:nvPr/>
        </p:nvSpPr>
        <p:spPr>
          <a:xfrm>
            <a:off x="9385300" y="6458847"/>
            <a:ext cx="2387600" cy="34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9AEA60F-E473-BF9F-4EDA-7F26E8B544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AEA60F-E473-BF9F-4EDA-7F26E8B54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DE15532-4217-B76F-F2B1-2F7BD00E9BC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81391" y="5755186"/>
            <a:ext cx="2391509" cy="74524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sz="1600" b="1" dirty="0"/>
              <a:t>744 dos </a:t>
            </a:r>
            <a:r>
              <a:rPr lang="en-US" sz="1600" b="1" dirty="0" err="1"/>
              <a:t>casos</a:t>
            </a:r>
            <a:r>
              <a:rPr lang="en-US" sz="1600" b="1" dirty="0"/>
              <a:t>  de SRAG </a:t>
            </a:r>
            <a:r>
              <a:rPr lang="en-US" sz="1600" b="1" dirty="0" err="1"/>
              <a:t>por</a:t>
            </a:r>
            <a:r>
              <a:rPr lang="en-US" sz="1600" b="1" dirty="0"/>
              <a:t> VSR* </a:t>
            </a:r>
          </a:p>
        </p:txBody>
      </p:sp>
      <p:sp>
        <p:nvSpPr>
          <p:cNvPr id="2" name="Google Shape;555;p13">
            <a:extLst>
              <a:ext uri="{FF2B5EF4-FFF2-40B4-BE49-F238E27FC236}">
                <a16:creationId xmlns:a16="http://schemas.microsoft.com/office/drawing/2014/main" id="{23DC38A1-1A7D-FA00-E24B-923C732D6FE5}"/>
              </a:ext>
            </a:extLst>
          </p:cNvPr>
          <p:cNvSpPr/>
          <p:nvPr/>
        </p:nvSpPr>
        <p:spPr>
          <a:xfrm>
            <a:off x="615739" y="108355"/>
            <a:ext cx="11377614" cy="3452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defTabSz="914171">
              <a:lnSpc>
                <a:spcPct val="90000"/>
              </a:lnSpc>
              <a:spcBef>
                <a:spcPct val="0"/>
              </a:spcBef>
            </a:pPr>
            <a:r>
              <a:rPr lang="pt-BR" sz="2400" b="1" kern="1200" spc="-25" dirty="0">
                <a:solidFill>
                  <a:schemeClr val="accent1"/>
                </a:solidFill>
                <a:latin typeface="Pfizer Tomorrow" panose="02010503040201060303" pitchFamily="50" charset="0"/>
                <a:ea typeface="+mj-ea"/>
                <a:cs typeface="Calibri"/>
              </a:rPr>
              <a:t>Brasil – Óbitos de SRAG  por VSR- 2025 (até semana 53)</a:t>
            </a:r>
          </a:p>
        </p:txBody>
      </p:sp>
      <p:sp>
        <p:nvSpPr>
          <p:cNvPr id="3" name="Retângulo 2"/>
          <p:cNvSpPr/>
          <p:nvPr/>
        </p:nvSpPr>
        <p:spPr>
          <a:xfrm>
            <a:off x="6096000" y="507571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/>
            <a:r>
              <a:rPr lang="pt-BR" b="1" dirty="0"/>
              <a:t>Adaptado de: BRASIL. Ministério da Saúde. Secretaria de Vigilância em Saúde e Ambiente. Painel SRAG – SVS/MS</a:t>
            </a:r>
            <a:r>
              <a:rPr lang="pt-BR" dirty="0"/>
              <a:t>. Disponível em: https://www.gov.br/saude/pt-br/composicao/svsa/cnie/srag. Acesso em: 7 dez. 2025.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947B486-1CE6-BF9B-06E4-CB290C8250E5}"/>
              </a:ext>
            </a:extLst>
          </p:cNvPr>
          <p:cNvSpPr txBox="1"/>
          <p:nvPr/>
        </p:nvSpPr>
        <p:spPr>
          <a:xfrm>
            <a:off x="1581851" y="5990107"/>
            <a:ext cx="705501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/>
            <a:r>
              <a:rPr lang="pt-BR" dirty="0"/>
              <a:t>*Do total de óbitos por SRAG registrados no período analisado, </a:t>
            </a:r>
            <a:r>
              <a:rPr lang="pt-BR" b="1" dirty="0"/>
              <a:t>744 foram atribuídos ao Vírus Sincicial Respiratório (VSR)</a:t>
            </a:r>
            <a:r>
              <a:rPr lang="pt-BR" dirty="0"/>
              <a:t>. A apresentação desses óbitos é relevante por </a:t>
            </a:r>
            <a:r>
              <a:rPr lang="pt-BR" b="1" dirty="0"/>
              <a:t>evidenciar a contribuição do VSR para a mortalidade associada à SRAG</a:t>
            </a:r>
            <a:r>
              <a:rPr lang="pt-BR" dirty="0"/>
              <a:t>, particularmente em faixas etárias vulneráveis. Esse dado permite </a:t>
            </a:r>
            <a:r>
              <a:rPr lang="pt-BR" b="1" dirty="0"/>
              <a:t>dimensionar a gravidade da circulação do VSR</a:t>
            </a:r>
            <a:r>
              <a:rPr lang="pt-BR" dirty="0"/>
              <a:t> e </a:t>
            </a:r>
            <a:r>
              <a:rPr lang="pt-BR" b="1" dirty="0"/>
              <a:t>subsidiar estratégias de prevenção</a:t>
            </a:r>
            <a:r>
              <a:rPr lang="pt-BR" dirty="0"/>
              <a:t>, especialmente no contexto da </a:t>
            </a:r>
            <a:r>
              <a:rPr lang="pt-BR" b="1" dirty="0"/>
              <a:t>introdução de vacina contra o VSR para gestantes</a:t>
            </a:r>
            <a:r>
              <a:rPr lang="pt-BR" dirty="0"/>
              <a:t>, cujo objetivo é </a:t>
            </a:r>
            <a:r>
              <a:rPr lang="pt-BR" b="1" dirty="0"/>
              <a:t>reduzir a ocorrência de casos graves e óbitos em lactentes</a:t>
            </a:r>
            <a:r>
              <a:rPr lang="pt-BR" dirty="0"/>
              <a:t>, por meio da proteção passiva conferida pela imunização materna.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4FE783C-3447-FBB6-E5A2-DF8E6745E5BC}"/>
              </a:ext>
            </a:extLst>
          </p:cNvPr>
          <p:cNvSpPr txBox="1"/>
          <p:nvPr/>
        </p:nvSpPr>
        <p:spPr>
          <a:xfrm>
            <a:off x="449801" y="5075710"/>
            <a:ext cx="4375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b="1" dirty="0">
                <a:sym typeface="Lato"/>
              </a:rPr>
              <a:t>VSR: </a:t>
            </a:r>
            <a:r>
              <a:rPr lang="pt-BR" sz="900" dirty="0">
                <a:sym typeface="Lato"/>
              </a:rPr>
              <a:t>Vírus Sincicial Respiratório; </a:t>
            </a:r>
            <a:r>
              <a:rPr lang="pt-BR" sz="900" b="1" dirty="0">
                <a:sym typeface="Lato"/>
              </a:rPr>
              <a:t>SRAG: </a:t>
            </a:r>
            <a:r>
              <a:rPr lang="pt-BR" sz="900" dirty="0">
                <a:sym typeface="Lato"/>
              </a:rPr>
              <a:t>Síndrome Respiratória Aguda Grave; </a:t>
            </a:r>
            <a:r>
              <a:rPr lang="pt-BR" sz="900" b="1" dirty="0">
                <a:sym typeface="Lato"/>
              </a:rPr>
              <a:t>SVS: </a:t>
            </a:r>
            <a:r>
              <a:rPr lang="pt-BR" sz="900" dirty="0">
                <a:sym typeface="Lato"/>
              </a:rPr>
              <a:t>Secretaria de Vigilância em Saúde  </a:t>
            </a:r>
          </a:p>
        </p:txBody>
      </p:sp>
      <p:pic>
        <p:nvPicPr>
          <p:cNvPr id="8" name="Imagem 7" descr="Gráfico, Histograma&#10;&#10;O conteúdo gerado por IA pode estar incorreto.">
            <a:extLst>
              <a:ext uri="{FF2B5EF4-FFF2-40B4-BE49-F238E27FC236}">
                <a16:creationId xmlns:a16="http://schemas.microsoft.com/office/drawing/2014/main" id="{53A1ED7D-2847-9B69-8353-B15D31112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739" y="730190"/>
            <a:ext cx="10813187" cy="418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34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34C37-C521-6643-AFE3-F2E6F4026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7F201339-C08C-CAE2-01E4-7B0F573BD9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F201339-C08C-CAE2-01E4-7B0F573BD9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0" name="Retângulo 309">
            <a:extLst>
              <a:ext uri="{FF2B5EF4-FFF2-40B4-BE49-F238E27FC236}">
                <a16:creationId xmlns:a16="http://schemas.microsoft.com/office/drawing/2014/main" id="{6E2357CF-B328-348B-79E8-52C02ECB4832}"/>
              </a:ext>
            </a:extLst>
          </p:cNvPr>
          <p:cNvSpPr/>
          <p:nvPr/>
        </p:nvSpPr>
        <p:spPr bwMode="gray">
          <a:xfrm>
            <a:off x="10787063" y="6498007"/>
            <a:ext cx="677019" cy="2645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2852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95FF"/>
              </a:buClr>
              <a:buSzPct val="90000"/>
              <a:buFontTx/>
              <a:buNone/>
              <a:tabLst/>
              <a:defRPr/>
            </a:pPr>
            <a:endParaRPr kumimoji="0" lang="pt-BR" sz="900" b="1" i="0" u="none" strike="noStrike" kern="1200" cap="none" spc="0" normalizeH="0" baseline="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Pfizer Tomorrow"/>
              <a:ea typeface="+mn-ea"/>
              <a:cs typeface="+mn-cs"/>
            </a:endParaRPr>
          </a:p>
        </p:txBody>
      </p:sp>
      <p:sp>
        <p:nvSpPr>
          <p:cNvPr id="3" name="Título 5">
            <a:extLst>
              <a:ext uri="{FF2B5EF4-FFF2-40B4-BE49-F238E27FC236}">
                <a16:creationId xmlns:a16="http://schemas.microsoft.com/office/drawing/2014/main" id="{BD9311D9-BBC9-53A6-3A8D-A9A4624C4C81}"/>
              </a:ext>
            </a:extLst>
          </p:cNvPr>
          <p:cNvSpPr txBox="1">
            <a:spLocks/>
          </p:cNvSpPr>
          <p:nvPr/>
        </p:nvSpPr>
        <p:spPr bwMode="gray">
          <a:xfrm>
            <a:off x="290797" y="442344"/>
            <a:ext cx="11295782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7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3000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60A9A7E-4E76-61A4-80CF-43D2AC94CF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99639" y="6414897"/>
            <a:ext cx="1858296" cy="330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izer Diatype Office"/>
              <a:ea typeface="+mn-ea"/>
              <a:cs typeface="+mn-cs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AECF243F-F858-9026-1B74-FDAADE538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431" y="548034"/>
            <a:ext cx="11295782" cy="850392"/>
          </a:xfrm>
        </p:spPr>
        <p:txBody>
          <a:bodyPr vert="horz"/>
          <a:lstStyle/>
          <a:p>
            <a:r>
              <a:rPr lang="pt-BR" sz="2800" dirty="0">
                <a:solidFill>
                  <a:srgbClr val="0000C9"/>
                </a:solidFill>
                <a:latin typeface="+mj-lt"/>
              </a:rPr>
              <a:t>Importância em Saúde Pública</a:t>
            </a:r>
            <a:br>
              <a:rPr lang="pt-BR" sz="2800" dirty="0">
                <a:solidFill>
                  <a:srgbClr val="0000C9"/>
                </a:solidFill>
                <a:latin typeface="+mj-lt"/>
              </a:rPr>
            </a:br>
            <a:endParaRPr lang="pt-BR" sz="2800" baseline="30000" dirty="0">
              <a:solidFill>
                <a:srgbClr val="0000C9"/>
              </a:solidFill>
              <a:latin typeface="+mj-lt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154E1FB-1B1B-F632-7849-D22FBFDC12E5}"/>
              </a:ext>
            </a:extLst>
          </p:cNvPr>
          <p:cNvSpPr txBox="1">
            <a:spLocks/>
          </p:cNvSpPr>
          <p:nvPr/>
        </p:nvSpPr>
        <p:spPr>
          <a:xfrm>
            <a:off x="467994" y="1817028"/>
            <a:ext cx="5545338" cy="4016887"/>
          </a:xfrm>
          <a:prstGeom prst="rect">
            <a:avLst/>
          </a:prstGeom>
        </p:spPr>
        <p:txBody>
          <a:bodyPr/>
          <a:lstStyle>
            <a:lvl1pPr marL="228543" indent="-228543" algn="l" defTabSz="91417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14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00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886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71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7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42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43" marR="0" lvl="0" indent="-228543" algn="l" defTabSz="91417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fizer Diatype Office"/>
              <a:ea typeface="+mn-ea"/>
              <a:cs typeface="+mn-cs"/>
            </a:endParaRPr>
          </a:p>
        </p:txBody>
      </p:sp>
      <p:sp>
        <p:nvSpPr>
          <p:cNvPr id="311" name="Google Shape;94;p14"/>
          <p:cNvSpPr txBox="1"/>
          <p:nvPr/>
        </p:nvSpPr>
        <p:spPr>
          <a:xfrm>
            <a:off x="511466" y="1385722"/>
            <a:ext cx="737077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defTabSz="914400">
              <a:lnSpc>
                <a:spcPct val="160000"/>
              </a:lnSpc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O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Vírus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Sincicial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Respiratório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(VSR)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representa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grande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desafio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para a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pediatria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e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saúde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pública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no Brasil</a:t>
            </a:r>
            <a:r>
              <a:rPr lang="en-US" sz="1500" baseline="30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500" kern="0" dirty="0">
              <a:solidFill>
                <a:srgbClr val="334155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2" name="Google Shape;96;p14"/>
          <p:cNvSpPr txBox="1"/>
          <p:nvPr/>
        </p:nvSpPr>
        <p:spPr>
          <a:xfrm>
            <a:off x="595061" y="2423746"/>
            <a:ext cx="6816854" cy="3545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0" rIns="0" bIns="0" anchor="t" anchorCtr="0">
            <a:spAutoFit/>
          </a:bodyPr>
          <a:lstStyle/>
          <a:p>
            <a:pPr marL="285750" marR="0" lvl="0" indent="-285750" algn="just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50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Principal causa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bronquiolite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e pneumonia viral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em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lactentes</a:t>
            </a:r>
            <a:r>
              <a:rPr lang="en-US" sz="1500" b="0" i="0" u="none" strike="noStrike" cap="none" baseline="30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r>
              <a:rPr 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lang="en-US" sz="1500" b="0" i="0" u="none" strike="noStrike" cap="none" dirty="0">
              <a:solidFill>
                <a:srgbClr val="334155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marR="0" lvl="0" indent="-285750" algn="just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sz="1500" dirty="0">
              <a:solidFill>
                <a:srgbClr val="334155"/>
              </a:solidFill>
              <a:latin typeface="Lato"/>
              <a:ea typeface="Lato"/>
              <a:cs typeface="Lato"/>
              <a:sym typeface="Lato"/>
            </a:endParaRPr>
          </a:p>
          <a:p>
            <a:pPr lvl="0">
              <a:lnSpc>
                <a:spcPct val="160000"/>
              </a:lnSpc>
            </a:pPr>
            <a:r>
              <a:rPr lang="en-US" sz="15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r>
              <a:rPr lang="en-US" sz="1500" b="1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Impacto Assistencial</a:t>
            </a:r>
            <a:r>
              <a:rPr lang="en-US" sz="1500" baseline="30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r>
              <a:rPr lang="en-US" sz="1500" b="1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lvl="0">
              <a:lnSpc>
                <a:spcPct val="160000"/>
              </a:lnSpc>
            </a:pPr>
            <a:endParaRPr lang="en-US" sz="1500" dirty="0">
              <a:solidFill>
                <a:srgbClr val="334155"/>
              </a:solidFill>
              <a:latin typeface="Lato"/>
              <a:ea typeface="Lato"/>
              <a:cs typeface="Lato"/>
              <a:sym typeface="Lato"/>
            </a:endParaRPr>
          </a:p>
          <a:p>
            <a:pPr marL="514270" lvl="1" indent="-285750">
              <a:lnSpc>
                <a:spcPct val="160000"/>
              </a:lnSpc>
              <a:buFont typeface="Wingdings" pitchFamily="2" charset="2"/>
              <a:buChar char="Ø"/>
            </a:pPr>
            <a:r>
              <a:rPr 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Nos </a:t>
            </a:r>
            <a:r>
              <a:rPr lang="en-US" sz="15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anos</a:t>
            </a:r>
            <a:r>
              <a:rPr 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pandêmicos</a:t>
            </a:r>
            <a:r>
              <a:rPr 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foi</a:t>
            </a:r>
            <a:r>
              <a:rPr 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responsável</a:t>
            </a:r>
            <a:r>
              <a:rPr 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por</a:t>
            </a:r>
            <a:r>
              <a:rPr 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altas</a:t>
            </a:r>
            <a:r>
              <a:rPr 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taxas</a:t>
            </a:r>
            <a:r>
              <a:rPr 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de hospitalização</a:t>
            </a:r>
            <a:r>
              <a:rPr lang="en-US" sz="1500" baseline="300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;</a:t>
            </a:r>
          </a:p>
          <a:p>
            <a:pPr lvl="1">
              <a:lnSpc>
                <a:spcPct val="160000"/>
              </a:lnSpc>
            </a:pPr>
            <a:endParaRPr lang="en-US" sz="1500" dirty="0">
              <a:solidFill>
                <a:srgbClr val="334155"/>
              </a:solidFill>
              <a:latin typeface="Lato"/>
              <a:ea typeface="Lato"/>
              <a:cs typeface="Lato"/>
              <a:sym typeface="Lato"/>
            </a:endParaRPr>
          </a:p>
          <a:p>
            <a:pPr marL="514270" lvl="1" indent="-285750">
              <a:lnSpc>
                <a:spcPct val="160000"/>
              </a:lnSpc>
              <a:buFont typeface="Wingdings" pitchFamily="2" charset="2"/>
              <a:buChar char="Ø"/>
            </a:pPr>
            <a:r>
              <a:rPr lang="pt-BR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Responsável</a:t>
            </a:r>
            <a:r>
              <a:rPr 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por</a:t>
            </a:r>
            <a:r>
              <a:rPr lang="en-US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pt-BR" sz="150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aumento nas taxas de hospitalização em idosos acima de 65 anos ou mais, e por aumento da taxa de mortalidade em idosos mais fragilizados;</a:t>
            </a:r>
            <a:endParaRPr lang="en-US" sz="1500" dirty="0">
              <a:solidFill>
                <a:srgbClr val="334155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marR="0" lvl="0" indent="-285750" algn="just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dirty="0"/>
          </a:p>
        </p:txBody>
      </p:sp>
      <p:sp>
        <p:nvSpPr>
          <p:cNvPr id="4" name="CaixaDeTexto 3"/>
          <p:cNvSpPr txBox="1"/>
          <p:nvPr/>
        </p:nvSpPr>
        <p:spPr>
          <a:xfrm>
            <a:off x="934065" y="5961538"/>
            <a:ext cx="996947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700" b="1" dirty="0"/>
              <a:t>1. </a:t>
            </a:r>
            <a:r>
              <a:rPr lang="pt-BR" sz="700" dirty="0"/>
              <a:t>BRASIL. Ministério da Saúde. Guia de Vigilância Integrada da COVID-19, Influenza e outros vírus respiratórios de importância em saúde pública. Brasília: Ministério da Saúde, 2024. Disponível em: &lt;https://www.gov.br/</a:t>
            </a:r>
            <a:r>
              <a:rPr lang="pt-BR" sz="700" dirty="0" err="1"/>
              <a:t>saude</a:t>
            </a:r>
            <a:r>
              <a:rPr lang="pt-BR" sz="700" dirty="0"/>
              <a:t>/</a:t>
            </a:r>
            <a:r>
              <a:rPr lang="pt-BR" sz="700" dirty="0" err="1"/>
              <a:t>pt-br</a:t>
            </a:r>
            <a:r>
              <a:rPr lang="pt-BR" sz="700" dirty="0"/>
              <a:t>/centrais-de-</a:t>
            </a:r>
            <a:r>
              <a:rPr lang="pt-BR" sz="700" dirty="0" err="1"/>
              <a:t>conteudo</a:t>
            </a:r>
            <a:r>
              <a:rPr lang="pt-BR" sz="700" dirty="0"/>
              <a:t>/</a:t>
            </a:r>
            <a:r>
              <a:rPr lang="pt-BR" sz="700" dirty="0" err="1"/>
              <a:t>publicacoes</a:t>
            </a:r>
            <a:r>
              <a:rPr lang="pt-BR" sz="700" dirty="0"/>
              <a:t>/guias-e-manuais/2024/guia-vigilancia-integrada-da-covid-19-influenza-e-outros-virus-respiratorios-de-importancia-em-saude-publica/</a:t>
            </a:r>
            <a:r>
              <a:rPr lang="pt-BR" sz="700" dirty="0" err="1"/>
              <a:t>view</a:t>
            </a:r>
            <a:r>
              <a:rPr lang="pt-BR" sz="700" dirty="0"/>
              <a:t>&gt;. Acesso em: dez de 2025  </a:t>
            </a:r>
            <a:r>
              <a:rPr lang="pt-BR" sz="700" b="1" dirty="0"/>
              <a:t>2. </a:t>
            </a:r>
            <a:r>
              <a:rPr lang="pt-BR" sz="700" dirty="0"/>
              <a:t>CARVALHO, F. C.; SILVA, D. A. de; BATISTA, T. G. S.; WADA, M. Y.; SILVA, H. K. R.; CARMO, G. M. I. de; ALMEIDA, W. A. F. de; REIS, M. G. </a:t>
            </a:r>
            <a:r>
              <a:rPr lang="pt-BR" sz="700" dirty="0" err="1"/>
              <a:t>Affilliation</a:t>
            </a:r>
            <a:r>
              <a:rPr lang="pt-BR" sz="700" dirty="0"/>
              <a:t>. Vírus sincicial respiratório e suas características epidemiológicas e sazonais: Brasil, 2017 a 2024, até a SE14. Salvador: Fundação Oswaldo Cruz, Instituto Gonçalo Moniz, 2024. Disponível em: https://arca.fiocruz.br/</a:t>
            </a:r>
            <a:r>
              <a:rPr lang="pt-BR" sz="700" dirty="0" err="1"/>
              <a:t>items</a:t>
            </a:r>
            <a:r>
              <a:rPr lang="pt-BR" sz="700" dirty="0"/>
              <a:t>/abc73a5e-0098-4ccf-9910-0d5868ec03bc. Acesso em: 7 jan. 2026.</a:t>
            </a:r>
          </a:p>
        </p:txBody>
      </p:sp>
      <p:pic>
        <p:nvPicPr>
          <p:cNvPr id="1026" name="Picture 2" descr="Doctor examining baby">
            <a:extLst>
              <a:ext uri="{FF2B5EF4-FFF2-40B4-BE49-F238E27FC236}">
                <a16:creationId xmlns:a16="http://schemas.microsoft.com/office/drawing/2014/main" id="{17F4821B-2AE1-BD12-2A6F-30C56A75E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79" y="2072609"/>
            <a:ext cx="4085515" cy="271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237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9AEA60F-E473-BF9F-4EDA-7F26E8B544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AEA60F-E473-BF9F-4EDA-7F26E8B54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Google Shape;555;p13">
            <a:extLst>
              <a:ext uri="{FF2B5EF4-FFF2-40B4-BE49-F238E27FC236}">
                <a16:creationId xmlns:a16="http://schemas.microsoft.com/office/drawing/2014/main" id="{23DC38A1-1A7D-FA00-E24B-923C732D6FE5}"/>
              </a:ext>
            </a:extLst>
          </p:cNvPr>
          <p:cNvSpPr/>
          <p:nvPr/>
        </p:nvSpPr>
        <p:spPr>
          <a:xfrm>
            <a:off x="615739" y="108355"/>
            <a:ext cx="11377614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defTabSz="914171">
              <a:lnSpc>
                <a:spcPct val="90000"/>
              </a:lnSpc>
              <a:spcBef>
                <a:spcPct val="0"/>
              </a:spcBef>
            </a:pPr>
            <a:r>
              <a:rPr lang="pt-BR" sz="2400" b="1" spc="-25" dirty="0">
                <a:solidFill>
                  <a:schemeClr val="accent1"/>
                </a:solidFill>
                <a:latin typeface="Pfizer Tomorrow" panose="02010503040201060303" pitchFamily="50" charset="0"/>
                <a:ea typeface="+mj-ea"/>
                <a:cs typeface="Calibri"/>
              </a:rPr>
              <a:t>Perfil epidemiológico</a:t>
            </a:r>
            <a:r>
              <a:rPr lang="pt-BR" sz="2400" b="1" kern="1200" spc="-25" dirty="0">
                <a:solidFill>
                  <a:schemeClr val="accent1"/>
                </a:solidFill>
                <a:latin typeface="Pfizer Tomorrow" panose="02010503040201060303" pitchFamily="50" charset="0"/>
                <a:ea typeface="+mj-ea"/>
                <a:cs typeface="Calibri"/>
              </a:rPr>
              <a:t> - SRAG  por VSR- 2025 </a:t>
            </a:r>
            <a:r>
              <a:rPr lang="pt-BR" sz="2400" b="1" spc="-25" dirty="0">
                <a:solidFill>
                  <a:schemeClr val="accent1"/>
                </a:solidFill>
                <a:latin typeface="Pfizer Tomorrow" panose="02010503040201060303" pitchFamily="50" charset="0"/>
                <a:cs typeface="Calibri"/>
              </a:rPr>
              <a:t>(até semana 53)</a:t>
            </a:r>
          </a:p>
          <a:p>
            <a:pPr marL="25400" defTabSz="914171">
              <a:lnSpc>
                <a:spcPct val="90000"/>
              </a:lnSpc>
              <a:spcBef>
                <a:spcPct val="0"/>
              </a:spcBef>
            </a:pPr>
            <a:endParaRPr lang="pt-BR" sz="2400" b="1" kern="1200" spc="-25" dirty="0">
              <a:solidFill>
                <a:schemeClr val="accent1"/>
              </a:solidFill>
              <a:latin typeface="Pfizer Tomorrow" panose="02010503040201060303" pitchFamily="50" charset="0"/>
              <a:ea typeface="+mj-ea"/>
              <a:cs typeface="Calibri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41564" y="824937"/>
            <a:ext cx="2127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Por sexo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200775" y="824937"/>
            <a:ext cx="3198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Por faixa etária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441564" y="2778521"/>
            <a:ext cx="2127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Por raça/cor</a:t>
            </a:r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7358212"/>
              </p:ext>
            </p:extLst>
          </p:nvPr>
        </p:nvGraphicFramePr>
        <p:xfrm>
          <a:off x="1931127" y="785976"/>
          <a:ext cx="3227026" cy="2113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Retângulo 13"/>
          <p:cNvSpPr/>
          <p:nvPr/>
        </p:nvSpPr>
        <p:spPr>
          <a:xfrm>
            <a:off x="2286000" y="636853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/>
            <a:r>
              <a:rPr lang="pt-BR" b="1" dirty="0"/>
              <a:t>Adaptado de: BRASIL. Ministério da Saúde. Secretaria de Vigilância em Saúde e Ambiente. Painel SRAG – SVS/MS</a:t>
            </a:r>
            <a:r>
              <a:rPr lang="pt-BR" dirty="0"/>
              <a:t>. Disponível em: https://www.gov.br/saude/pt-br/composicao/svsa/cnie/srag. Acesso em: 7 dez. 2025.</a:t>
            </a:r>
          </a:p>
        </p:txBody>
      </p:sp>
      <p:pic>
        <p:nvPicPr>
          <p:cNvPr id="8" name="Imagem 7" descr="Gráfico, Gráfico de barras&#10;&#10;O conteúdo gerado por IA pode estar incorreto.">
            <a:extLst>
              <a:ext uri="{FF2B5EF4-FFF2-40B4-BE49-F238E27FC236}">
                <a16:creationId xmlns:a16="http://schemas.microsoft.com/office/drawing/2014/main" id="{7EA2B9B0-A2F8-432A-094E-BFA098318D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099" y="3472530"/>
            <a:ext cx="4124901" cy="2896004"/>
          </a:xfrm>
          <a:prstGeom prst="rect">
            <a:avLst/>
          </a:prstGeom>
        </p:spPr>
      </p:pic>
      <p:pic>
        <p:nvPicPr>
          <p:cNvPr id="10" name="Imagem 9" descr="Linha do tempo&#10;&#10;O conteúdo gerado por IA pode estar incorreto.">
            <a:extLst>
              <a:ext uri="{FF2B5EF4-FFF2-40B4-BE49-F238E27FC236}">
                <a16:creationId xmlns:a16="http://schemas.microsoft.com/office/drawing/2014/main" id="{D074CD8E-260D-30DB-C7FB-D62AC7EC30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3541" y="1695868"/>
            <a:ext cx="4258269" cy="432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93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9AEA60F-E473-BF9F-4EDA-7F26E8B544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AEA60F-E473-BF9F-4EDA-7F26E8B54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Google Shape;555;p13">
            <a:extLst>
              <a:ext uri="{FF2B5EF4-FFF2-40B4-BE49-F238E27FC236}">
                <a16:creationId xmlns:a16="http://schemas.microsoft.com/office/drawing/2014/main" id="{23DC38A1-1A7D-FA00-E24B-923C732D6FE5}"/>
              </a:ext>
            </a:extLst>
          </p:cNvPr>
          <p:cNvSpPr/>
          <p:nvPr/>
        </p:nvSpPr>
        <p:spPr>
          <a:xfrm>
            <a:off x="615739" y="108355"/>
            <a:ext cx="11377614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defTabSz="914171">
              <a:lnSpc>
                <a:spcPct val="90000"/>
              </a:lnSpc>
              <a:spcBef>
                <a:spcPct val="0"/>
              </a:spcBef>
            </a:pPr>
            <a:r>
              <a:rPr lang="pt-BR" sz="2400" b="1" spc="-25" dirty="0">
                <a:solidFill>
                  <a:schemeClr val="accent1"/>
                </a:solidFill>
                <a:latin typeface="Pfizer Tomorrow" panose="02010503040201060303" pitchFamily="50" charset="0"/>
                <a:ea typeface="+mj-ea"/>
                <a:cs typeface="Calibri"/>
              </a:rPr>
              <a:t>Perfil epidemiológico</a:t>
            </a:r>
            <a:r>
              <a:rPr lang="pt-BR" sz="2400" b="1" kern="1200" spc="-25" dirty="0">
                <a:solidFill>
                  <a:schemeClr val="accent1"/>
                </a:solidFill>
                <a:latin typeface="Pfizer Tomorrow" panose="02010503040201060303" pitchFamily="50" charset="0"/>
                <a:ea typeface="+mj-ea"/>
                <a:cs typeface="Calibri"/>
              </a:rPr>
              <a:t> - SRAG  por VSR- 2025 </a:t>
            </a:r>
            <a:r>
              <a:rPr lang="pt-BR" sz="2400" b="1" spc="-25" dirty="0">
                <a:solidFill>
                  <a:schemeClr val="accent1"/>
                </a:solidFill>
                <a:latin typeface="Pfizer Tomorrow" panose="02010503040201060303" pitchFamily="50" charset="0"/>
                <a:cs typeface="Calibri"/>
              </a:rPr>
              <a:t>(até semana 46)</a:t>
            </a:r>
          </a:p>
          <a:p>
            <a:pPr marL="25400" defTabSz="914171">
              <a:lnSpc>
                <a:spcPct val="90000"/>
              </a:lnSpc>
              <a:spcBef>
                <a:spcPct val="0"/>
              </a:spcBef>
            </a:pPr>
            <a:endParaRPr lang="pt-BR" sz="2400" b="1" kern="1200" spc="-25" dirty="0">
              <a:solidFill>
                <a:schemeClr val="accent1"/>
              </a:solidFill>
              <a:latin typeface="Pfizer Tomorrow" panose="02010503040201060303" pitchFamily="50" charset="0"/>
              <a:ea typeface="+mj-ea"/>
              <a:cs typeface="Calibri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05334" y="1349542"/>
            <a:ext cx="2127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Por região</a:t>
            </a:r>
          </a:p>
        </p:txBody>
      </p:sp>
      <p:sp>
        <p:nvSpPr>
          <p:cNvPr id="8" name="Retângulo 7"/>
          <p:cNvSpPr/>
          <p:nvPr/>
        </p:nvSpPr>
        <p:spPr>
          <a:xfrm>
            <a:off x="2286000" y="636853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/>
            <a:r>
              <a:rPr lang="pt-BR" b="1" dirty="0"/>
              <a:t>Adaptado de: BRASIL. Ministério da Saúde. Secretaria de Vigilância em Saúde e Ambiente. Painel SRAG – SVS/MS</a:t>
            </a:r>
            <a:r>
              <a:rPr lang="pt-BR" dirty="0"/>
              <a:t>. Disponível em: https://www.gov.br/saude/pt-br/composicao/svsa/cnie/srag. Acesso em: 7 dez. 2025.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F6DB99E-1A8E-1E3C-D161-1AAAAB07ADEA}"/>
              </a:ext>
            </a:extLst>
          </p:cNvPr>
          <p:cNvSpPr/>
          <p:nvPr/>
        </p:nvSpPr>
        <p:spPr>
          <a:xfrm>
            <a:off x="9385300" y="6458847"/>
            <a:ext cx="2387600" cy="34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5F5F2EA-A556-DC75-0F7C-A91CAAD677B0}"/>
              </a:ext>
            </a:extLst>
          </p:cNvPr>
          <p:cNvSpPr txBox="1"/>
          <p:nvPr/>
        </p:nvSpPr>
        <p:spPr>
          <a:xfrm>
            <a:off x="374644" y="6035892"/>
            <a:ext cx="366395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pt-BR" sz="800" b="1" dirty="0">
                <a:latin typeface="Noto Sans" panose="020B0502040504020204" pitchFamily="34"/>
              </a:rPr>
              <a:t>VSR: </a:t>
            </a:r>
            <a:r>
              <a:rPr lang="pt-BR" sz="800" dirty="0">
                <a:latin typeface="Noto Sans" panose="020B0502040504020204" pitchFamily="34"/>
              </a:rPr>
              <a:t>Vírus Sincicial Respiratório</a:t>
            </a:r>
            <a:endParaRPr lang="pt-BR" sz="800" dirty="0"/>
          </a:p>
        </p:txBody>
      </p:sp>
      <p:pic>
        <p:nvPicPr>
          <p:cNvPr id="7" name="Imagem 6" descr="Tabela&#10;&#10;O conteúdo gerado por IA pode estar incorreto.">
            <a:extLst>
              <a:ext uri="{FF2B5EF4-FFF2-40B4-BE49-F238E27FC236}">
                <a16:creationId xmlns:a16="http://schemas.microsoft.com/office/drawing/2014/main" id="{F03FA54F-15D1-73A2-9A74-DA87F551E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103" y="1989960"/>
            <a:ext cx="6711751" cy="338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37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9AEA60F-E473-BF9F-4EDA-7F26E8B544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AEA60F-E473-BF9F-4EDA-7F26E8B54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Google Shape;555;p13">
            <a:extLst>
              <a:ext uri="{FF2B5EF4-FFF2-40B4-BE49-F238E27FC236}">
                <a16:creationId xmlns:a16="http://schemas.microsoft.com/office/drawing/2014/main" id="{23DC38A1-1A7D-FA00-E24B-923C732D6FE5}"/>
              </a:ext>
            </a:extLst>
          </p:cNvPr>
          <p:cNvSpPr/>
          <p:nvPr/>
        </p:nvSpPr>
        <p:spPr>
          <a:xfrm>
            <a:off x="615739" y="422391"/>
            <a:ext cx="11377614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defTabSz="914171">
              <a:lnSpc>
                <a:spcPct val="90000"/>
              </a:lnSpc>
              <a:spcBef>
                <a:spcPct val="0"/>
              </a:spcBef>
            </a:pPr>
            <a:r>
              <a:rPr lang="pt-BR" sz="2400" b="1" spc="-25" dirty="0">
                <a:solidFill>
                  <a:schemeClr val="accent1"/>
                </a:solidFill>
                <a:latin typeface="Pfizer Tomorrow" panose="02010503040201060303" pitchFamily="50" charset="0"/>
                <a:ea typeface="+mj-ea"/>
                <a:cs typeface="Calibri"/>
              </a:rPr>
              <a:t>Análise dos casos de</a:t>
            </a:r>
            <a:r>
              <a:rPr lang="pt-BR" sz="2400" b="1" kern="1200" spc="-25" dirty="0">
                <a:solidFill>
                  <a:schemeClr val="accent1"/>
                </a:solidFill>
                <a:latin typeface="Pfizer Tomorrow" panose="02010503040201060303" pitchFamily="50" charset="0"/>
                <a:ea typeface="+mj-ea"/>
                <a:cs typeface="Calibri"/>
              </a:rPr>
              <a:t> SRAG  por VSR- 2025 </a:t>
            </a:r>
            <a:r>
              <a:rPr lang="pt-BR" sz="2400" b="1" spc="-25" dirty="0">
                <a:solidFill>
                  <a:schemeClr val="accent1"/>
                </a:solidFill>
                <a:latin typeface="Pfizer Tomorrow" panose="02010503040201060303" pitchFamily="50" charset="0"/>
                <a:cs typeface="Calibri"/>
              </a:rPr>
              <a:t>(até semana 32)</a:t>
            </a:r>
            <a:endParaRPr lang="pt-BR" sz="2400" b="1" spc="-25" baseline="30000" dirty="0">
              <a:solidFill>
                <a:schemeClr val="accent1"/>
              </a:solidFill>
              <a:latin typeface="Pfizer Tomorrow" panose="02010503040201060303" pitchFamily="50" charset="0"/>
              <a:cs typeface="Calibri"/>
            </a:endParaRPr>
          </a:p>
          <a:p>
            <a:pPr marL="25400" defTabSz="914171">
              <a:lnSpc>
                <a:spcPct val="90000"/>
              </a:lnSpc>
              <a:spcBef>
                <a:spcPct val="0"/>
              </a:spcBef>
            </a:pPr>
            <a:endParaRPr lang="pt-BR" sz="2400" b="1" kern="1200" spc="-25" dirty="0">
              <a:solidFill>
                <a:schemeClr val="accent1"/>
              </a:solidFill>
              <a:latin typeface="Pfizer Tomorrow" panose="02010503040201060303" pitchFamily="50" charset="0"/>
              <a:ea typeface="+mj-ea"/>
              <a:cs typeface="Calibri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15739" y="1647567"/>
            <a:ext cx="10661301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pt-BR" sz="2000" b="1" dirty="0"/>
              <a:t>91.650 casos</a:t>
            </a:r>
            <a:r>
              <a:rPr lang="pt-BR" sz="2000" dirty="0"/>
              <a:t> com agente etiológico identificado</a:t>
            </a:r>
            <a:r>
              <a:rPr lang="pt-BR" sz="2000" baseline="30000" dirty="0"/>
              <a:t>1</a:t>
            </a:r>
          </a:p>
          <a:p>
            <a:pPr marL="342900" indent="-342900">
              <a:buFont typeface="Wingdings" pitchFamily="2" charset="2"/>
              <a:buChar char="Ø"/>
            </a:pPr>
            <a:endParaRPr lang="pt-BR" sz="2000" dirty="0"/>
          </a:p>
          <a:p>
            <a:endParaRPr lang="pt-BR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pt-BR" sz="2000" b="1" dirty="0"/>
              <a:t>VSR: 38.595 casos</a:t>
            </a:r>
            <a:r>
              <a:rPr lang="pt-BR" sz="2000" dirty="0"/>
              <a:t> → </a:t>
            </a:r>
            <a:r>
              <a:rPr lang="pt-BR" sz="2000" b="1" dirty="0"/>
              <a:t>42%</a:t>
            </a:r>
            <a:r>
              <a:rPr lang="pt-BR" sz="2000" dirty="0"/>
              <a:t> das SRAG com agente identificado</a:t>
            </a:r>
            <a:r>
              <a:rPr lang="pt-BR" sz="2000" baseline="30000" dirty="0"/>
              <a:t>1</a:t>
            </a:r>
          </a:p>
          <a:p>
            <a:endParaRPr lang="pt-BR" sz="2000" dirty="0"/>
          </a:p>
          <a:p>
            <a:pPr marL="342900" indent="-342900">
              <a:buFont typeface="Wingdings" pitchFamily="2" charset="2"/>
              <a:buChar char="Ø"/>
            </a:pPr>
            <a:endParaRPr lang="pt-BR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pt-BR" sz="2000" dirty="0"/>
              <a:t>A circulação do VSR tende a aumentar durante os </a:t>
            </a:r>
            <a:r>
              <a:rPr lang="pt-BR" sz="2000" b="1" dirty="0"/>
              <a:t>meses mais frios</a:t>
            </a:r>
            <a:r>
              <a:rPr lang="pt-BR" sz="2000" dirty="0"/>
              <a:t>, acompanhando o padrão sazonal descrito para o vírus no Brasil¹.</a:t>
            </a:r>
            <a:endParaRPr lang="pt-BR" sz="2000" b="1" dirty="0"/>
          </a:p>
          <a:p>
            <a:pPr marL="342900" indent="-342900">
              <a:buFont typeface="Wingdings" pitchFamily="2" charset="2"/>
              <a:buChar char="Ø"/>
            </a:pPr>
            <a:endParaRPr lang="pt-BR" sz="20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pt-BR" sz="2000" b="1" dirty="0"/>
              <a:t>Crianças &lt;2 anos</a:t>
            </a:r>
            <a:r>
              <a:rPr lang="pt-BR" sz="2000" dirty="0"/>
              <a:t>: faixa etária mais acometida</a:t>
            </a:r>
            <a:r>
              <a:rPr lang="pt-BR" sz="2000" baseline="30000" dirty="0"/>
              <a:t>1</a:t>
            </a:r>
            <a:endParaRPr lang="pt-BR" sz="2000" dirty="0"/>
          </a:p>
          <a:p>
            <a:pPr marL="342900" indent="-342900">
              <a:buFont typeface="Wingdings" pitchFamily="2" charset="2"/>
              <a:buChar char="Ø"/>
            </a:pPr>
            <a:endParaRPr lang="pt-BR" sz="2000" dirty="0"/>
          </a:p>
          <a:p>
            <a:pPr marL="342900" indent="-342900">
              <a:buFont typeface="Wingdings" pitchFamily="2" charset="2"/>
              <a:buChar char="Ø"/>
            </a:pPr>
            <a:endParaRPr lang="pt-BR" sz="2000" b="1" dirty="0"/>
          </a:p>
          <a:p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EA6B784-E7CB-DB00-099F-ED49A0367611}"/>
              </a:ext>
            </a:extLst>
          </p:cNvPr>
          <p:cNvSpPr/>
          <p:nvPr/>
        </p:nvSpPr>
        <p:spPr>
          <a:xfrm>
            <a:off x="9385300" y="6458847"/>
            <a:ext cx="2387600" cy="34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3BFA9D6-D7F9-4E8B-0DFB-20ADECAF2360}"/>
              </a:ext>
            </a:extLst>
          </p:cNvPr>
          <p:cNvSpPr txBox="1"/>
          <p:nvPr/>
        </p:nvSpPr>
        <p:spPr>
          <a:xfrm>
            <a:off x="376818" y="5824973"/>
            <a:ext cx="61192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pt-BR" sz="800" b="1" dirty="0">
                <a:latin typeface="Noto Sans" panose="020B0502040504020204" pitchFamily="34"/>
              </a:rPr>
              <a:t>VSR: </a:t>
            </a:r>
            <a:r>
              <a:rPr lang="pt-BR" sz="800" dirty="0">
                <a:latin typeface="Noto Sans" panose="020B0502040504020204" pitchFamily="34"/>
              </a:rPr>
              <a:t>Vírus Sincicial Respiratório; </a:t>
            </a:r>
            <a:r>
              <a:rPr lang="pt-BR" sz="800" b="1" dirty="0">
                <a:latin typeface="Noto Sans" panose="020B0502040504020204" pitchFamily="34"/>
              </a:rPr>
              <a:t>SRAG: </a:t>
            </a:r>
            <a:r>
              <a:rPr lang="pt-BR" dirty="0"/>
              <a:t>Síndrome respiratória aguda grave</a:t>
            </a:r>
            <a:r>
              <a:rPr lang="pt-BR" b="1" dirty="0"/>
              <a:t>; SE: </a:t>
            </a:r>
            <a:r>
              <a:rPr lang="pt-BR" dirty="0"/>
              <a:t>Semana Epidemiológica </a:t>
            </a:r>
            <a:endParaRPr lang="pt-BR" sz="8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CB7B920-33CF-6826-FC80-7A768AEAC8FF}"/>
              </a:ext>
            </a:extLst>
          </p:cNvPr>
          <p:cNvSpPr/>
          <p:nvPr/>
        </p:nvSpPr>
        <p:spPr>
          <a:xfrm>
            <a:off x="2400300" y="6204931"/>
            <a:ext cx="819149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1. BRASIL. Ministério da Saúde. Estratégia contra o vírus sincicial respiratório em gestantes. Brasília: Ministério da Saúde, [s.d.]. Disponível em: &lt;https://www.gov.br/</a:t>
            </a:r>
            <a:r>
              <a:rPr lang="pt-BR" dirty="0" err="1"/>
              <a:t>saude</a:t>
            </a:r>
            <a:r>
              <a:rPr lang="pt-BR" dirty="0"/>
              <a:t>/</a:t>
            </a:r>
            <a:r>
              <a:rPr lang="pt-BR" dirty="0" err="1"/>
              <a:t>pt-br</a:t>
            </a:r>
            <a:r>
              <a:rPr lang="pt-BR" dirty="0"/>
              <a:t>/</a:t>
            </a:r>
            <a:r>
              <a:rPr lang="pt-BR" dirty="0" err="1"/>
              <a:t>vacinacao</a:t>
            </a:r>
            <a:r>
              <a:rPr lang="pt-BR" dirty="0"/>
              <a:t>/</a:t>
            </a:r>
            <a:r>
              <a:rPr lang="pt-BR" dirty="0" err="1"/>
              <a:t>publicacoes</a:t>
            </a:r>
            <a:r>
              <a:rPr lang="pt-BR" dirty="0"/>
              <a:t>/estrategia-de-vacinacao-contra-o-virus-sincicial-respiratorio-em-gestantes.pdf&gt;. Acesso em: 19 jan. 2026.</a:t>
            </a:r>
          </a:p>
        </p:txBody>
      </p:sp>
    </p:spTree>
    <p:extLst>
      <p:ext uri="{BB962C8B-B14F-4D97-AF65-F5344CB8AC3E}">
        <p14:creationId xmlns:p14="http://schemas.microsoft.com/office/powerpoint/2010/main" val="6412691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9AEA60F-E473-BF9F-4EDA-7F26E8B544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AEA60F-E473-BF9F-4EDA-7F26E8B54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Google Shape;555;p13">
            <a:extLst>
              <a:ext uri="{FF2B5EF4-FFF2-40B4-BE49-F238E27FC236}">
                <a16:creationId xmlns:a16="http://schemas.microsoft.com/office/drawing/2014/main" id="{23DC38A1-1A7D-FA00-E24B-923C732D6FE5}"/>
              </a:ext>
            </a:extLst>
          </p:cNvPr>
          <p:cNvSpPr/>
          <p:nvPr/>
        </p:nvSpPr>
        <p:spPr>
          <a:xfrm>
            <a:off x="615739" y="108355"/>
            <a:ext cx="11377614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defTabSz="914171">
              <a:lnSpc>
                <a:spcPct val="90000"/>
              </a:lnSpc>
              <a:spcBef>
                <a:spcPct val="0"/>
              </a:spcBef>
            </a:pPr>
            <a:r>
              <a:rPr lang="pt-BR" sz="2400" b="1" spc="-25" dirty="0">
                <a:solidFill>
                  <a:schemeClr val="accent1"/>
                </a:solidFill>
                <a:latin typeface="Pfizer Tomorrow" panose="02010503040201060303" pitchFamily="50" charset="0"/>
                <a:ea typeface="+mj-ea"/>
                <a:cs typeface="Calibri"/>
              </a:rPr>
              <a:t>Análise dos casos de</a:t>
            </a:r>
            <a:r>
              <a:rPr lang="pt-BR" sz="2400" b="1" kern="1200" spc="-25" dirty="0">
                <a:solidFill>
                  <a:schemeClr val="accent1"/>
                </a:solidFill>
                <a:latin typeface="Pfizer Tomorrow" panose="02010503040201060303" pitchFamily="50" charset="0"/>
                <a:ea typeface="+mj-ea"/>
                <a:cs typeface="Calibri"/>
              </a:rPr>
              <a:t> SRAG  por VSR- 2025 </a:t>
            </a:r>
            <a:r>
              <a:rPr lang="pt-BR" sz="2400" b="1" spc="-25" dirty="0">
                <a:solidFill>
                  <a:schemeClr val="accent1"/>
                </a:solidFill>
                <a:latin typeface="Pfizer Tomorrow" panose="02010503040201060303" pitchFamily="50" charset="0"/>
                <a:cs typeface="Calibri"/>
              </a:rPr>
              <a:t>(até semana 32)</a:t>
            </a:r>
            <a:r>
              <a:rPr lang="pt-BR" sz="2400" b="1" spc="-25" baseline="30000" dirty="0">
                <a:solidFill>
                  <a:schemeClr val="accent1"/>
                </a:solidFill>
                <a:latin typeface="Pfizer Tomorrow" panose="02010503040201060303" pitchFamily="50" charset="0"/>
                <a:cs typeface="Calibri"/>
              </a:rPr>
              <a:t>1</a:t>
            </a:r>
          </a:p>
          <a:p>
            <a:pPr marL="25400" defTabSz="914171">
              <a:lnSpc>
                <a:spcPct val="90000"/>
              </a:lnSpc>
              <a:spcBef>
                <a:spcPct val="0"/>
              </a:spcBef>
            </a:pPr>
            <a:endParaRPr lang="pt-BR" sz="2400" b="1" kern="1200" spc="-25" dirty="0">
              <a:solidFill>
                <a:schemeClr val="accent1"/>
              </a:solidFill>
              <a:latin typeface="Pfizer Tomorrow" panose="02010503040201060303" pitchFamily="50" charset="0"/>
              <a:ea typeface="+mj-ea"/>
              <a:cs typeface="Calibri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56137" y="574905"/>
            <a:ext cx="10661301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endParaRPr lang="pt-BR" sz="20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pt-BR" sz="2000" b="1" dirty="0"/>
              <a:t>31.493 hospitalizações</a:t>
            </a:r>
            <a:r>
              <a:rPr lang="pt-BR" sz="2000" dirty="0"/>
              <a:t> por VSR em &lt;2 anos (81% dos casos)</a:t>
            </a:r>
          </a:p>
          <a:p>
            <a:endParaRPr lang="pt-BR" sz="2000" dirty="0"/>
          </a:p>
          <a:p>
            <a:pPr marL="799941" lvl="2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pt-BR" sz="2000" b="1" dirty="0"/>
              <a:t>&lt;6 meses:</a:t>
            </a:r>
            <a:r>
              <a:rPr lang="pt-BR" sz="2000" dirty="0"/>
              <a:t> 20.719 (54%)</a:t>
            </a:r>
          </a:p>
          <a:p>
            <a:pPr marL="799941" lvl="2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pt-BR" sz="2000" b="1" dirty="0"/>
              <a:t>7m–1 ano:</a:t>
            </a:r>
            <a:r>
              <a:rPr lang="pt-BR" sz="2000" dirty="0"/>
              <a:t> 6.074 (16%)</a:t>
            </a:r>
          </a:p>
          <a:p>
            <a:pPr marL="799941" lvl="2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pt-BR" sz="2000" b="1" dirty="0"/>
              <a:t>1–2 anos:</a:t>
            </a:r>
            <a:r>
              <a:rPr lang="pt-BR" sz="2000" dirty="0"/>
              <a:t> 4.700 (12%)</a:t>
            </a:r>
          </a:p>
          <a:p>
            <a:pPr lvl="2"/>
            <a:endParaRPr lang="pt-BR" sz="20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pt-BR" sz="2000" b="1" dirty="0"/>
              <a:t>236 óbitos</a:t>
            </a:r>
            <a:r>
              <a:rPr lang="pt-BR" sz="2000" dirty="0"/>
              <a:t> em &lt;2 anos (letalidade 0,6%)</a:t>
            </a:r>
          </a:p>
          <a:p>
            <a:pPr marL="342900" indent="-342900">
              <a:buFont typeface="Wingdings" pitchFamily="2" charset="2"/>
              <a:buChar char="Ø"/>
            </a:pPr>
            <a:endParaRPr lang="pt-BR" sz="2000" dirty="0"/>
          </a:p>
          <a:p>
            <a:pPr marL="799941" lvl="2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pt-BR" sz="2000" b="1" dirty="0"/>
              <a:t>0–6 meses:</a:t>
            </a:r>
            <a:r>
              <a:rPr lang="pt-BR" sz="2000" dirty="0"/>
              <a:t> 162 (0,4%)</a:t>
            </a:r>
          </a:p>
          <a:p>
            <a:pPr marL="799941" lvl="2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pt-BR" sz="2000" b="1" dirty="0"/>
              <a:t>7m–1 ano:</a:t>
            </a:r>
            <a:r>
              <a:rPr lang="pt-BR" sz="2000" dirty="0"/>
              <a:t> 42 (0,11%)</a:t>
            </a:r>
          </a:p>
          <a:p>
            <a:pPr marL="799941" lvl="2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pt-BR" sz="2000" b="1" dirty="0"/>
              <a:t>1–2 anos:</a:t>
            </a:r>
            <a:r>
              <a:rPr lang="pt-BR" sz="2000" dirty="0"/>
              <a:t> 32 (0,08%)</a:t>
            </a:r>
          </a:p>
          <a:p>
            <a:pPr lvl="2"/>
            <a:endParaRPr lang="pt-BR" sz="2000" b="1" dirty="0"/>
          </a:p>
          <a:p>
            <a:pPr lvl="2"/>
            <a:r>
              <a:rPr lang="pt-BR" sz="2000" b="1" dirty="0"/>
              <a:t>1 óbito</a:t>
            </a:r>
            <a:r>
              <a:rPr lang="pt-BR" sz="2000" dirty="0"/>
              <a:t> em criança </a:t>
            </a:r>
            <a:r>
              <a:rPr lang="pt-BR" sz="2000" b="1" dirty="0"/>
              <a:t>2–4 anos</a:t>
            </a:r>
            <a:endParaRPr lang="pt-BR" sz="2000" dirty="0"/>
          </a:p>
          <a:p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4DC620B-82C2-CF6F-778A-A924FB379D71}"/>
              </a:ext>
            </a:extLst>
          </p:cNvPr>
          <p:cNvSpPr/>
          <p:nvPr/>
        </p:nvSpPr>
        <p:spPr>
          <a:xfrm>
            <a:off x="9385300" y="6458847"/>
            <a:ext cx="2387600" cy="34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7A17018-4000-A89F-4E9B-B3C0E2F33E29}"/>
              </a:ext>
            </a:extLst>
          </p:cNvPr>
          <p:cNvSpPr txBox="1"/>
          <p:nvPr/>
        </p:nvSpPr>
        <p:spPr>
          <a:xfrm>
            <a:off x="376818" y="5824973"/>
            <a:ext cx="611923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pt-BR" sz="800" b="1" dirty="0">
                <a:latin typeface="Noto Sans" panose="020B0502040504020204" pitchFamily="34"/>
              </a:rPr>
              <a:t>VSR: </a:t>
            </a:r>
            <a:r>
              <a:rPr lang="pt-BR" sz="800" dirty="0">
                <a:latin typeface="Noto Sans" panose="020B0502040504020204" pitchFamily="34"/>
              </a:rPr>
              <a:t>Vírus Sincicial Respiratório</a:t>
            </a:r>
            <a:endParaRPr lang="pt-BR" sz="8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E164914-6CEA-4AC9-EFCA-93F772C6063F}"/>
              </a:ext>
            </a:extLst>
          </p:cNvPr>
          <p:cNvSpPr/>
          <p:nvPr/>
        </p:nvSpPr>
        <p:spPr>
          <a:xfrm>
            <a:off x="2400300" y="6204931"/>
            <a:ext cx="819149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1. BRASIL. Ministério da Saúde. Estratégia contra o vírus sincicial respiratório em gestantes. Brasília: Ministério da Saúde, [s.d.]. Disponível em: &lt;https://www.gov.br/</a:t>
            </a:r>
            <a:r>
              <a:rPr lang="pt-BR" dirty="0" err="1"/>
              <a:t>saude</a:t>
            </a:r>
            <a:r>
              <a:rPr lang="pt-BR" dirty="0"/>
              <a:t>/</a:t>
            </a:r>
            <a:r>
              <a:rPr lang="pt-BR" dirty="0" err="1"/>
              <a:t>pt-br</a:t>
            </a:r>
            <a:r>
              <a:rPr lang="pt-BR" dirty="0"/>
              <a:t>/</a:t>
            </a:r>
            <a:r>
              <a:rPr lang="pt-BR" dirty="0" err="1"/>
              <a:t>vacinacao</a:t>
            </a:r>
            <a:r>
              <a:rPr lang="pt-BR" dirty="0"/>
              <a:t>/</a:t>
            </a:r>
            <a:r>
              <a:rPr lang="pt-BR" dirty="0" err="1"/>
              <a:t>publicacoes</a:t>
            </a:r>
            <a:r>
              <a:rPr lang="pt-BR" dirty="0"/>
              <a:t>/estrategia-de-vacinacao-contra-o-virus-sincicial-respiratorio-em-gestantes.pdf&gt;. Acesso em: 19 jan. 2026.</a:t>
            </a:r>
          </a:p>
        </p:txBody>
      </p:sp>
    </p:spTree>
    <p:extLst>
      <p:ext uri="{BB962C8B-B14F-4D97-AF65-F5344CB8AC3E}">
        <p14:creationId xmlns:p14="http://schemas.microsoft.com/office/powerpoint/2010/main" val="4281172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9AEA60F-E473-BF9F-4EDA-7F26E8B544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AEA60F-E473-BF9F-4EDA-7F26E8B54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Google Shape;555;p13">
            <a:extLst>
              <a:ext uri="{FF2B5EF4-FFF2-40B4-BE49-F238E27FC236}">
                <a16:creationId xmlns:a16="http://schemas.microsoft.com/office/drawing/2014/main" id="{23DC38A1-1A7D-FA00-E24B-923C732D6FE5}"/>
              </a:ext>
            </a:extLst>
          </p:cNvPr>
          <p:cNvSpPr/>
          <p:nvPr/>
        </p:nvSpPr>
        <p:spPr>
          <a:xfrm>
            <a:off x="615739" y="108355"/>
            <a:ext cx="11377614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defTabSz="914171">
              <a:lnSpc>
                <a:spcPct val="90000"/>
              </a:lnSpc>
              <a:spcBef>
                <a:spcPct val="0"/>
              </a:spcBef>
            </a:pPr>
            <a:r>
              <a:rPr lang="pt-BR" sz="2400" b="1" spc="-25" dirty="0">
                <a:solidFill>
                  <a:schemeClr val="accent1"/>
                </a:solidFill>
                <a:latin typeface="Pfizer Tomorrow" panose="02010503040201060303" pitchFamily="50" charset="0"/>
                <a:ea typeface="+mj-ea"/>
                <a:cs typeface="Calibri"/>
              </a:rPr>
              <a:t>Análise dos casos de</a:t>
            </a:r>
            <a:r>
              <a:rPr lang="pt-BR" sz="2400" b="1" kern="1200" spc="-25" dirty="0">
                <a:solidFill>
                  <a:schemeClr val="accent1"/>
                </a:solidFill>
                <a:latin typeface="Pfizer Tomorrow" panose="02010503040201060303" pitchFamily="50" charset="0"/>
                <a:ea typeface="+mj-ea"/>
                <a:cs typeface="Calibri"/>
              </a:rPr>
              <a:t> SRAG  por VSR- 2025 </a:t>
            </a:r>
            <a:r>
              <a:rPr lang="pt-BR" sz="2400" b="1" spc="-25" dirty="0">
                <a:solidFill>
                  <a:schemeClr val="accent1"/>
                </a:solidFill>
                <a:latin typeface="Pfizer Tomorrow" panose="02010503040201060303" pitchFamily="50" charset="0"/>
                <a:cs typeface="Calibri"/>
              </a:rPr>
              <a:t>(até semana 32)</a:t>
            </a:r>
            <a:r>
              <a:rPr lang="pt-BR" sz="2400" b="1" spc="-25" baseline="30000" dirty="0">
                <a:solidFill>
                  <a:schemeClr val="accent1"/>
                </a:solidFill>
                <a:latin typeface="Pfizer Tomorrow" panose="02010503040201060303" pitchFamily="50" charset="0"/>
                <a:cs typeface="Calibri"/>
              </a:rPr>
              <a:t>1</a:t>
            </a:r>
          </a:p>
          <a:p>
            <a:pPr marL="25400" defTabSz="914171">
              <a:lnSpc>
                <a:spcPct val="90000"/>
              </a:lnSpc>
              <a:spcBef>
                <a:spcPct val="0"/>
              </a:spcBef>
            </a:pPr>
            <a:endParaRPr lang="pt-BR" sz="2400" b="1" kern="1200" spc="-25" dirty="0">
              <a:solidFill>
                <a:schemeClr val="accent1"/>
              </a:solidFill>
              <a:latin typeface="Pfizer Tomorrow" panose="02010503040201060303" pitchFamily="50" charset="0"/>
              <a:ea typeface="+mj-ea"/>
              <a:cs typeface="Calibri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82414" y="1958962"/>
            <a:ext cx="10490411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pt-BR" sz="1800" b="1" dirty="0"/>
              <a:t>Início da atividade do VSR</a:t>
            </a:r>
            <a:r>
              <a:rPr lang="pt-BR" sz="1800" dirty="0"/>
              <a:t> foi </a:t>
            </a:r>
            <a:r>
              <a:rPr lang="pt-BR" sz="1800" b="1" dirty="0"/>
              <a:t>relativamente comum</a:t>
            </a:r>
            <a:r>
              <a:rPr lang="pt-BR" sz="1800" dirty="0"/>
              <a:t> em todas as regiões: entre </a:t>
            </a:r>
            <a:r>
              <a:rPr lang="pt-BR" sz="1800" b="1" dirty="0"/>
              <a:t>SE 08 e 10</a:t>
            </a:r>
            <a:endParaRPr lang="pt-BR" sz="1800" dirty="0"/>
          </a:p>
          <a:p>
            <a:endParaRPr lang="pt-BR" sz="1800" dirty="0"/>
          </a:p>
          <a:p>
            <a:endParaRPr lang="pt-BR" sz="1800" dirty="0"/>
          </a:p>
          <a:p>
            <a:pPr marL="342900" lvl="0" indent="-342900">
              <a:buFont typeface="Wingdings" pitchFamily="2" charset="2"/>
              <a:buChar char="Ø"/>
            </a:pPr>
            <a:r>
              <a:rPr lang="pt-BR" sz="1800" dirty="0"/>
              <a:t>A circulação </a:t>
            </a:r>
            <a:r>
              <a:rPr lang="pt-BR" sz="1800" b="1" dirty="0"/>
              <a:t>persistiu até aproximadamente a SE 30</a:t>
            </a:r>
            <a:endParaRPr lang="pt-BR" sz="2000" dirty="0">
              <a:solidFill>
                <a:srgbClr val="000000"/>
              </a:solidFill>
            </a:endParaRPr>
          </a:p>
          <a:p>
            <a:endParaRPr lang="pt-BR" sz="1800" dirty="0"/>
          </a:p>
          <a:p>
            <a:endParaRPr lang="pt-BR" sz="1800" b="1" dirty="0"/>
          </a:p>
          <a:p>
            <a:endParaRPr lang="pt-BR" sz="2000" b="1" dirty="0"/>
          </a:p>
          <a:p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C4218EE-B1F3-18A2-E2FD-9708AD01FF27}"/>
              </a:ext>
            </a:extLst>
          </p:cNvPr>
          <p:cNvSpPr/>
          <p:nvPr/>
        </p:nvSpPr>
        <p:spPr>
          <a:xfrm>
            <a:off x="9385300" y="6458847"/>
            <a:ext cx="2387600" cy="34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F52F6B7-83F0-9DF6-5581-AB109899188B}"/>
              </a:ext>
            </a:extLst>
          </p:cNvPr>
          <p:cNvSpPr txBox="1"/>
          <p:nvPr/>
        </p:nvSpPr>
        <p:spPr>
          <a:xfrm>
            <a:off x="376818" y="5824973"/>
            <a:ext cx="61192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pt-BR" sz="800" b="1" dirty="0">
                <a:latin typeface="Noto Sans" panose="020B0502040504020204" pitchFamily="34"/>
              </a:rPr>
              <a:t>VSR: </a:t>
            </a:r>
            <a:r>
              <a:rPr lang="pt-BR" sz="800" dirty="0">
                <a:latin typeface="Noto Sans" panose="020B0502040504020204" pitchFamily="34"/>
              </a:rPr>
              <a:t>Vírus Sincicial Respiratório; </a:t>
            </a:r>
            <a:r>
              <a:rPr lang="pt-BR" b="1" dirty="0"/>
              <a:t>SE: </a:t>
            </a:r>
            <a:r>
              <a:rPr lang="pt-BR" dirty="0"/>
              <a:t>Semana Epidemiológica </a:t>
            </a:r>
            <a:endParaRPr lang="pt-BR" sz="8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49F85FD-722D-795B-83F2-8D8541E73CAA}"/>
              </a:ext>
            </a:extLst>
          </p:cNvPr>
          <p:cNvSpPr/>
          <p:nvPr/>
        </p:nvSpPr>
        <p:spPr>
          <a:xfrm>
            <a:off x="2447925" y="6278458"/>
            <a:ext cx="819149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1. BRASIL. Ministério da Saúde. Estratégia contra o vírus sincicial respiratório em gestantes. Brasília: Ministério da Saúde, [s.d.]. Disponível em: &lt;https://www.gov.br/</a:t>
            </a:r>
            <a:r>
              <a:rPr lang="pt-BR" dirty="0" err="1"/>
              <a:t>saude</a:t>
            </a:r>
            <a:r>
              <a:rPr lang="pt-BR" dirty="0"/>
              <a:t>/</a:t>
            </a:r>
            <a:r>
              <a:rPr lang="pt-BR" dirty="0" err="1"/>
              <a:t>pt-br</a:t>
            </a:r>
            <a:r>
              <a:rPr lang="pt-BR" dirty="0"/>
              <a:t>/</a:t>
            </a:r>
            <a:r>
              <a:rPr lang="pt-BR" dirty="0" err="1"/>
              <a:t>vacinacao</a:t>
            </a:r>
            <a:r>
              <a:rPr lang="pt-BR" dirty="0"/>
              <a:t>/</a:t>
            </a:r>
            <a:r>
              <a:rPr lang="pt-BR" dirty="0" err="1"/>
              <a:t>publicacoes</a:t>
            </a:r>
            <a:r>
              <a:rPr lang="pt-BR" dirty="0"/>
              <a:t>/estrategia-de-vacinacao-contra-o-virus-sincicial-respiratorio-em-gestantes.pdf&gt;. Acesso em: 19 jan. 2026.</a:t>
            </a:r>
          </a:p>
        </p:txBody>
      </p:sp>
    </p:spTree>
    <p:extLst>
      <p:ext uri="{BB962C8B-B14F-4D97-AF65-F5344CB8AC3E}">
        <p14:creationId xmlns:p14="http://schemas.microsoft.com/office/powerpoint/2010/main" val="3399821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9AEA60F-E473-BF9F-4EDA-7F26E8B544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AEA60F-E473-BF9F-4EDA-7F26E8B54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Google Shape;555;p13">
            <a:extLst>
              <a:ext uri="{FF2B5EF4-FFF2-40B4-BE49-F238E27FC236}">
                <a16:creationId xmlns:a16="http://schemas.microsoft.com/office/drawing/2014/main" id="{23DC38A1-1A7D-FA00-E24B-923C732D6FE5}"/>
              </a:ext>
            </a:extLst>
          </p:cNvPr>
          <p:cNvSpPr/>
          <p:nvPr/>
        </p:nvSpPr>
        <p:spPr>
          <a:xfrm>
            <a:off x="615739" y="108355"/>
            <a:ext cx="11377614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lvl="0" defTabSz="914171">
              <a:lnSpc>
                <a:spcPct val="90000"/>
              </a:lnSpc>
              <a:spcBef>
                <a:spcPct val="0"/>
              </a:spcBef>
            </a:pPr>
            <a:r>
              <a:rPr lang="pt-BR" sz="2400" b="1" spc="-25" dirty="0">
                <a:solidFill>
                  <a:srgbClr val="0000C9"/>
                </a:solidFill>
                <a:latin typeface="Pfizer Tomorrow" panose="02010503040201060303" pitchFamily="50" charset="0"/>
                <a:cs typeface="Calibri"/>
              </a:rPr>
              <a:t>Análise dos casos de SRAG  por VSR- 2025 (até semana 32)</a:t>
            </a:r>
            <a:r>
              <a:rPr lang="pt-BR" sz="2400" b="1" spc="-25" baseline="30000" dirty="0">
                <a:solidFill>
                  <a:srgbClr val="0000C9"/>
                </a:solidFill>
                <a:latin typeface="Pfizer Tomorrow" panose="02010503040201060303" pitchFamily="50" charset="0"/>
                <a:cs typeface="Calibri"/>
              </a:rPr>
              <a:t>1</a:t>
            </a:r>
          </a:p>
          <a:p>
            <a:pPr marL="25400" defTabSz="914171">
              <a:lnSpc>
                <a:spcPct val="90000"/>
              </a:lnSpc>
              <a:spcBef>
                <a:spcPct val="0"/>
              </a:spcBef>
            </a:pPr>
            <a:endParaRPr lang="pt-BR" sz="2400" b="1" kern="1200" spc="-25" dirty="0">
              <a:solidFill>
                <a:schemeClr val="accent1"/>
              </a:solidFill>
              <a:latin typeface="Pfizer Tomorrow" panose="02010503040201060303" pitchFamily="50" charset="0"/>
              <a:ea typeface="+mj-ea"/>
              <a:cs typeface="Calibri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238250" y="713865"/>
            <a:ext cx="10391775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/>
              <a:t>Por região:</a:t>
            </a:r>
          </a:p>
          <a:p>
            <a:endParaRPr lang="pt-BR" sz="1800" dirty="0"/>
          </a:p>
          <a:p>
            <a:pPr>
              <a:buFont typeface="Arial"/>
              <a:buChar char="•"/>
            </a:pPr>
            <a:r>
              <a:rPr lang="pt-BR" sz="1800" b="1" dirty="0"/>
              <a:t>Sul</a:t>
            </a:r>
            <a:endParaRPr lang="pt-BR" sz="1800" dirty="0"/>
          </a:p>
          <a:p>
            <a:pPr marL="742950" lvl="1" indent="-285750">
              <a:buFont typeface="Arial"/>
              <a:buChar char="•"/>
            </a:pPr>
            <a:r>
              <a:rPr lang="pt-BR" sz="1800" dirty="0"/>
              <a:t>Sazonalidade </a:t>
            </a:r>
            <a:r>
              <a:rPr lang="pt-BR" sz="1800" b="1" dirty="0"/>
              <a:t>mais intensa e concentrada</a:t>
            </a:r>
            <a:endParaRPr lang="pt-BR" sz="1800" dirty="0"/>
          </a:p>
          <a:p>
            <a:pPr marL="742950" lvl="1" indent="-285750">
              <a:buFont typeface="Arial"/>
              <a:buChar char="•"/>
            </a:pPr>
            <a:r>
              <a:rPr lang="pt-BR" sz="1800" dirty="0"/>
              <a:t>Pico entre </a:t>
            </a:r>
            <a:r>
              <a:rPr lang="pt-BR" sz="1800" b="1" dirty="0"/>
              <a:t>SE 10–20</a:t>
            </a:r>
            <a:r>
              <a:rPr lang="pt-BR" sz="1800" dirty="0"/>
              <a:t>, com destaque para o </a:t>
            </a:r>
            <a:r>
              <a:rPr lang="pt-BR" sz="1800" b="1" dirty="0"/>
              <a:t>Paraná</a:t>
            </a:r>
            <a:endParaRPr lang="pt-BR" sz="1800" dirty="0"/>
          </a:p>
          <a:p>
            <a:pPr>
              <a:buFont typeface="Arial"/>
              <a:buChar char="•"/>
            </a:pPr>
            <a:r>
              <a:rPr lang="pt-BR" sz="1800" b="1" dirty="0"/>
              <a:t>Sudeste</a:t>
            </a:r>
            <a:endParaRPr lang="pt-BR" sz="1800" dirty="0"/>
          </a:p>
          <a:p>
            <a:pPr marL="742950" lvl="1" indent="-285750">
              <a:buFont typeface="Arial"/>
              <a:buChar char="•"/>
            </a:pPr>
            <a:r>
              <a:rPr lang="pt-BR" sz="1800" dirty="0"/>
              <a:t>Início da circulação a partir da </a:t>
            </a:r>
            <a:r>
              <a:rPr lang="pt-BR" sz="1800" b="1" dirty="0"/>
              <a:t>SE 08</a:t>
            </a:r>
            <a:endParaRPr lang="pt-BR" sz="1800" dirty="0"/>
          </a:p>
          <a:p>
            <a:pPr marL="742950" lvl="1" indent="-285750">
              <a:buFont typeface="Arial"/>
              <a:buChar char="•"/>
            </a:pPr>
            <a:r>
              <a:rPr lang="pt-BR" sz="1800" dirty="0"/>
              <a:t>Maior impacto observado em </a:t>
            </a:r>
            <a:r>
              <a:rPr lang="pt-BR" sz="1800" b="1" dirty="0"/>
              <a:t>São Paulo</a:t>
            </a:r>
            <a:endParaRPr lang="pt-BR" sz="1800" dirty="0"/>
          </a:p>
          <a:p>
            <a:pPr>
              <a:buFont typeface="Arial"/>
              <a:buChar char="•"/>
            </a:pPr>
            <a:r>
              <a:rPr lang="pt-BR" sz="1800" b="1" dirty="0"/>
              <a:t>Centro-Oeste</a:t>
            </a:r>
            <a:endParaRPr lang="pt-BR" sz="1800" dirty="0"/>
          </a:p>
          <a:p>
            <a:pPr marL="742950" lvl="1" indent="-285750">
              <a:buFont typeface="Arial"/>
              <a:buChar char="•"/>
            </a:pPr>
            <a:r>
              <a:rPr lang="pt-BR" sz="1800" dirty="0"/>
              <a:t>Aumento de casos a partir da </a:t>
            </a:r>
            <a:r>
              <a:rPr lang="pt-BR" sz="1800" b="1" dirty="0"/>
              <a:t>SE 10</a:t>
            </a:r>
            <a:endParaRPr lang="pt-BR" sz="1800" dirty="0"/>
          </a:p>
          <a:p>
            <a:pPr marL="742950" lvl="1" indent="-285750">
              <a:buFont typeface="Arial"/>
              <a:buChar char="•"/>
            </a:pPr>
            <a:r>
              <a:rPr lang="pt-BR" sz="1800" dirty="0"/>
              <a:t>Pico entre </a:t>
            </a:r>
            <a:r>
              <a:rPr lang="pt-BR" sz="1800" b="1" dirty="0"/>
              <a:t>SE 12–20</a:t>
            </a:r>
            <a:endParaRPr lang="pt-BR" sz="1800" dirty="0"/>
          </a:p>
          <a:p>
            <a:pPr>
              <a:buFont typeface="Arial"/>
              <a:buChar char="•"/>
            </a:pPr>
            <a:r>
              <a:rPr lang="pt-BR" sz="1800" b="1" dirty="0"/>
              <a:t>Nordeste</a:t>
            </a:r>
            <a:endParaRPr lang="pt-BR" sz="1800" dirty="0"/>
          </a:p>
          <a:p>
            <a:pPr marL="742950" lvl="1" indent="-285750">
              <a:buFont typeface="Arial"/>
              <a:buChar char="•"/>
            </a:pPr>
            <a:r>
              <a:rPr lang="pt-BR" sz="1800" dirty="0"/>
              <a:t>Magnitude menor, mas início semelhante (</a:t>
            </a:r>
            <a:r>
              <a:rPr lang="pt-BR" sz="1800" b="1" dirty="0"/>
              <a:t>SE 10</a:t>
            </a:r>
            <a:r>
              <a:rPr lang="pt-BR" sz="1800" dirty="0"/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pt-BR" sz="1800" dirty="0"/>
              <a:t>Pico também entre </a:t>
            </a:r>
            <a:r>
              <a:rPr lang="pt-BR" sz="1800" b="1" dirty="0"/>
              <a:t>SE 12–20</a:t>
            </a:r>
            <a:endParaRPr lang="pt-BR" sz="1800" dirty="0"/>
          </a:p>
          <a:p>
            <a:pPr>
              <a:buFont typeface="Arial"/>
              <a:buChar char="•"/>
            </a:pPr>
            <a:r>
              <a:rPr lang="pt-BR" sz="1800" b="1" dirty="0"/>
              <a:t>Norte</a:t>
            </a:r>
            <a:endParaRPr lang="pt-BR" sz="1800" dirty="0"/>
          </a:p>
          <a:p>
            <a:pPr marL="742950" lvl="1" indent="-285750">
              <a:buFont typeface="Arial"/>
              <a:buChar char="•"/>
            </a:pPr>
            <a:r>
              <a:rPr lang="pt-BR" sz="1800" dirty="0"/>
              <a:t>Padrão </a:t>
            </a:r>
            <a:r>
              <a:rPr lang="pt-BR" sz="1800" b="1" dirty="0"/>
              <a:t>mais difuso</a:t>
            </a:r>
            <a:r>
              <a:rPr lang="pt-BR" sz="1800" dirty="0"/>
              <a:t> e de </a:t>
            </a:r>
            <a:r>
              <a:rPr lang="pt-BR" sz="1800" b="1" dirty="0"/>
              <a:t>menor intensidade</a:t>
            </a:r>
            <a:endParaRPr lang="pt-BR" sz="1800" dirty="0"/>
          </a:p>
          <a:p>
            <a:endParaRPr lang="pt-BR" sz="2000" b="1" dirty="0"/>
          </a:p>
          <a:p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538048D-F040-2FEF-8F0D-D4FB1E43A8A7}"/>
              </a:ext>
            </a:extLst>
          </p:cNvPr>
          <p:cNvSpPr/>
          <p:nvPr/>
        </p:nvSpPr>
        <p:spPr>
          <a:xfrm>
            <a:off x="9385300" y="6458847"/>
            <a:ext cx="2387600" cy="34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7E2DBA9-8D3A-9E8C-07D9-12584B227092}"/>
              </a:ext>
            </a:extLst>
          </p:cNvPr>
          <p:cNvSpPr/>
          <p:nvPr/>
        </p:nvSpPr>
        <p:spPr>
          <a:xfrm>
            <a:off x="2447925" y="6278458"/>
            <a:ext cx="819149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1. BRASIL. Ministério da Saúde. Estratégia contra o vírus sincicial respiratório em gestantes. Brasília: Ministério da Saúde, [s.d.]. Disponível em: &lt;https://www.gov.br/</a:t>
            </a:r>
            <a:r>
              <a:rPr lang="pt-BR" dirty="0" err="1"/>
              <a:t>saude</a:t>
            </a:r>
            <a:r>
              <a:rPr lang="pt-BR" dirty="0"/>
              <a:t>/</a:t>
            </a:r>
            <a:r>
              <a:rPr lang="pt-BR" dirty="0" err="1"/>
              <a:t>pt-br</a:t>
            </a:r>
            <a:r>
              <a:rPr lang="pt-BR" dirty="0"/>
              <a:t>/</a:t>
            </a:r>
            <a:r>
              <a:rPr lang="pt-BR" dirty="0" err="1"/>
              <a:t>vacinacao</a:t>
            </a:r>
            <a:r>
              <a:rPr lang="pt-BR" dirty="0"/>
              <a:t>/</a:t>
            </a:r>
            <a:r>
              <a:rPr lang="pt-BR" dirty="0" err="1"/>
              <a:t>publicacoes</a:t>
            </a:r>
            <a:r>
              <a:rPr lang="pt-BR" dirty="0"/>
              <a:t>/estrategia-de-vacinacao-contra-o-virus-sincicial-respiratorio-em-gestantes.pdf&gt;. Acesso em: 19 jan. 2026.</a:t>
            </a:r>
          </a:p>
        </p:txBody>
      </p:sp>
    </p:spTree>
    <p:extLst>
      <p:ext uri="{BB962C8B-B14F-4D97-AF65-F5344CB8AC3E}">
        <p14:creationId xmlns:p14="http://schemas.microsoft.com/office/powerpoint/2010/main" val="1555106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9AEA60F-E473-BF9F-4EDA-7F26E8B544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AEA60F-E473-BF9F-4EDA-7F26E8B54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/>
          <p:cNvSpPr/>
          <p:nvPr/>
        </p:nvSpPr>
        <p:spPr>
          <a:xfrm>
            <a:off x="180975" y="217958"/>
            <a:ext cx="118123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/>
                </a:solidFill>
                <a:latin typeface="+mj-lt"/>
              </a:rPr>
              <a:t>Bronquiolite viral aguda no Brasil: caraterísticas de tempo de internação e gastos hospitalares</a:t>
            </a:r>
            <a:r>
              <a:rPr lang="pt-BR" sz="2000" b="1" baseline="30000" dirty="0">
                <a:solidFill>
                  <a:schemeClr val="accent1"/>
                </a:solidFill>
                <a:latin typeface="+mj-lt"/>
              </a:rPr>
              <a:t>1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074755" y="1123101"/>
            <a:ext cx="8024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Tempo médio de permanência das internações nas macrorregiões nacionais para tratamento da</a:t>
            </a:r>
          </a:p>
          <a:p>
            <a:pPr algn="ctr"/>
            <a:r>
              <a:rPr lang="pt-BR" sz="1400" dirty="0"/>
              <a:t>bronquiolite viral aguda.</a:t>
            </a:r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5" y="1819274"/>
            <a:ext cx="9824723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1281800" y="5369749"/>
            <a:ext cx="9610725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Entre 0,5% 2,0% dos lactentes (previamente hígidos) infectados pelo VSR necessitam de hospitalização, e de 0,5 a 1,0% deles a internação ocorrerá em regime de unidade de terapia intensiva com uso de ventilação mecânica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552700" y="6238875"/>
            <a:ext cx="851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1.Prado, S. I., &amp; Novais, M. A. P. D. (2025). </a:t>
            </a:r>
            <a:r>
              <a:rPr lang="pt-BR" dirty="0" err="1"/>
              <a:t>Bronquiolite</a:t>
            </a:r>
            <a:r>
              <a:rPr lang="pt-BR" dirty="0"/>
              <a:t> viral aguda no Brasil: caraterísticas de tempo de internação e gastos hospitalares. </a:t>
            </a:r>
            <a:r>
              <a:rPr lang="pt-BR" i="1" dirty="0"/>
              <a:t>Ciência &amp; Saúde Coletiva</a:t>
            </a:r>
            <a:r>
              <a:rPr lang="pt-BR" dirty="0"/>
              <a:t>, </a:t>
            </a:r>
            <a:r>
              <a:rPr lang="pt-BR" i="1" dirty="0"/>
              <a:t>30</a:t>
            </a:r>
            <a:r>
              <a:rPr lang="pt-BR" dirty="0"/>
              <a:t>, e07402023.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B711A94-47E7-62E4-876A-6568E19E07CA}"/>
              </a:ext>
            </a:extLst>
          </p:cNvPr>
          <p:cNvSpPr txBox="1"/>
          <p:nvPr/>
        </p:nvSpPr>
        <p:spPr>
          <a:xfrm>
            <a:off x="3078342" y="4996741"/>
            <a:ext cx="85153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00" dirty="0"/>
              <a:t>Adaptado de: Prado, S. I., &amp; Novais, M. A. P. D. (2025). </a:t>
            </a:r>
            <a:r>
              <a:rPr lang="pt-BR" sz="700" dirty="0" err="1"/>
              <a:t>Bronquiolite</a:t>
            </a:r>
            <a:r>
              <a:rPr lang="pt-BR" sz="700" dirty="0"/>
              <a:t> viral aguda no Brasil: caraterísticas de tempo de internação e gastos hospitalares. </a:t>
            </a:r>
            <a:r>
              <a:rPr lang="pt-BR" sz="700" i="1" dirty="0"/>
              <a:t>Ciência &amp; Saúde Coletiva</a:t>
            </a:r>
            <a:r>
              <a:rPr lang="pt-BR" sz="700" dirty="0"/>
              <a:t>, </a:t>
            </a:r>
            <a:r>
              <a:rPr lang="pt-BR" sz="700" i="1" dirty="0"/>
              <a:t>30</a:t>
            </a:r>
            <a:r>
              <a:rPr lang="pt-BR" sz="700" dirty="0"/>
              <a:t>, e07402023.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C116668-5E74-3977-01DA-72EF9F4F6C54}"/>
              </a:ext>
            </a:extLst>
          </p:cNvPr>
          <p:cNvSpPr/>
          <p:nvPr/>
        </p:nvSpPr>
        <p:spPr>
          <a:xfrm>
            <a:off x="9385300" y="6458847"/>
            <a:ext cx="2387600" cy="34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4895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B6D06E13-8607-78C3-405A-359C15209638}"/>
              </a:ext>
            </a:extLst>
          </p:cNvPr>
          <p:cNvSpPr/>
          <p:nvPr/>
        </p:nvSpPr>
        <p:spPr>
          <a:xfrm>
            <a:off x="9385300" y="6458847"/>
            <a:ext cx="2387600" cy="34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9AEA60F-E473-BF9F-4EDA-7F26E8B544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AEA60F-E473-BF9F-4EDA-7F26E8B54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/>
          <p:cNvSpPr/>
          <p:nvPr/>
        </p:nvSpPr>
        <p:spPr>
          <a:xfrm>
            <a:off x="180975" y="217958"/>
            <a:ext cx="118123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/>
                </a:solidFill>
                <a:latin typeface="+mj-lt"/>
              </a:rPr>
              <a:t>Bronquiolite viral aguda no Brasil: caraterísticas de tempo de internação e gastos hospitalares</a:t>
            </a:r>
            <a:r>
              <a:rPr lang="pt-BR" sz="2000" b="1" baseline="30000" dirty="0">
                <a:solidFill>
                  <a:schemeClr val="accent1"/>
                </a:solidFill>
                <a:latin typeface="+mj-lt"/>
              </a:rPr>
              <a:t>1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6" y="1576380"/>
            <a:ext cx="9601200" cy="355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933700" y="1176037"/>
            <a:ext cx="6600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Valor médio das </a:t>
            </a:r>
            <a:r>
              <a:rPr lang="pt-BR" sz="1400" dirty="0" err="1"/>
              <a:t>AIHs</a:t>
            </a:r>
            <a:r>
              <a:rPr lang="pt-BR" sz="1400" dirty="0"/>
              <a:t> nas internações por </a:t>
            </a:r>
            <a:r>
              <a:rPr lang="pt-BR" sz="1400" dirty="0" err="1"/>
              <a:t>bronquiolite</a:t>
            </a:r>
            <a:r>
              <a:rPr lang="pt-BR" sz="1400" dirty="0"/>
              <a:t> por região brasileira</a:t>
            </a:r>
          </a:p>
        </p:txBody>
      </p:sp>
      <p:sp>
        <p:nvSpPr>
          <p:cNvPr id="4" name="Retângulo 3"/>
          <p:cNvSpPr/>
          <p:nvPr/>
        </p:nvSpPr>
        <p:spPr>
          <a:xfrm>
            <a:off x="876301" y="5137605"/>
            <a:ext cx="1003935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Nos EUA, os gastos com internação por BVA em crianças menores de dois anos excederam 1,7 bilhão de dólares em 2009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062162" y="6347341"/>
            <a:ext cx="834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1. Prado, S. I., &amp; Novais, M. A. P. D. (2025). </a:t>
            </a:r>
            <a:r>
              <a:rPr lang="pt-BR" dirty="0" err="1"/>
              <a:t>Bronquiolite</a:t>
            </a:r>
            <a:r>
              <a:rPr lang="pt-BR" dirty="0"/>
              <a:t> viral aguda no Brasil: caraterísticas de tempo de internação e gastos hospitalares. </a:t>
            </a:r>
            <a:r>
              <a:rPr lang="pt-BR" i="1" dirty="0"/>
              <a:t>Ciência &amp; Saúde Coletiva</a:t>
            </a:r>
            <a:r>
              <a:rPr lang="pt-BR" dirty="0"/>
              <a:t>, </a:t>
            </a:r>
            <a:r>
              <a:rPr lang="pt-BR" i="1" dirty="0"/>
              <a:t>30</a:t>
            </a:r>
            <a:r>
              <a:rPr lang="pt-BR" dirty="0"/>
              <a:t>, e07402023.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7005A0C-4201-8E85-59B5-E21DBDE8EB10}"/>
              </a:ext>
            </a:extLst>
          </p:cNvPr>
          <p:cNvSpPr txBox="1"/>
          <p:nvPr/>
        </p:nvSpPr>
        <p:spPr>
          <a:xfrm>
            <a:off x="2933700" y="4933920"/>
            <a:ext cx="85153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00" dirty="0"/>
              <a:t>Adaptado de: Prado, S. I., &amp; Novais, M. A. P. D. (2025). </a:t>
            </a:r>
            <a:r>
              <a:rPr lang="pt-BR" sz="700" dirty="0" err="1"/>
              <a:t>Bronquiolite</a:t>
            </a:r>
            <a:r>
              <a:rPr lang="pt-BR" sz="700" dirty="0"/>
              <a:t> viral aguda no Brasil: caraterísticas de tempo de internação e gastos hospitalares. </a:t>
            </a:r>
            <a:r>
              <a:rPr lang="pt-BR" sz="700" i="1" dirty="0"/>
              <a:t>Ciência &amp; Saúde Coletiva</a:t>
            </a:r>
            <a:r>
              <a:rPr lang="pt-BR" sz="700" dirty="0"/>
              <a:t>, </a:t>
            </a:r>
            <a:r>
              <a:rPr lang="pt-BR" sz="700" i="1" dirty="0"/>
              <a:t>30</a:t>
            </a:r>
            <a:r>
              <a:rPr lang="pt-BR" sz="700" dirty="0"/>
              <a:t>, e07402023.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5A14246-9005-79C2-7288-F29F2763DC7F}"/>
              </a:ext>
            </a:extLst>
          </p:cNvPr>
          <p:cNvSpPr txBox="1"/>
          <p:nvPr/>
        </p:nvSpPr>
        <p:spPr>
          <a:xfrm>
            <a:off x="376818" y="5824973"/>
            <a:ext cx="611923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pt-BR" sz="800" b="1" dirty="0">
                <a:latin typeface="Noto Sans" panose="020B0502040504020204" pitchFamily="34"/>
              </a:rPr>
              <a:t>AIH</a:t>
            </a:r>
            <a:r>
              <a:rPr lang="pt-BR" sz="800" dirty="0">
                <a:latin typeface="Noto Sans" panose="020B0502040504020204" pitchFamily="34"/>
              </a:rPr>
              <a:t>: Autorização de Internação Hospitalar;</a:t>
            </a:r>
            <a:r>
              <a:rPr lang="pt-BR" sz="800" b="1" dirty="0">
                <a:latin typeface="Noto Sans" panose="020B0502040504020204" pitchFamily="34"/>
              </a:rPr>
              <a:t> BVA: </a:t>
            </a:r>
            <a:r>
              <a:rPr lang="pt-BR" sz="800" dirty="0">
                <a:latin typeface="Noto Sans" panose="020B0502040504020204" pitchFamily="34"/>
              </a:rPr>
              <a:t>Bronquiolite Viral Aguda; 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35745953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9AEA60F-E473-BF9F-4EDA-7F26E8B544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AEA60F-E473-BF9F-4EDA-7F26E8B54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/>
          <p:cNvSpPr/>
          <p:nvPr/>
        </p:nvSpPr>
        <p:spPr>
          <a:xfrm>
            <a:off x="180975" y="217958"/>
            <a:ext cx="118123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+mj-lt"/>
              </a:rPr>
              <a:t>Impacto da vacinação no  Brasil</a:t>
            </a:r>
            <a:r>
              <a:rPr lang="pt-BR" sz="3200" b="1" baseline="30000" dirty="0">
                <a:solidFill>
                  <a:schemeClr val="accent1"/>
                </a:solidFill>
                <a:latin typeface="+mj-lt"/>
              </a:rPr>
              <a:t>1,2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14350" y="1104900"/>
            <a:ext cx="976312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Diminuição da Carga sobre o Sistema de Saúde</a:t>
            </a:r>
            <a:r>
              <a:rPr lang="pt-BR" sz="2400" b="1" baseline="30000" dirty="0"/>
              <a:t>1,2</a:t>
            </a:r>
            <a:endParaRPr lang="pt-BR" sz="2400" baseline="30000" dirty="0"/>
          </a:p>
          <a:p>
            <a:endParaRPr lang="pt-BR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pt-BR" sz="1800" dirty="0"/>
              <a:t>O Sistema Único de Saúde (SUS) opera com capacidade hospitalar limitada e distribuição desigual de leitos, incluindo terapia intensiva, o que restringe a resposta do sistema em períodos de alta demanda assistencial</a:t>
            </a:r>
            <a:r>
              <a:rPr lang="pt-BR" sz="1800" baseline="30000" dirty="0"/>
              <a:t>1</a:t>
            </a:r>
            <a:r>
              <a:rPr lang="pt-BR" sz="1800" dirty="0"/>
              <a:t>.</a:t>
            </a:r>
          </a:p>
          <a:p>
            <a:pPr marL="342900" indent="-342900">
              <a:buFont typeface="Wingdings" pitchFamily="2" charset="2"/>
              <a:buChar char="Ø"/>
            </a:pPr>
            <a:endParaRPr lang="pt-BR" sz="1800" dirty="0"/>
          </a:p>
          <a:p>
            <a:pPr marL="342900" indent="-342900">
              <a:buFont typeface="Wingdings" pitchFamily="2" charset="2"/>
              <a:buChar char="Ø"/>
            </a:pPr>
            <a:r>
              <a:rPr lang="pt-BR" sz="1800" dirty="0"/>
              <a:t>Durante a sazonalidade do VSR, há </a:t>
            </a:r>
            <a:r>
              <a:rPr lang="pt-BR" sz="1800" b="1" dirty="0"/>
              <a:t>explosão de atendimentos, internações e ocupação de leitos</a:t>
            </a:r>
            <a:r>
              <a:rPr lang="pt-BR" sz="1800" dirty="0"/>
              <a:t>, levando a</a:t>
            </a:r>
            <a:r>
              <a:rPr lang="pt-BR" sz="1800" baseline="30000" dirty="0"/>
              <a:t>2</a:t>
            </a:r>
            <a:r>
              <a:rPr lang="pt-BR" sz="1800" dirty="0"/>
              <a:t>:</a:t>
            </a:r>
          </a:p>
          <a:p>
            <a:endParaRPr lang="pt-BR" sz="1800" dirty="0"/>
          </a:p>
          <a:p>
            <a:pPr marL="799941" lvl="2" indent="-342900">
              <a:buFont typeface="Arial" pitchFamily="34" charset="0"/>
              <a:buChar char="•"/>
            </a:pPr>
            <a:r>
              <a:rPr lang="pt-BR" sz="1800" dirty="0"/>
              <a:t>superlotação,</a:t>
            </a:r>
          </a:p>
          <a:p>
            <a:pPr marL="799941" lvl="2" indent="-342900">
              <a:buFont typeface="Arial" pitchFamily="34" charset="0"/>
              <a:buChar char="•"/>
            </a:pPr>
            <a:r>
              <a:rPr lang="pt-BR" sz="1800" dirty="0"/>
              <a:t>atrasos assistenciais,</a:t>
            </a:r>
          </a:p>
          <a:p>
            <a:pPr marL="799941" lvl="2" indent="-342900">
              <a:buFont typeface="Arial" pitchFamily="34" charset="0"/>
              <a:buChar char="•"/>
            </a:pPr>
            <a:r>
              <a:rPr lang="pt-BR" sz="1800" dirty="0"/>
              <a:t>cancelamento de cirurgias eletivas,</a:t>
            </a:r>
          </a:p>
          <a:p>
            <a:pPr marL="799941" lvl="2" indent="-342900">
              <a:buFont typeface="Arial" pitchFamily="34" charset="0"/>
              <a:buChar char="•"/>
            </a:pPr>
            <a:r>
              <a:rPr lang="pt-BR" sz="1800" dirty="0"/>
              <a:t>impacto na assistência a outras condições pediátricas</a:t>
            </a:r>
            <a:r>
              <a:rPr lang="pt-BR" sz="2400" dirty="0"/>
              <a:t>.</a:t>
            </a:r>
          </a:p>
          <a:p>
            <a:endParaRPr lang="pt-BR" sz="2400" dirty="0"/>
          </a:p>
        </p:txBody>
      </p:sp>
      <p:sp>
        <p:nvSpPr>
          <p:cNvPr id="4" name="Retângulo 3"/>
          <p:cNvSpPr/>
          <p:nvPr/>
        </p:nvSpPr>
        <p:spPr>
          <a:xfrm>
            <a:off x="1560945" y="6073170"/>
            <a:ext cx="9211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dirty="0"/>
              <a:t>1. Batista Filho et al. </a:t>
            </a: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need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talk</a:t>
            </a:r>
            <a:r>
              <a:rPr lang="pt-BR" dirty="0"/>
              <a:t> </a:t>
            </a:r>
            <a:r>
              <a:rPr lang="pt-BR" dirty="0" err="1"/>
              <a:t>about</a:t>
            </a:r>
            <a:r>
              <a:rPr lang="pt-BR" dirty="0"/>
              <a:t> </a:t>
            </a:r>
            <a:r>
              <a:rPr lang="pt-BR" dirty="0" err="1"/>
              <a:t>critical</a:t>
            </a:r>
            <a:r>
              <a:rPr lang="pt-BR" dirty="0"/>
              <a:t> </a:t>
            </a:r>
            <a:r>
              <a:rPr lang="pt-BR" dirty="0" err="1"/>
              <a:t>care</a:t>
            </a:r>
            <a:r>
              <a:rPr lang="pt-BR" dirty="0"/>
              <a:t> in </a:t>
            </a:r>
            <a:r>
              <a:rPr lang="pt-BR" dirty="0" err="1"/>
              <a:t>Brazil</a:t>
            </a:r>
            <a:r>
              <a:rPr lang="pt-BR" dirty="0"/>
              <a:t>. </a:t>
            </a:r>
            <a:r>
              <a:rPr lang="pt-BR" dirty="0" err="1"/>
              <a:t>Clinics</a:t>
            </a:r>
            <a:r>
              <a:rPr lang="pt-BR" dirty="0"/>
              <a:t> (</a:t>
            </a:r>
            <a:r>
              <a:rPr lang="pt-BR" dirty="0" err="1"/>
              <a:t>Sao</a:t>
            </a:r>
            <a:r>
              <a:rPr lang="pt-BR" dirty="0"/>
              <a:t> Paulo). 2022 </a:t>
            </a:r>
            <a:r>
              <a:rPr lang="pt-BR" dirty="0" err="1"/>
              <a:t>Aug</a:t>
            </a:r>
            <a:r>
              <a:rPr lang="pt-BR" dirty="0"/>
              <a:t> 29;77:100096. </a:t>
            </a:r>
            <a:r>
              <a:rPr lang="pt-BR" dirty="0" err="1"/>
              <a:t>doi</a:t>
            </a:r>
            <a:r>
              <a:rPr lang="pt-BR" dirty="0"/>
              <a:t>: 10.1016/j.clinsp.2022.100096. PMID: 36049323; PMCID: PMC9422924 ; 2. </a:t>
            </a:r>
            <a:r>
              <a:rPr lang="en-US" b="1" dirty="0"/>
              <a:t>Li Y, Wang X, </a:t>
            </a:r>
            <a:r>
              <a:rPr lang="en-US" b="1" dirty="0" err="1"/>
              <a:t>Blau</a:t>
            </a:r>
            <a:r>
              <a:rPr lang="en-US" b="1" dirty="0"/>
              <a:t> DM, et al.</a:t>
            </a:r>
            <a:r>
              <a:rPr lang="en-US" dirty="0"/>
              <a:t> Global, regional, and national disease burden estimates of acute lower respiratory infections due to respiratory syncytial virus in children younger than 5 years in 2019: a systematic analysis. </a:t>
            </a:r>
            <a:r>
              <a:rPr lang="pt-BR" dirty="0"/>
              <a:t>Lancet. 2022;399 (10340):2047-2064. doi:10.1016/S0140-6736(22)00478-0</a:t>
            </a:r>
          </a:p>
          <a:p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04B5EF4-20C9-C036-6FF9-1CA3AAD9F87B}"/>
              </a:ext>
            </a:extLst>
          </p:cNvPr>
          <p:cNvSpPr/>
          <p:nvPr/>
        </p:nvSpPr>
        <p:spPr>
          <a:xfrm>
            <a:off x="9385300" y="6458847"/>
            <a:ext cx="2387600" cy="34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5816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9AEA60F-E473-BF9F-4EDA-7F26E8B544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AEA60F-E473-BF9F-4EDA-7F26E8B54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/>
          <p:cNvSpPr/>
          <p:nvPr/>
        </p:nvSpPr>
        <p:spPr>
          <a:xfrm>
            <a:off x="180975" y="217958"/>
            <a:ext cx="118123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+mj-lt"/>
              </a:rPr>
              <a:t>Impacto da vacinação no  Brasil</a:t>
            </a:r>
            <a:r>
              <a:rPr lang="pt-BR" sz="3200" b="1" baseline="30000" dirty="0">
                <a:solidFill>
                  <a:schemeClr val="accent1"/>
                </a:solidFill>
                <a:latin typeface="+mj-lt"/>
              </a:rPr>
              <a:t>1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14350" y="1190625"/>
            <a:ext cx="11479002" cy="4535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Diminuição da Carga sobre o Sistema de Saúde</a:t>
            </a:r>
            <a:endParaRPr lang="pt-BR" sz="2400" dirty="0"/>
          </a:p>
          <a:p>
            <a:endParaRPr lang="pt-BR" sz="2400" dirty="0"/>
          </a:p>
          <a:p>
            <a:pPr>
              <a:lnSpc>
                <a:spcPct val="150000"/>
              </a:lnSpc>
            </a:pPr>
            <a:r>
              <a:rPr lang="pt-BR" sz="1800" b="1" dirty="0"/>
              <a:t>Por que isso importa para o Brasil?</a:t>
            </a:r>
            <a:endParaRPr lang="pt-BR" sz="1800" dirty="0"/>
          </a:p>
          <a:p>
            <a:pPr>
              <a:lnSpc>
                <a:spcPct val="150000"/>
              </a:lnSpc>
            </a:pPr>
            <a:r>
              <a:rPr lang="pt-BR" sz="1800" dirty="0"/>
              <a:t>A imunização é uma estratégia essencial para reduzir a carga de doença associada ao VSR, especialmente em um contexto como o brasileiro, que apresenta:</a:t>
            </a:r>
          </a:p>
          <a:p>
            <a:pPr>
              <a:lnSpc>
                <a:spcPct val="150000"/>
              </a:lnSpc>
            </a:pPr>
            <a:endParaRPr lang="pt-BR" sz="1800" dirty="0"/>
          </a:p>
          <a:p>
            <a:pPr marL="742791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dirty="0"/>
              <a:t>alta proporção de lactentes vulneráveis às formas graves de VSR¹;</a:t>
            </a:r>
          </a:p>
          <a:p>
            <a:pPr marL="742791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dirty="0"/>
              <a:t>desigualdades regionais de acesso à assistência, especialmente em serviços de maior complexidade²;</a:t>
            </a:r>
          </a:p>
          <a:p>
            <a:pPr marL="742791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dirty="0"/>
              <a:t>escassez de leitos pediátricos e de UTI, dificultando a resposta adequada a períodos de maior demanda²</a:t>
            </a:r>
            <a:r>
              <a:rPr lang="pt-BR" sz="1800" baseline="30000" dirty="0"/>
              <a:t>,</a:t>
            </a:r>
            <a:r>
              <a:rPr lang="pt-BR" sz="1800" dirty="0"/>
              <a:t>³;</a:t>
            </a:r>
          </a:p>
          <a:p>
            <a:pPr marL="742791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dirty="0"/>
              <a:t>sazonalidade marcada do VSR, que provoca picos de circulação e sobrecarga dos serviços de saúde³</a:t>
            </a:r>
            <a:r>
              <a:rPr lang="pt-BR" sz="1800" baseline="30000" dirty="0"/>
              <a:t>,</a:t>
            </a:r>
            <a:r>
              <a:rPr lang="pt-BR" sz="1800" dirty="0"/>
              <a:t>⁴.</a:t>
            </a:r>
            <a:endParaRPr lang="pt-BR" sz="24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85372D1-510B-D3BC-5FA1-65E6B8465A52}"/>
              </a:ext>
            </a:extLst>
          </p:cNvPr>
          <p:cNvSpPr/>
          <p:nvPr/>
        </p:nvSpPr>
        <p:spPr>
          <a:xfrm>
            <a:off x="9385300" y="6458847"/>
            <a:ext cx="2387600" cy="34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1409700" y="6111306"/>
            <a:ext cx="10583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 </a:t>
            </a:r>
            <a:r>
              <a:rPr lang="pt-BR" b="1" dirty="0"/>
              <a:t>1</a:t>
            </a:r>
            <a:r>
              <a:rPr lang="pt-BR" dirty="0"/>
              <a:t>. BRASIL. Ministério da Saúde. Estratégia contra o vírus sincicial respiratório em gestantes. Brasília: Ministério da Saúde, [s.d.]. Disponível em: &lt;https://www.gov.br/</a:t>
            </a:r>
            <a:r>
              <a:rPr lang="pt-BR" dirty="0" err="1"/>
              <a:t>saude</a:t>
            </a:r>
            <a:r>
              <a:rPr lang="pt-BR" dirty="0"/>
              <a:t>/</a:t>
            </a:r>
            <a:r>
              <a:rPr lang="pt-BR" dirty="0" err="1"/>
              <a:t>pt-br</a:t>
            </a:r>
            <a:r>
              <a:rPr lang="pt-BR" dirty="0"/>
              <a:t>/</a:t>
            </a:r>
            <a:r>
              <a:rPr lang="pt-BR" dirty="0" err="1"/>
              <a:t>vacinacao</a:t>
            </a:r>
            <a:r>
              <a:rPr lang="pt-BR" dirty="0"/>
              <a:t>/</a:t>
            </a:r>
            <a:r>
              <a:rPr lang="pt-BR" dirty="0" err="1"/>
              <a:t>publicacoes</a:t>
            </a:r>
            <a:r>
              <a:rPr lang="pt-BR" dirty="0"/>
              <a:t>/estrategia-de-vacinacao-contra-o-virus-sincicial-respiratorio-em-gestantes.pdf&gt;. Acesso em: 19 jan. 2026. </a:t>
            </a:r>
            <a:r>
              <a:rPr lang="en-US" b="1" dirty="0"/>
              <a:t>2. </a:t>
            </a:r>
            <a:r>
              <a:rPr lang="en-US" dirty="0"/>
              <a:t>Batista Filho M, et al. We need to talk about critical care in Brazil. Clinics (São Paulo). 2022;77:100096. </a:t>
            </a:r>
            <a:r>
              <a:rPr lang="en-US" b="1" dirty="0"/>
              <a:t>3. </a:t>
            </a:r>
            <a:r>
              <a:rPr lang="en-US" dirty="0"/>
              <a:t>Al‑Tai A, Renad A, et al. The seasonality of respiratory syncytial virus around the </a:t>
            </a:r>
            <a:r>
              <a:rPr lang="en-US" dirty="0" err="1"/>
              <a:t>world.Lancet</a:t>
            </a:r>
            <a:r>
              <a:rPr lang="en-US" dirty="0"/>
              <a:t> Global Health. 2023;11:e1240–e1251.</a:t>
            </a:r>
            <a:r>
              <a:rPr lang="en-US" b="1" dirty="0"/>
              <a:t>4. </a:t>
            </a:r>
            <a:r>
              <a:rPr lang="en-US" dirty="0"/>
              <a:t>Li Y, Wang X, Blau DM, et </a:t>
            </a:r>
            <a:r>
              <a:rPr lang="en-US" dirty="0" err="1"/>
              <a:t>al.Global</a:t>
            </a:r>
            <a:r>
              <a:rPr lang="en-US" dirty="0"/>
              <a:t>, regional, and national disease burden estimates of acute lower respiratory infections due to respiratory syncytial virus in children younger than 5 years in 2019. Lancet. 2022;399:2047–2064.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1885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34C37-C521-6643-AFE3-F2E6F4026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7F201339-C08C-CAE2-01E4-7B0F573BD9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F201339-C08C-CAE2-01E4-7B0F573BD9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0" name="Retângulo 309">
            <a:extLst>
              <a:ext uri="{FF2B5EF4-FFF2-40B4-BE49-F238E27FC236}">
                <a16:creationId xmlns:a16="http://schemas.microsoft.com/office/drawing/2014/main" id="{6E2357CF-B328-348B-79E8-52C02ECB4832}"/>
              </a:ext>
            </a:extLst>
          </p:cNvPr>
          <p:cNvSpPr/>
          <p:nvPr/>
        </p:nvSpPr>
        <p:spPr bwMode="gray">
          <a:xfrm>
            <a:off x="10787063" y="6498007"/>
            <a:ext cx="677019" cy="2645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2852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95FF"/>
              </a:buClr>
              <a:buSzPct val="90000"/>
              <a:buFontTx/>
              <a:buNone/>
              <a:tabLst/>
              <a:defRPr/>
            </a:pPr>
            <a:endParaRPr kumimoji="0" lang="pt-BR" sz="900" b="1" i="0" u="none" strike="noStrike" kern="1200" cap="none" spc="0" normalizeH="0" baseline="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Pfizer Tomorrow"/>
              <a:ea typeface="+mn-ea"/>
              <a:cs typeface="+mn-cs"/>
            </a:endParaRPr>
          </a:p>
        </p:txBody>
      </p:sp>
      <p:sp>
        <p:nvSpPr>
          <p:cNvPr id="3" name="Título 5">
            <a:extLst>
              <a:ext uri="{FF2B5EF4-FFF2-40B4-BE49-F238E27FC236}">
                <a16:creationId xmlns:a16="http://schemas.microsoft.com/office/drawing/2014/main" id="{BD9311D9-BBC9-53A6-3A8D-A9A4624C4C81}"/>
              </a:ext>
            </a:extLst>
          </p:cNvPr>
          <p:cNvSpPr txBox="1">
            <a:spLocks/>
          </p:cNvSpPr>
          <p:nvPr/>
        </p:nvSpPr>
        <p:spPr bwMode="gray">
          <a:xfrm>
            <a:off x="290797" y="442344"/>
            <a:ext cx="11295782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7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3000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60A9A7E-4E76-61A4-80CF-43D2AC94CF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99639" y="6414897"/>
            <a:ext cx="1858296" cy="330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izer Diatype Office"/>
              <a:ea typeface="+mn-ea"/>
              <a:cs typeface="+mn-cs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AECF243F-F858-9026-1B74-FDAADE538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431" y="548034"/>
            <a:ext cx="11295782" cy="850392"/>
          </a:xfrm>
        </p:spPr>
        <p:txBody>
          <a:bodyPr vert="horz"/>
          <a:lstStyle/>
          <a:p>
            <a:r>
              <a:rPr lang="pt-BR" sz="2800" dirty="0">
                <a:solidFill>
                  <a:srgbClr val="0000C9"/>
                </a:solidFill>
                <a:latin typeface="+mj-lt"/>
              </a:rPr>
              <a:t>Agente etiológico</a:t>
            </a:r>
            <a:br>
              <a:rPr lang="pt-BR" sz="2800" dirty="0">
                <a:solidFill>
                  <a:srgbClr val="0000C9"/>
                </a:solidFill>
                <a:latin typeface="+mj-lt"/>
              </a:rPr>
            </a:br>
            <a:endParaRPr lang="pt-BR" sz="2800" baseline="30000" dirty="0">
              <a:solidFill>
                <a:srgbClr val="0000C9"/>
              </a:solidFill>
              <a:latin typeface="+mj-lt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154E1FB-1B1B-F632-7849-D22FBFDC12E5}"/>
              </a:ext>
            </a:extLst>
          </p:cNvPr>
          <p:cNvSpPr txBox="1">
            <a:spLocks/>
          </p:cNvSpPr>
          <p:nvPr/>
        </p:nvSpPr>
        <p:spPr>
          <a:xfrm>
            <a:off x="467994" y="1817028"/>
            <a:ext cx="5545338" cy="4016887"/>
          </a:xfrm>
          <a:prstGeom prst="rect">
            <a:avLst/>
          </a:prstGeom>
        </p:spPr>
        <p:txBody>
          <a:bodyPr/>
          <a:lstStyle>
            <a:lvl1pPr marL="228543" indent="-228543" algn="l" defTabSz="91417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14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00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886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71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7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42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43" marR="0" lvl="0" indent="-228543" algn="l" defTabSz="91417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fizer Diatype Office"/>
              <a:ea typeface="+mn-ea"/>
              <a:cs typeface="+mn-cs"/>
            </a:endParaRPr>
          </a:p>
        </p:txBody>
      </p:sp>
      <p:sp>
        <p:nvSpPr>
          <p:cNvPr id="311" name="Google Shape;94;p14"/>
          <p:cNvSpPr txBox="1"/>
          <p:nvPr/>
        </p:nvSpPr>
        <p:spPr>
          <a:xfrm>
            <a:off x="511465" y="2141860"/>
            <a:ext cx="6927559" cy="2905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 defTabSz="914400">
              <a:lnSpc>
                <a:spcPct val="160000"/>
              </a:lnSpc>
            </a:pPr>
            <a:r>
              <a:rPr lang="pt-BR" sz="2000" dirty="0"/>
              <a:t>RNA vírus, não segmentado, envelopado, pertencente ao gênero </a:t>
            </a:r>
            <a:r>
              <a:rPr lang="pt-BR" sz="2000" dirty="0" err="1"/>
              <a:t>Orthopneumovírus</a:t>
            </a:r>
            <a:r>
              <a:rPr lang="pt-BR" sz="2000" dirty="0"/>
              <a:t>, à família </a:t>
            </a:r>
            <a:r>
              <a:rPr lang="pt-BR" sz="2000" dirty="0" err="1"/>
              <a:t>Pneumoviridae</a:t>
            </a:r>
            <a:r>
              <a:rPr lang="pt-BR" sz="2000" dirty="0"/>
              <a:t> e à ordem Mononegavirales</a:t>
            </a:r>
            <a:r>
              <a:rPr lang="pt-BR" sz="2000" baseline="30000" dirty="0"/>
              <a:t>1</a:t>
            </a:r>
            <a:r>
              <a:rPr lang="pt-BR" sz="2000" dirty="0"/>
              <a:t>. </a:t>
            </a:r>
          </a:p>
          <a:p>
            <a:pPr lvl="0" algn="just" defTabSz="914400">
              <a:lnSpc>
                <a:spcPct val="160000"/>
              </a:lnSpc>
            </a:pPr>
            <a:endParaRPr lang="pt-BR" sz="2000" dirty="0"/>
          </a:p>
          <a:p>
            <a:pPr lvl="0" algn="just" defTabSz="914400">
              <a:lnSpc>
                <a:spcPct val="160000"/>
              </a:lnSpc>
            </a:pPr>
            <a:r>
              <a:rPr lang="pt-BR" sz="2000" dirty="0"/>
              <a:t>Existem 2 subtipos principais de VSR em humanos: A e B</a:t>
            </a:r>
            <a:r>
              <a:rPr lang="pt-BR" sz="2000" baseline="30000" dirty="0"/>
              <a:t>1.</a:t>
            </a:r>
            <a:endParaRPr lang="en-US" sz="2000" kern="0" dirty="0">
              <a:solidFill>
                <a:srgbClr val="334155"/>
              </a:solidFill>
              <a:ea typeface="Lato"/>
              <a:cs typeface="Lato"/>
              <a:sym typeface="Lato"/>
            </a:endParaRPr>
          </a:p>
          <a:p>
            <a:pPr marL="0" marR="0" lvl="0" indent="0" algn="just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234" y="1817028"/>
            <a:ext cx="3335338" cy="333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1632463" y="6237098"/>
            <a:ext cx="86963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1. BRASIL. Ministério da Saúde. Guia de Vigilância Integrada da COVID-19, Influenza e outros vírus respiratórios de importância em saúde pública. Brasília: Ministério da Saúde, 2024. Disponível em: &lt;https://www.gov.br/</a:t>
            </a:r>
            <a:r>
              <a:rPr lang="pt-BR" dirty="0" err="1"/>
              <a:t>saude</a:t>
            </a:r>
            <a:r>
              <a:rPr lang="pt-BR" dirty="0"/>
              <a:t>/</a:t>
            </a:r>
            <a:r>
              <a:rPr lang="pt-BR" dirty="0" err="1"/>
              <a:t>pt-br</a:t>
            </a:r>
            <a:r>
              <a:rPr lang="pt-BR" dirty="0"/>
              <a:t>/centrais-de-</a:t>
            </a:r>
            <a:r>
              <a:rPr lang="pt-BR" dirty="0" err="1"/>
              <a:t>conteudo</a:t>
            </a:r>
            <a:r>
              <a:rPr lang="pt-BR" dirty="0"/>
              <a:t>/</a:t>
            </a:r>
            <a:r>
              <a:rPr lang="pt-BR" dirty="0" err="1"/>
              <a:t>publicacoes</a:t>
            </a:r>
            <a:r>
              <a:rPr lang="pt-BR" dirty="0"/>
              <a:t>/guias-e-manuais/2024/guia-vigilancia-integrada-da-covid-19-influenza-e-outros-virus-respiratorios-de-importancia-em-saude-publica/</a:t>
            </a:r>
            <a:r>
              <a:rPr lang="pt-BR" dirty="0" err="1"/>
              <a:t>view</a:t>
            </a:r>
            <a:r>
              <a:rPr lang="pt-BR" dirty="0"/>
              <a:t>&gt;. Acesso em: dez de 2025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79A99FA-8144-7BB9-B90C-A4E298DAEFCA}"/>
              </a:ext>
            </a:extLst>
          </p:cNvPr>
          <p:cNvSpPr txBox="1"/>
          <p:nvPr/>
        </p:nvSpPr>
        <p:spPr>
          <a:xfrm>
            <a:off x="8263651" y="5224969"/>
            <a:ext cx="29942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A2A9B1">
                    <a:lumMod val="50000"/>
                  </a:srgbClr>
                </a:solidFill>
                <a:effectLst/>
                <a:uLnTx/>
                <a:uFillTx/>
                <a:latin typeface="Roboto"/>
                <a:ea typeface="Calibri" panose="020F0502020204030204" pitchFamily="34" charset="0"/>
                <a:cs typeface="Arial" pitchFamily="34" charset="0"/>
              </a:rPr>
              <a:t>Adaptado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A2A9B1">
                    <a:lumMod val="50000"/>
                  </a:srgbClr>
                </a:solidFill>
                <a:effectLst/>
                <a:uLnTx/>
                <a:uFillTx/>
                <a:latin typeface="Roboto"/>
                <a:ea typeface="Calibri" panose="020F0502020204030204" pitchFamily="34" charset="0"/>
                <a:cs typeface="Arial" pitchFamily="34" charset="0"/>
              </a:rPr>
              <a:t> de Jung HE, Kim TH, Lee HK. Contribution of Dendritic Cells in Protective Immunity against Respiratory Syncytial Virus Infection. Viruses. 2020;12(1):102. </a:t>
            </a: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srgbClr val="415363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9E9A6FD-DE72-BFE3-714F-6A39B8664A96}"/>
              </a:ext>
            </a:extLst>
          </p:cNvPr>
          <p:cNvSpPr txBox="1"/>
          <p:nvPr/>
        </p:nvSpPr>
        <p:spPr>
          <a:xfrm>
            <a:off x="467994" y="5465873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b="1" dirty="0"/>
              <a:t>RNA</a:t>
            </a:r>
            <a:r>
              <a:rPr lang="pt-BR" sz="900" dirty="0"/>
              <a:t>: </a:t>
            </a:r>
            <a:r>
              <a:rPr lang="pt-BR" dirty="0"/>
              <a:t>Ácido Ribonucleico; </a:t>
            </a:r>
            <a:r>
              <a:rPr lang="pt-BR" b="1" dirty="0"/>
              <a:t>VSR</a:t>
            </a:r>
            <a:r>
              <a:rPr lang="pt-BR" dirty="0"/>
              <a:t>: Vírus Sincicial Respiratório</a:t>
            </a:r>
          </a:p>
        </p:txBody>
      </p:sp>
    </p:spTree>
    <p:extLst>
      <p:ext uri="{BB962C8B-B14F-4D97-AF65-F5344CB8AC3E}">
        <p14:creationId xmlns:p14="http://schemas.microsoft.com/office/powerpoint/2010/main" val="1550421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9AEA60F-E473-BF9F-4EDA-7F26E8B544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AEA60F-E473-BF9F-4EDA-7F26E8B54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/>
          <p:cNvSpPr/>
          <p:nvPr/>
        </p:nvSpPr>
        <p:spPr>
          <a:xfrm>
            <a:off x="180975" y="217958"/>
            <a:ext cx="118123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+mj-lt"/>
              </a:rPr>
              <a:t>Atividade proposta para os municípios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14350" y="1190625"/>
            <a:ext cx="97631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/>
              <a:t>Objetivo geral:</a:t>
            </a:r>
          </a:p>
          <a:p>
            <a:endParaRPr lang="pt-BR" sz="1800" b="1" dirty="0"/>
          </a:p>
          <a:p>
            <a:r>
              <a:rPr lang="pt-BR" sz="1800" dirty="0"/>
              <a:t>Capacitar os municípios a utilizar dados próprios para:</a:t>
            </a:r>
          </a:p>
          <a:p>
            <a:pPr marL="342900" indent="-342900">
              <a:buFont typeface="+mj-lt"/>
              <a:buAutoNum type="arabicPeriod"/>
            </a:pPr>
            <a:endParaRPr lang="pt-BR" sz="1800" dirty="0"/>
          </a:p>
          <a:p>
            <a:pPr marL="342900" indent="-342900">
              <a:buFont typeface="+mj-lt"/>
              <a:buAutoNum type="arabicPeriod"/>
            </a:pPr>
            <a:r>
              <a:rPr lang="pt-BR" sz="1800" dirty="0"/>
              <a:t>Estimar o impacto potencial da vacinação contra VSR na redução de casos de SRAG em lactentes (&lt;6 meses).</a:t>
            </a:r>
          </a:p>
          <a:p>
            <a:pPr marL="342900" indent="-342900">
              <a:buFont typeface="+mj-lt"/>
              <a:buAutoNum type="arabicPeriod"/>
            </a:pPr>
            <a:endParaRPr lang="pt-BR" sz="1800" dirty="0"/>
          </a:p>
          <a:p>
            <a:pPr marL="342900" indent="-342900">
              <a:buFont typeface="+mj-lt"/>
              <a:buAutoNum type="arabicPeriod"/>
            </a:pPr>
            <a:r>
              <a:rPr lang="pt-BR" sz="1800" dirty="0"/>
              <a:t>Avaliar a adesão das gestantes às estratégias de imunização, utilizando </a:t>
            </a:r>
            <a:r>
              <a:rPr lang="pt-BR" sz="1800" dirty="0" err="1"/>
              <a:t>dTpa</a:t>
            </a:r>
            <a:r>
              <a:rPr lang="pt-BR" sz="1800" dirty="0"/>
              <a:t> como indicador proxy de adesão vacinal no pré-natal.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427742B-D12E-7951-769A-6C6DB10FAC80}"/>
              </a:ext>
            </a:extLst>
          </p:cNvPr>
          <p:cNvSpPr/>
          <p:nvPr/>
        </p:nvSpPr>
        <p:spPr>
          <a:xfrm>
            <a:off x="9385300" y="6458847"/>
            <a:ext cx="2387600" cy="34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41274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9AEA60F-E473-BF9F-4EDA-7F26E8B544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AEA60F-E473-BF9F-4EDA-7F26E8B54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/>
          <p:cNvSpPr/>
          <p:nvPr/>
        </p:nvSpPr>
        <p:spPr>
          <a:xfrm>
            <a:off x="180975" y="217958"/>
            <a:ext cx="118123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+mj-lt"/>
              </a:rPr>
              <a:t>Atividade proposta para os municípios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14350" y="981134"/>
            <a:ext cx="10629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/>
              <a:t>Coletar os indicadores municipais (fontes oficiais)</a:t>
            </a:r>
          </a:p>
          <a:p>
            <a:endParaRPr lang="pt-BR" sz="1800" b="1" dirty="0"/>
          </a:p>
          <a:p>
            <a:pPr lvl="1"/>
            <a:endParaRPr lang="pt-BR" sz="1800" dirty="0"/>
          </a:p>
          <a:p>
            <a:r>
              <a:rPr lang="pt-BR" sz="1800" b="1" dirty="0"/>
              <a:t>1. População de Nascidos vivos (NV)</a:t>
            </a:r>
          </a:p>
          <a:p>
            <a:pPr lvl="1"/>
            <a:r>
              <a:rPr lang="pt-BR" sz="1800" b="1" dirty="0"/>
              <a:t>Fonte:</a:t>
            </a:r>
            <a:r>
              <a:rPr lang="pt-BR" sz="1800" dirty="0"/>
              <a:t> SINASC – Sistema de Informações sobre Nascidos Vivos</a:t>
            </a:r>
            <a:br>
              <a:rPr lang="pt-BR" sz="1800" dirty="0"/>
            </a:br>
            <a:r>
              <a:rPr lang="pt-BR" sz="1800" dirty="0"/>
              <a:t>👉 </a:t>
            </a:r>
            <a:r>
              <a:rPr lang="pt-BR" sz="1800" dirty="0">
                <a:hlinkClick r:id="rId6"/>
              </a:rPr>
              <a:t>https://datasus.saude.gov.br/nascidos-vivos-sinasc/</a:t>
            </a:r>
            <a:endParaRPr lang="pt-BR" sz="1800" dirty="0"/>
          </a:p>
          <a:p>
            <a:pPr lvl="1"/>
            <a:endParaRPr lang="pt-BR" sz="1800" dirty="0"/>
          </a:p>
          <a:p>
            <a:r>
              <a:rPr lang="pt-BR" sz="1800" b="1" dirty="0"/>
              <a:t>2. Casos de SRAG residentes (&lt;1 ano)</a:t>
            </a:r>
            <a:br>
              <a:rPr lang="pt-BR" sz="1800" dirty="0"/>
            </a:br>
            <a:r>
              <a:rPr lang="pt-BR" sz="1800" b="1" dirty="0"/>
              <a:t>Fonte:</a:t>
            </a:r>
            <a:r>
              <a:rPr lang="pt-BR" sz="1800" dirty="0"/>
              <a:t> SIVEP-Gripe</a:t>
            </a:r>
            <a:br>
              <a:rPr lang="pt-BR" sz="1800" dirty="0"/>
            </a:br>
            <a:r>
              <a:rPr lang="pt-BR" sz="1800" dirty="0"/>
              <a:t>👉 </a:t>
            </a:r>
            <a:r>
              <a:rPr lang="pt-BR" sz="1800" dirty="0">
                <a:hlinkClick r:id="rId7"/>
              </a:rPr>
              <a:t>https://sivep-gripe.saude.gov.br</a:t>
            </a:r>
            <a:endParaRPr lang="pt-BR" sz="1800" dirty="0"/>
          </a:p>
          <a:p>
            <a:endParaRPr lang="pt-BR" sz="1800" dirty="0"/>
          </a:p>
          <a:p>
            <a:r>
              <a:rPr lang="pt-BR" sz="1800" b="1" dirty="0"/>
              <a:t>3. Cobertura vacinal </a:t>
            </a:r>
            <a:r>
              <a:rPr lang="pt-BR" sz="1800" b="1" dirty="0" err="1"/>
              <a:t>dTpa</a:t>
            </a:r>
            <a:r>
              <a:rPr lang="pt-BR" sz="1800" b="1" dirty="0"/>
              <a:t> em gestantes (%)</a:t>
            </a:r>
          </a:p>
          <a:p>
            <a:r>
              <a:rPr lang="pt-BR" sz="1800" i="1" dirty="0"/>
              <a:t>(usada como indicador de adesão das gestantes às vacinas no pré-natal)</a:t>
            </a:r>
            <a:br>
              <a:rPr lang="pt-BR" sz="1800" dirty="0"/>
            </a:br>
            <a:r>
              <a:rPr lang="pt-BR" sz="1800" b="1" dirty="0"/>
              <a:t>Fonte:</a:t>
            </a:r>
            <a:r>
              <a:rPr lang="pt-BR" sz="1800" dirty="0"/>
              <a:t> SI-PNI – Painel de Coberturas Vacinais</a:t>
            </a:r>
            <a:br>
              <a:rPr lang="pt-BR" sz="1800" dirty="0"/>
            </a:br>
            <a:r>
              <a:rPr lang="pt-BR" sz="1800" dirty="0"/>
              <a:t>👉 </a:t>
            </a:r>
            <a:r>
              <a:rPr lang="pt-BR" sz="1800" dirty="0">
                <a:hlinkClick r:id="rId8"/>
              </a:rPr>
              <a:t>https://pni.datasus.gov.br</a:t>
            </a:r>
            <a:r>
              <a:rPr lang="pt-BR" sz="1800" dirty="0"/>
              <a:t> (ou painel novo do PNI)</a:t>
            </a:r>
          </a:p>
          <a:p>
            <a:endParaRPr lang="pt-BR" sz="18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73BCFEC-2A44-407A-173D-C40396C92AF8}"/>
              </a:ext>
            </a:extLst>
          </p:cNvPr>
          <p:cNvSpPr/>
          <p:nvPr/>
        </p:nvSpPr>
        <p:spPr>
          <a:xfrm>
            <a:off x="9385300" y="6458847"/>
            <a:ext cx="2387600" cy="34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704975" y="5505449"/>
            <a:ext cx="8915400" cy="12157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Discussão: </a:t>
            </a:r>
            <a:r>
              <a:rPr lang="pt-BR" sz="1600" b="1" dirty="0"/>
              <a:t>Se o município atingir altas coberturas da vacina contra VSR:</a:t>
            </a:r>
          </a:p>
          <a:p>
            <a:pPr algn="ctr"/>
            <a:endParaRPr lang="pt-BR" sz="1600" b="1" dirty="0"/>
          </a:p>
          <a:p>
            <a:pPr algn="ctr"/>
            <a:r>
              <a:rPr lang="pt-BR" sz="1600" dirty="0"/>
              <a:t>Qual impacto potencial pode ser obtido redução da carga em pronto atendimento e pronto socorro, em internações, em custos....? Faça por escrito baseado nos dados que obteve.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19892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324241E8-E0D6-C2AE-1D77-DCEC5885D9B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24241E8-E0D6-C2AE-1D77-DCEC5885D9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5">
            <a:extLst>
              <a:ext uri="{FF2B5EF4-FFF2-40B4-BE49-F238E27FC236}">
                <a16:creationId xmlns:a16="http://schemas.microsoft.com/office/drawing/2014/main" id="{EDDB8752-BB61-0E6A-7C7A-CE873241E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278" y="1367794"/>
            <a:ext cx="6076950" cy="1712410"/>
          </a:xfrm>
        </p:spPr>
        <p:txBody>
          <a:bodyPr vert="horz"/>
          <a:lstStyle/>
          <a:p>
            <a:pPr algn="ctr"/>
            <a:r>
              <a:rPr lang="pt-BR" sz="2800" dirty="0"/>
              <a:t>andreabrunovonzuben@gmail.com</a:t>
            </a: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B3F36E59-451E-EFF6-F58F-64AEF472CAAC}"/>
              </a:ext>
            </a:extLst>
          </p:cNvPr>
          <p:cNvSpPr txBox="1">
            <a:spLocks/>
          </p:cNvSpPr>
          <p:nvPr/>
        </p:nvSpPr>
        <p:spPr>
          <a:xfrm>
            <a:off x="612281" y="2510410"/>
            <a:ext cx="4429125" cy="679206"/>
          </a:xfrm>
          <a:prstGeom prst="rect">
            <a:avLst/>
          </a:prstGeom>
        </p:spPr>
        <p:txBody>
          <a:bodyPr vert="horz"/>
          <a:lstStyle>
            <a:lvl1pPr algn="l" defTabSz="914171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7200" b="1" kern="1200" spc="-25" dirty="0">
                <a:solidFill>
                  <a:schemeClr val="bg1"/>
                </a:solidFill>
                <a:latin typeface="Pfizer Tomorrow" panose="02010503040201060303" pitchFamily="2" charset="77"/>
                <a:ea typeface="+mj-ea"/>
                <a:cs typeface="+mj-cs"/>
              </a:defRPr>
            </a:lvl1pPr>
          </a:lstStyle>
          <a:p>
            <a:pPr marL="0" marR="0" lvl="0" indent="0" algn="ctr" defTabSz="914171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dirty="0">
                <a:solidFill>
                  <a:srgbClr val="FFFFFF"/>
                </a:solidFill>
              </a:rPr>
              <a:t>Muito obrigada!</a:t>
            </a:r>
            <a:endParaRPr kumimoji="0" lang="pt-BR" sz="4400" b="1" i="0" u="none" strike="noStrike" kern="1200" cap="none" spc="-2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izer Tomorrow" panose="02010503040201060303" pitchFamily="2" charset="77"/>
              <a:ea typeface="+mj-ea"/>
              <a:cs typeface="+mj-cs"/>
            </a:endParaRPr>
          </a:p>
        </p:txBody>
      </p:sp>
      <p:sp>
        <p:nvSpPr>
          <p:cNvPr id="2" name="Espaço Reservado para Texto 2">
            <a:extLst>
              <a:ext uri="{FF2B5EF4-FFF2-40B4-BE49-F238E27FC236}">
                <a16:creationId xmlns:a16="http://schemas.microsoft.com/office/drawing/2014/main" id="{C2969441-EC65-A9F7-3DBC-8F4F957D290E}"/>
              </a:ext>
            </a:extLst>
          </p:cNvPr>
          <p:cNvSpPr txBox="1">
            <a:spLocks/>
          </p:cNvSpPr>
          <p:nvPr/>
        </p:nvSpPr>
        <p:spPr>
          <a:xfrm>
            <a:off x="3236386" y="5782605"/>
            <a:ext cx="5898182" cy="1075395"/>
          </a:xfrm>
          <a:prstGeom prst="rect">
            <a:avLst/>
          </a:prstGeom>
        </p:spPr>
        <p:txBody>
          <a:bodyPr/>
          <a:lstStyle>
            <a:lvl1pPr marL="228543" indent="-228543" algn="l" defTabSz="91417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1pPr>
            <a:lvl2pPr marL="6856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2pPr>
            <a:lvl3pPr marL="1142714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3pPr>
            <a:lvl4pPr marL="1599800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4pPr>
            <a:lvl5pPr marL="2056886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pc="-50" dirty="0" smtClean="0">
                <a:solidFill>
                  <a:srgbClr val="02005E"/>
                </a:solidFill>
                <a:latin typeface="Pfizer Diatype" panose="020B0504040202060203" pitchFamily="34" charset="77"/>
                <a:ea typeface="+mn-ea"/>
                <a:cs typeface="+mn-cs"/>
              </a:defRPr>
            </a:lvl5pPr>
            <a:lvl6pPr marL="2513971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7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42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000" dirty="0">
                <a:solidFill>
                  <a:schemeClr val="bg1"/>
                </a:solidFill>
              </a:rPr>
              <a:t>Esse material é destinado a gestores de saúde do mercado público e profissionais de saúde não prescritores. Material fornecido contêm Premissas Declaradas e/ou informações factuais referenciadas para a avaliação das condições de Acesso ao Mercado e não se destinam a fins promocionais.</a:t>
            </a:r>
          </a:p>
          <a:p>
            <a:pPr marL="0" indent="0" algn="ctr">
              <a:buNone/>
            </a:pPr>
            <a:r>
              <a:rPr lang="pt-BR" sz="1000" dirty="0">
                <a:solidFill>
                  <a:schemeClr val="bg1"/>
                </a:solidFill>
              </a:rPr>
              <a:t>Proibido o compartilhamento parcial ou total deste material.</a:t>
            </a:r>
          </a:p>
          <a:p>
            <a:pPr marL="0" indent="0" algn="ctr">
              <a:buNone/>
            </a:pPr>
            <a:r>
              <a:rPr lang="pt-BR" sz="1000" dirty="0">
                <a:solidFill>
                  <a:schemeClr val="bg1"/>
                </a:solidFill>
              </a:rPr>
              <a:t>PP-UNP-BRA-6657</a:t>
            </a:r>
          </a:p>
        </p:txBody>
      </p:sp>
    </p:spTree>
    <p:extLst>
      <p:ext uri="{BB962C8B-B14F-4D97-AF65-F5344CB8AC3E}">
        <p14:creationId xmlns:p14="http://schemas.microsoft.com/office/powerpoint/2010/main" val="879806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34C37-C521-6643-AFE3-F2E6F4026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7F201339-C08C-CAE2-01E4-7B0F573BD9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F201339-C08C-CAE2-01E4-7B0F573BD9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0" name="Retângulo 309">
            <a:extLst>
              <a:ext uri="{FF2B5EF4-FFF2-40B4-BE49-F238E27FC236}">
                <a16:creationId xmlns:a16="http://schemas.microsoft.com/office/drawing/2014/main" id="{6E2357CF-B328-348B-79E8-52C02ECB4832}"/>
              </a:ext>
            </a:extLst>
          </p:cNvPr>
          <p:cNvSpPr/>
          <p:nvPr/>
        </p:nvSpPr>
        <p:spPr bwMode="gray">
          <a:xfrm>
            <a:off x="10787063" y="6498007"/>
            <a:ext cx="677019" cy="2645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2852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95FF"/>
              </a:buClr>
              <a:buSzPct val="90000"/>
              <a:buFontTx/>
              <a:buNone/>
              <a:tabLst/>
              <a:defRPr/>
            </a:pPr>
            <a:endParaRPr kumimoji="0" lang="pt-BR" sz="900" b="1" i="0" u="none" strike="noStrike" kern="1200" cap="none" spc="0" normalizeH="0" baseline="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Pfizer Tomorrow"/>
              <a:ea typeface="+mn-ea"/>
              <a:cs typeface="+mn-cs"/>
            </a:endParaRPr>
          </a:p>
        </p:txBody>
      </p:sp>
      <p:sp>
        <p:nvSpPr>
          <p:cNvPr id="3" name="Título 5">
            <a:extLst>
              <a:ext uri="{FF2B5EF4-FFF2-40B4-BE49-F238E27FC236}">
                <a16:creationId xmlns:a16="http://schemas.microsoft.com/office/drawing/2014/main" id="{BD9311D9-BBC9-53A6-3A8D-A9A4624C4C81}"/>
              </a:ext>
            </a:extLst>
          </p:cNvPr>
          <p:cNvSpPr txBox="1">
            <a:spLocks/>
          </p:cNvSpPr>
          <p:nvPr/>
        </p:nvSpPr>
        <p:spPr bwMode="gray">
          <a:xfrm>
            <a:off x="290797" y="442344"/>
            <a:ext cx="11295782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7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3000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60A9A7E-4E76-61A4-80CF-43D2AC94CF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99639" y="6414897"/>
            <a:ext cx="1858296" cy="330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izer Diatype Office"/>
              <a:ea typeface="+mn-ea"/>
              <a:cs typeface="+mn-cs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AECF243F-F858-9026-1B74-FDAADE538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431" y="548034"/>
            <a:ext cx="11295782" cy="850392"/>
          </a:xfrm>
        </p:spPr>
        <p:txBody>
          <a:bodyPr vert="horz"/>
          <a:lstStyle/>
          <a:p>
            <a:r>
              <a:rPr lang="pt-BR" sz="2800" dirty="0">
                <a:solidFill>
                  <a:srgbClr val="0000C9"/>
                </a:solidFill>
                <a:latin typeface="+mj-lt"/>
              </a:rPr>
              <a:t>Modo de Transmissão</a:t>
            </a:r>
            <a:br>
              <a:rPr lang="pt-BR" sz="2800" dirty="0">
                <a:solidFill>
                  <a:srgbClr val="0000C9"/>
                </a:solidFill>
                <a:latin typeface="+mj-lt"/>
              </a:rPr>
            </a:br>
            <a:endParaRPr lang="pt-BR" sz="2800" baseline="30000" dirty="0">
              <a:solidFill>
                <a:srgbClr val="0000C9"/>
              </a:solidFill>
              <a:latin typeface="+mj-lt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154E1FB-1B1B-F632-7849-D22FBFDC12E5}"/>
              </a:ext>
            </a:extLst>
          </p:cNvPr>
          <p:cNvSpPr txBox="1">
            <a:spLocks/>
          </p:cNvSpPr>
          <p:nvPr/>
        </p:nvSpPr>
        <p:spPr>
          <a:xfrm>
            <a:off x="467994" y="1817028"/>
            <a:ext cx="5545338" cy="4016887"/>
          </a:xfrm>
          <a:prstGeom prst="rect">
            <a:avLst/>
          </a:prstGeom>
        </p:spPr>
        <p:txBody>
          <a:bodyPr/>
          <a:lstStyle>
            <a:lvl1pPr marL="228543" indent="-228543" algn="l" defTabSz="91417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14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00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886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71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7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42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43" marR="0" lvl="0" indent="-228543" algn="l" defTabSz="91417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fizer Diatype Office"/>
              <a:ea typeface="+mn-ea"/>
              <a:cs typeface="+mn-cs"/>
            </a:endParaRPr>
          </a:p>
        </p:txBody>
      </p:sp>
      <p:sp>
        <p:nvSpPr>
          <p:cNvPr id="311" name="Google Shape;94;p14"/>
          <p:cNvSpPr txBox="1"/>
          <p:nvPr/>
        </p:nvSpPr>
        <p:spPr>
          <a:xfrm>
            <a:off x="387927" y="1143124"/>
            <a:ext cx="6742635" cy="3545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 defTabSz="914400">
              <a:lnSpc>
                <a:spcPct val="160000"/>
              </a:lnSpc>
            </a:pPr>
            <a:r>
              <a:rPr lang="pt-BR" sz="1600" dirty="0"/>
              <a:t>O VSR pode ser transmitido quando</a:t>
            </a:r>
            <a:r>
              <a:rPr lang="pt-BR" sz="1600" baseline="30000" dirty="0"/>
              <a:t>¹,²</a:t>
            </a:r>
            <a:r>
              <a:rPr lang="pt-BR" sz="1600" dirty="0"/>
              <a:t>:</a:t>
            </a:r>
          </a:p>
          <a:p>
            <a:pPr marL="285750" lvl="0" indent="-285750" algn="just" defTabSz="9144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pt-BR" sz="1600" b="1" dirty="0"/>
              <a:t>Gotículas respiratórias </a:t>
            </a:r>
            <a:r>
              <a:rPr lang="pt-BR" sz="1600" dirty="0"/>
              <a:t>expelidas ao tossir, espirrar ou falar atingem as mucosas (olhos, nariz e boca).</a:t>
            </a:r>
          </a:p>
          <a:p>
            <a:pPr marL="285750" lvl="0" indent="-285750" algn="just" defTabSz="9144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Há </a:t>
            </a:r>
            <a:r>
              <a:rPr lang="pt-BR" sz="1600" b="1" dirty="0"/>
              <a:t>contato próximo </a:t>
            </a:r>
            <a:r>
              <a:rPr lang="pt-BR" sz="1600" dirty="0"/>
              <a:t>com pessoas infectadas, incluindo beijo ou toque em secreções — crianças são uma fonte frequente.</a:t>
            </a:r>
          </a:p>
          <a:p>
            <a:pPr marL="285750" lvl="0" indent="-285750" algn="just" defTabSz="9144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Ocorre </a:t>
            </a:r>
            <a:r>
              <a:rPr lang="pt-BR" sz="1600" b="1" dirty="0"/>
              <a:t>transmissão indireta por mãos e superfícies: </a:t>
            </a:r>
            <a:r>
              <a:rPr lang="pt-BR" sz="1600" dirty="0"/>
              <a:t>o vírus </a:t>
            </a:r>
            <a:r>
              <a:rPr lang="pt-BR" sz="1600" b="1" dirty="0"/>
              <a:t>permanece viável nas mãos por menos de 1 hora e detectável em superfícies rígidas por ~24 horas</a:t>
            </a:r>
            <a:r>
              <a:rPr lang="pt-BR" sz="1600" dirty="0"/>
              <a:t>; tocar essas superfícies e levar as mãos ao rosto sem higienização facilita a infecção.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99" y="3432093"/>
            <a:ext cx="4333265" cy="212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743848" y="736731"/>
            <a:ext cx="4273061" cy="1783565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60000"/>
              </a:lnSpc>
            </a:pPr>
            <a:r>
              <a:rPr lang="pt-BR" sz="1400" dirty="0"/>
              <a:t>O vírus permanece viável nas mãos, por um período inferior a </a:t>
            </a:r>
            <a:r>
              <a:rPr lang="pt-BR" sz="1400" b="1" dirty="0"/>
              <a:t>uma hora</a:t>
            </a:r>
            <a:r>
              <a:rPr lang="pt-BR" sz="1400" b="1" baseline="30000" dirty="0"/>
              <a:t>2</a:t>
            </a:r>
            <a:r>
              <a:rPr lang="pt-BR" sz="1400" dirty="0"/>
              <a:t>; </a:t>
            </a:r>
          </a:p>
          <a:p>
            <a:pPr lvl="0" algn="ctr" defTabSz="914400">
              <a:lnSpc>
                <a:spcPct val="160000"/>
              </a:lnSpc>
            </a:pPr>
            <a:r>
              <a:rPr lang="pt-BR" sz="1400" dirty="0"/>
              <a:t>Em superfícies rígidas e não porosas, o VSR pode permanecer detectável por aproximadamente </a:t>
            </a:r>
            <a:r>
              <a:rPr lang="pt-BR" sz="1400" b="1" dirty="0"/>
              <a:t>24 horas</a:t>
            </a:r>
            <a:r>
              <a:rPr lang="pt-BR" sz="1400" dirty="0"/>
              <a:t>, contribuindo para a transmissão indireta</a:t>
            </a:r>
            <a:r>
              <a:rPr lang="pt-BR" sz="1400" b="1" baseline="30000" dirty="0"/>
              <a:t>2</a:t>
            </a:r>
            <a:endParaRPr lang="pt-BR" sz="14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635782" y="6202830"/>
            <a:ext cx="8605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00" b="1" dirty="0"/>
              <a:t>1. </a:t>
            </a:r>
            <a:r>
              <a:rPr lang="pt-BR" sz="700" dirty="0"/>
              <a:t>BRASIL. Ministério da Saúde. Guia de Vigilância Integrada da COVID-19, Influenza e outros vírus respiratórios de importância em saúde pública. Brasília: Ministério da Saúde, 2024. Disponível em: &lt;https://www.gov.br/</a:t>
            </a:r>
            <a:r>
              <a:rPr lang="pt-BR" sz="700" dirty="0" err="1"/>
              <a:t>saude</a:t>
            </a:r>
            <a:r>
              <a:rPr lang="pt-BR" sz="700" dirty="0"/>
              <a:t>/</a:t>
            </a:r>
            <a:r>
              <a:rPr lang="pt-BR" sz="700" dirty="0" err="1"/>
              <a:t>pt-br</a:t>
            </a:r>
            <a:r>
              <a:rPr lang="pt-BR" sz="700" dirty="0"/>
              <a:t>/centrais-de-</a:t>
            </a:r>
            <a:r>
              <a:rPr lang="pt-BR" sz="700" dirty="0" err="1"/>
              <a:t>conteudo</a:t>
            </a:r>
            <a:r>
              <a:rPr lang="pt-BR" sz="700" dirty="0"/>
              <a:t>/</a:t>
            </a:r>
            <a:r>
              <a:rPr lang="pt-BR" sz="700" dirty="0" err="1"/>
              <a:t>publicacoes</a:t>
            </a:r>
            <a:r>
              <a:rPr lang="pt-BR" sz="700" dirty="0"/>
              <a:t>/guias-e-manuais/2024/guia-vigilancia-integrada-da-covid-19-influenza-e-outros-virus-respiratorios-de-importancia-em-saude-publica/</a:t>
            </a:r>
            <a:r>
              <a:rPr lang="pt-BR" sz="700" dirty="0" err="1"/>
              <a:t>view</a:t>
            </a:r>
            <a:r>
              <a:rPr lang="pt-BR" sz="700" dirty="0"/>
              <a:t>&gt;. Acesso em: dez de 2025 2. SOCIEDADE BRASILEIRA DE PEDIATRIA. </a:t>
            </a:r>
            <a:r>
              <a:rPr lang="pt-BR" sz="700" i="1" dirty="0"/>
              <a:t>Diretrizes para o manejo da infecção causada pelo vírus sincicial respiratório (VSR) – 2017</a:t>
            </a:r>
            <a:r>
              <a:rPr lang="pt-BR" sz="700" dirty="0"/>
              <a:t>. Brasília, 2017. Disponível em: </a:t>
            </a:r>
            <a:r>
              <a:rPr lang="pt-BR" sz="700" u="sng" dirty="0">
                <a:hlinkClick r:id="rId7"/>
              </a:rPr>
              <a:t>https://www.sbp.com.br/fileadmin/user_upload/Diretrizes_manejo_infeccao_causada_VSR-2017.pdf</a:t>
            </a:r>
            <a:r>
              <a:rPr lang="pt-BR" sz="700" dirty="0"/>
              <a:t>. Acesso em: 6 dez. 2025.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EF46997-333F-B0EB-E48D-6D69B41D01A0}"/>
              </a:ext>
            </a:extLst>
          </p:cNvPr>
          <p:cNvSpPr txBox="1"/>
          <p:nvPr/>
        </p:nvSpPr>
        <p:spPr>
          <a:xfrm>
            <a:off x="290797" y="5907229"/>
            <a:ext cx="22866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b="1" dirty="0">
                <a:sym typeface="Lato"/>
              </a:rPr>
              <a:t>VSR: </a:t>
            </a:r>
            <a:r>
              <a:rPr lang="pt-BR" sz="1050" dirty="0">
                <a:sym typeface="Lato"/>
              </a:rPr>
              <a:t>Vírus Sincicial Respiratório</a:t>
            </a: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649087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34C37-C521-6643-AFE3-F2E6F4026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7F201339-C08C-CAE2-01E4-7B0F573BD9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F201339-C08C-CAE2-01E4-7B0F573BD9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0" name="Retângulo 309">
            <a:extLst>
              <a:ext uri="{FF2B5EF4-FFF2-40B4-BE49-F238E27FC236}">
                <a16:creationId xmlns:a16="http://schemas.microsoft.com/office/drawing/2014/main" id="{6E2357CF-B328-348B-79E8-52C02ECB4832}"/>
              </a:ext>
            </a:extLst>
          </p:cNvPr>
          <p:cNvSpPr/>
          <p:nvPr/>
        </p:nvSpPr>
        <p:spPr bwMode="gray">
          <a:xfrm>
            <a:off x="10787063" y="6498007"/>
            <a:ext cx="677019" cy="2645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2852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95FF"/>
              </a:buClr>
              <a:buSzPct val="90000"/>
              <a:buFontTx/>
              <a:buNone/>
              <a:tabLst/>
              <a:defRPr/>
            </a:pPr>
            <a:endParaRPr kumimoji="0" lang="pt-BR" sz="900" b="1" i="0" u="none" strike="noStrike" kern="1200" cap="none" spc="0" normalizeH="0" baseline="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Pfizer Tomorrow"/>
              <a:ea typeface="+mn-ea"/>
              <a:cs typeface="+mn-cs"/>
            </a:endParaRPr>
          </a:p>
        </p:txBody>
      </p:sp>
      <p:sp>
        <p:nvSpPr>
          <p:cNvPr id="3" name="Título 5">
            <a:extLst>
              <a:ext uri="{FF2B5EF4-FFF2-40B4-BE49-F238E27FC236}">
                <a16:creationId xmlns:a16="http://schemas.microsoft.com/office/drawing/2014/main" id="{BD9311D9-BBC9-53A6-3A8D-A9A4624C4C81}"/>
              </a:ext>
            </a:extLst>
          </p:cNvPr>
          <p:cNvSpPr txBox="1">
            <a:spLocks/>
          </p:cNvSpPr>
          <p:nvPr/>
        </p:nvSpPr>
        <p:spPr bwMode="gray">
          <a:xfrm>
            <a:off x="290797" y="442344"/>
            <a:ext cx="11295782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7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3000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60A9A7E-4E76-61A4-80CF-43D2AC94CF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99639" y="6414897"/>
            <a:ext cx="1858296" cy="330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izer Diatype Office"/>
              <a:ea typeface="+mn-ea"/>
              <a:cs typeface="+mn-cs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AECF243F-F858-9026-1B74-FDAADE538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431" y="548034"/>
            <a:ext cx="11295782" cy="850392"/>
          </a:xfrm>
        </p:spPr>
        <p:txBody>
          <a:bodyPr vert="horz"/>
          <a:lstStyle/>
          <a:p>
            <a:r>
              <a:rPr lang="pt-BR" sz="2800" dirty="0">
                <a:solidFill>
                  <a:srgbClr val="0000C9"/>
                </a:solidFill>
                <a:latin typeface="+mj-lt"/>
              </a:rPr>
              <a:t>Período de Incubação, transmissibilidade e suscetibilidade</a:t>
            </a:r>
            <a:br>
              <a:rPr lang="pt-BR" sz="2800" dirty="0">
                <a:solidFill>
                  <a:srgbClr val="0000C9"/>
                </a:solidFill>
                <a:latin typeface="+mj-lt"/>
              </a:rPr>
            </a:br>
            <a:endParaRPr lang="pt-BR" sz="2800" baseline="30000" dirty="0">
              <a:solidFill>
                <a:srgbClr val="0000C9"/>
              </a:solidFill>
              <a:latin typeface="+mj-lt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154E1FB-1B1B-F632-7849-D22FBFDC12E5}"/>
              </a:ext>
            </a:extLst>
          </p:cNvPr>
          <p:cNvSpPr txBox="1">
            <a:spLocks/>
          </p:cNvSpPr>
          <p:nvPr/>
        </p:nvSpPr>
        <p:spPr>
          <a:xfrm>
            <a:off x="467994" y="1817028"/>
            <a:ext cx="5545338" cy="4016887"/>
          </a:xfrm>
          <a:prstGeom prst="rect">
            <a:avLst/>
          </a:prstGeom>
        </p:spPr>
        <p:txBody>
          <a:bodyPr/>
          <a:lstStyle>
            <a:lvl1pPr marL="228543" indent="-228543" algn="l" defTabSz="91417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14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00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886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71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7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42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43" marR="0" lvl="0" indent="-228543" algn="l" defTabSz="91417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fizer Diatype Office"/>
              <a:ea typeface="+mn-ea"/>
              <a:cs typeface="+mn-cs"/>
            </a:endParaRPr>
          </a:p>
        </p:txBody>
      </p:sp>
      <p:sp>
        <p:nvSpPr>
          <p:cNvPr id="311" name="Google Shape;94;p14"/>
          <p:cNvSpPr txBox="1"/>
          <p:nvPr/>
        </p:nvSpPr>
        <p:spPr>
          <a:xfrm>
            <a:off x="511466" y="1424354"/>
            <a:ext cx="10461334" cy="3988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 defTabSz="914400">
              <a:lnSpc>
                <a:spcPct val="160000"/>
              </a:lnSpc>
            </a:pPr>
            <a:r>
              <a:rPr lang="pt-BR" sz="1800" b="1" dirty="0"/>
              <a:t>PERÍODO DE INCUBAÇÃO: </a:t>
            </a:r>
            <a:r>
              <a:rPr lang="pt-BR" sz="1800" dirty="0"/>
              <a:t>de 4 a 5 dias</a:t>
            </a:r>
            <a:r>
              <a:rPr lang="pt-BR" sz="1800" baseline="30000" dirty="0"/>
              <a:t>1</a:t>
            </a:r>
            <a:r>
              <a:rPr lang="pt-BR" sz="1800" dirty="0"/>
              <a:t>.  </a:t>
            </a:r>
          </a:p>
          <a:p>
            <a:pPr lvl="0" algn="just" defTabSz="914400">
              <a:lnSpc>
                <a:spcPct val="160000"/>
              </a:lnSpc>
            </a:pPr>
            <a:endParaRPr lang="pt-BR" sz="1800" dirty="0"/>
          </a:p>
          <a:p>
            <a:pPr lvl="0" algn="just" defTabSz="914400">
              <a:lnSpc>
                <a:spcPct val="160000"/>
              </a:lnSpc>
            </a:pPr>
            <a:r>
              <a:rPr lang="pt-BR" sz="1800" b="1" dirty="0"/>
              <a:t>PERÍODO DE TRANSMISSIBILIDADE: </a:t>
            </a:r>
            <a:r>
              <a:rPr lang="pt-BR" sz="1800" dirty="0"/>
              <a:t>replica-se em nasofaringe e o período de excreção viral pode variar de 2 a 8 dias</a:t>
            </a:r>
            <a:r>
              <a:rPr lang="pt-BR" sz="1800" baseline="30000" dirty="0"/>
              <a:t>1</a:t>
            </a:r>
            <a:r>
              <a:rPr lang="pt-BR" sz="1800" dirty="0"/>
              <a:t>. </a:t>
            </a:r>
          </a:p>
          <a:p>
            <a:pPr lvl="0" algn="just" defTabSz="914400">
              <a:lnSpc>
                <a:spcPct val="160000"/>
              </a:lnSpc>
            </a:pPr>
            <a:endParaRPr lang="pt-BR" sz="1800" dirty="0"/>
          </a:p>
          <a:p>
            <a:pPr lvl="0" algn="ctr" defTabSz="914400">
              <a:lnSpc>
                <a:spcPct val="160000"/>
              </a:lnSpc>
            </a:pPr>
            <a:r>
              <a:rPr lang="pt-BR" sz="1800" i="1" dirty="0"/>
              <a:t>Em recém-nascidos, lactentes jovens e pacientes </a:t>
            </a:r>
            <a:r>
              <a:rPr lang="pt-BR" sz="1800" i="1" dirty="0" err="1"/>
              <a:t>imunocomprometidos</a:t>
            </a:r>
            <a:r>
              <a:rPr lang="pt-BR" sz="1800" i="1" dirty="0"/>
              <a:t>, o vírus pode continuar sendo excretado por períodos mais prolongados, de até 3 a 4 semanas</a:t>
            </a:r>
            <a:r>
              <a:rPr lang="pt-BR" sz="1800" baseline="30000" dirty="0"/>
              <a:t>1.</a:t>
            </a:r>
            <a:endParaRPr lang="pt-BR" sz="1800" i="1" dirty="0"/>
          </a:p>
          <a:p>
            <a:pPr lvl="0" algn="ctr" defTabSz="914400">
              <a:lnSpc>
                <a:spcPct val="160000"/>
              </a:lnSpc>
            </a:pPr>
            <a:endParaRPr lang="pt-BR" sz="1800" dirty="0"/>
          </a:p>
          <a:p>
            <a:pPr lvl="0" algn="just" defTabSz="914400">
              <a:lnSpc>
                <a:spcPct val="160000"/>
              </a:lnSpc>
            </a:pPr>
            <a:r>
              <a:rPr lang="pt-BR" sz="1800" b="1" dirty="0"/>
              <a:t>SUSCETIBILIDADE</a:t>
            </a:r>
            <a:r>
              <a:rPr lang="pt-BR" sz="1800" dirty="0"/>
              <a:t>:  universal</a:t>
            </a:r>
            <a:r>
              <a:rPr lang="pt-BR" sz="1800" baseline="30000" dirty="0"/>
              <a:t>1</a:t>
            </a:r>
            <a:r>
              <a:rPr lang="pt-BR" sz="1800" dirty="0"/>
              <a:t>.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4C5C6C8-3637-8B5D-32DE-BC368C92A5CA}"/>
              </a:ext>
            </a:extLst>
          </p:cNvPr>
          <p:cNvSpPr txBox="1"/>
          <p:nvPr/>
        </p:nvSpPr>
        <p:spPr>
          <a:xfrm>
            <a:off x="1985818" y="6226589"/>
            <a:ext cx="70378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1" dirty="0"/>
              <a:t>1. </a:t>
            </a:r>
            <a:r>
              <a:rPr lang="pt-BR" sz="800" dirty="0"/>
              <a:t>BRASIL. Ministério da Saúde. Guia de Vigilância Integrada da COVID-19, Influenza e outros vírus respiratórios de importância em saúde pública. Brasília: Ministério da Saúde, 2024. Disponível em: &lt;https://www.gov.br/</a:t>
            </a:r>
            <a:r>
              <a:rPr lang="pt-BR" sz="800" dirty="0" err="1"/>
              <a:t>saude</a:t>
            </a:r>
            <a:r>
              <a:rPr lang="pt-BR" sz="800" dirty="0"/>
              <a:t>/</a:t>
            </a:r>
            <a:r>
              <a:rPr lang="pt-BR" sz="800" dirty="0" err="1"/>
              <a:t>pt-br</a:t>
            </a:r>
            <a:r>
              <a:rPr lang="pt-BR" sz="800" dirty="0"/>
              <a:t>/centrais-de-</a:t>
            </a:r>
            <a:r>
              <a:rPr lang="pt-BR" sz="800" dirty="0" err="1"/>
              <a:t>conteudo</a:t>
            </a:r>
            <a:r>
              <a:rPr lang="pt-BR" sz="800" dirty="0"/>
              <a:t>/</a:t>
            </a:r>
            <a:r>
              <a:rPr lang="pt-BR" sz="800" dirty="0" err="1"/>
              <a:t>publicacoes</a:t>
            </a:r>
            <a:r>
              <a:rPr lang="pt-BR" sz="800" dirty="0"/>
              <a:t>/guias-e-manuais/2024/guia-vigilancia-integrada-da-covid-19-influenza-e-outros-virus-respiratorios-de-importancia-em-saude-publica/</a:t>
            </a:r>
            <a:r>
              <a:rPr lang="pt-BR" sz="800" dirty="0" err="1"/>
              <a:t>view</a:t>
            </a:r>
            <a:r>
              <a:rPr lang="pt-BR" sz="800" dirty="0"/>
              <a:t>&gt;. Acesso em: dez de 2025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2957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34C37-C521-6643-AFE3-F2E6F4026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7F201339-C08C-CAE2-01E4-7B0F573BD9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F201339-C08C-CAE2-01E4-7B0F573BD9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0" name="Retângulo 309">
            <a:extLst>
              <a:ext uri="{FF2B5EF4-FFF2-40B4-BE49-F238E27FC236}">
                <a16:creationId xmlns:a16="http://schemas.microsoft.com/office/drawing/2014/main" id="{6E2357CF-B328-348B-79E8-52C02ECB4832}"/>
              </a:ext>
            </a:extLst>
          </p:cNvPr>
          <p:cNvSpPr/>
          <p:nvPr/>
        </p:nvSpPr>
        <p:spPr bwMode="gray">
          <a:xfrm>
            <a:off x="10787063" y="6498007"/>
            <a:ext cx="677019" cy="2645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2852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95FF"/>
              </a:buClr>
              <a:buSzPct val="90000"/>
              <a:buFontTx/>
              <a:buNone/>
              <a:tabLst/>
              <a:defRPr/>
            </a:pPr>
            <a:endParaRPr kumimoji="0" lang="pt-BR" sz="900" b="1" i="0" u="none" strike="noStrike" kern="1200" cap="none" spc="0" normalizeH="0" baseline="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Pfizer Tomorrow"/>
              <a:ea typeface="+mn-ea"/>
              <a:cs typeface="+mn-cs"/>
            </a:endParaRPr>
          </a:p>
        </p:txBody>
      </p:sp>
      <p:sp>
        <p:nvSpPr>
          <p:cNvPr id="3" name="Título 5">
            <a:extLst>
              <a:ext uri="{FF2B5EF4-FFF2-40B4-BE49-F238E27FC236}">
                <a16:creationId xmlns:a16="http://schemas.microsoft.com/office/drawing/2014/main" id="{BD9311D9-BBC9-53A6-3A8D-A9A4624C4C81}"/>
              </a:ext>
            </a:extLst>
          </p:cNvPr>
          <p:cNvSpPr txBox="1">
            <a:spLocks/>
          </p:cNvSpPr>
          <p:nvPr/>
        </p:nvSpPr>
        <p:spPr bwMode="gray">
          <a:xfrm>
            <a:off x="290797" y="442344"/>
            <a:ext cx="11295782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7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3000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60A9A7E-4E76-61A4-80CF-43D2AC94CF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99639" y="6414897"/>
            <a:ext cx="1858296" cy="330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izer Diatype Office"/>
              <a:ea typeface="+mn-ea"/>
              <a:cs typeface="+mn-cs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AECF243F-F858-9026-1B74-FDAADE538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431" y="548034"/>
            <a:ext cx="11295782" cy="850392"/>
          </a:xfrm>
        </p:spPr>
        <p:txBody>
          <a:bodyPr vert="horz"/>
          <a:lstStyle/>
          <a:p>
            <a:r>
              <a:rPr lang="pt-BR" sz="2800" dirty="0">
                <a:solidFill>
                  <a:srgbClr val="0000C9"/>
                </a:solidFill>
                <a:latin typeface="+mj-lt"/>
              </a:rPr>
              <a:t>Manifestações clínicas</a:t>
            </a:r>
            <a:r>
              <a:rPr lang="pt-BR" sz="2800" baseline="30000" dirty="0">
                <a:solidFill>
                  <a:srgbClr val="0000C9"/>
                </a:solidFill>
                <a:latin typeface="+mj-lt"/>
              </a:rPr>
              <a:t>1,2</a:t>
            </a:r>
            <a:br>
              <a:rPr lang="pt-BR" sz="2800" dirty="0">
                <a:solidFill>
                  <a:srgbClr val="0000C9"/>
                </a:solidFill>
                <a:latin typeface="+mj-lt"/>
              </a:rPr>
            </a:br>
            <a:endParaRPr lang="pt-BR" sz="2800" baseline="30000" dirty="0">
              <a:solidFill>
                <a:srgbClr val="0000C9"/>
              </a:solidFill>
              <a:latin typeface="+mj-lt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154E1FB-1B1B-F632-7849-D22FBFDC12E5}"/>
              </a:ext>
            </a:extLst>
          </p:cNvPr>
          <p:cNvSpPr txBox="1">
            <a:spLocks/>
          </p:cNvSpPr>
          <p:nvPr/>
        </p:nvSpPr>
        <p:spPr>
          <a:xfrm>
            <a:off x="467994" y="1817028"/>
            <a:ext cx="5545338" cy="4016887"/>
          </a:xfrm>
          <a:prstGeom prst="rect">
            <a:avLst/>
          </a:prstGeom>
        </p:spPr>
        <p:txBody>
          <a:bodyPr/>
          <a:lstStyle>
            <a:lvl1pPr marL="228543" indent="-228543" algn="l" defTabSz="91417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14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00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886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71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7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42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43" marR="0" lvl="0" indent="-228543" algn="l" defTabSz="91417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fizer Diatype Office"/>
              <a:ea typeface="+mn-ea"/>
              <a:cs typeface="+mn-cs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678" y="1178896"/>
            <a:ext cx="6745288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995915" y="5540886"/>
            <a:ext cx="8782049" cy="646331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800" b="1" dirty="0"/>
              <a:t>SINAIS DE ALERTA</a:t>
            </a:r>
            <a:r>
              <a:rPr lang="pt-BR" sz="1800" dirty="0"/>
              <a:t>: febre alta, tosse persistente, dificuldade para respirar, chiado no peito, cianose, gemidos, retração torácica, apneia, </a:t>
            </a:r>
            <a:r>
              <a:rPr lang="pt-BR" sz="1800" dirty="0" err="1"/>
              <a:t>hipoatividade</a:t>
            </a:r>
            <a:r>
              <a:rPr lang="pt-BR" sz="1800" dirty="0"/>
              <a:t> e prostração</a:t>
            </a:r>
            <a:r>
              <a:rPr lang="pt-BR" sz="1800" baseline="30000" dirty="0"/>
              <a:t>1</a:t>
            </a:r>
            <a:endParaRPr lang="pt-BR" sz="18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831927" y="6232118"/>
            <a:ext cx="86963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1. BRASIL. Ministério da Saúde. Secretaria de Vigilância em Saúde e Ambiente. </a:t>
            </a:r>
            <a:r>
              <a:rPr lang="pt-BR" i="1" dirty="0"/>
              <a:t>Guia de vigilância integrada da Covid-19, influenza e outros vírus respiratórios de importância em saúde pública</a:t>
            </a:r>
            <a:r>
              <a:rPr lang="pt-BR" dirty="0"/>
              <a:t>. Brasília: Ministério da Saúde, 2023. </a:t>
            </a:r>
            <a:r>
              <a:rPr lang="pt-BR" b="1" dirty="0"/>
              <a:t>2.</a:t>
            </a:r>
            <a:r>
              <a:rPr lang="pt-BR" dirty="0"/>
              <a:t>SANTA CATARINA. Diretoria de Vigilância Epidemiológica. </a:t>
            </a:r>
            <a:r>
              <a:rPr lang="pt-BR" i="1" dirty="0"/>
              <a:t>Vírus Sincicial Respiratório – Saiba Mais</a:t>
            </a:r>
            <a:r>
              <a:rPr lang="pt-BR" dirty="0"/>
              <a:t>. Disponível em: </a:t>
            </a:r>
            <a:r>
              <a:rPr lang="pt-BR" u="sng" dirty="0">
                <a:hlinkClick r:id="rId7"/>
              </a:rPr>
              <a:t>https://dive.sc.gov.br/phocadownload/GEDIM/VSR-Saiba-Mais.pdf#page=3.43</a:t>
            </a:r>
            <a:r>
              <a:rPr lang="pt-BR" dirty="0"/>
              <a:t>. Acesso em: 6 dez. 2025 (figuras).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E58F11A-C441-B1FC-F32D-FE0759E30E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520873" y="2706255"/>
            <a:ext cx="1052945" cy="175490"/>
          </a:xfrm>
          <a:prstGeom prst="rect">
            <a:avLst/>
          </a:prstGeom>
          <a:solidFill>
            <a:srgbClr val="CBF3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9952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34C37-C521-6643-AFE3-F2E6F4026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7F201339-C08C-CAE2-01E4-7B0F573BD9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F201339-C08C-CAE2-01E4-7B0F573BD9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0" name="Retângulo 309">
            <a:extLst>
              <a:ext uri="{FF2B5EF4-FFF2-40B4-BE49-F238E27FC236}">
                <a16:creationId xmlns:a16="http://schemas.microsoft.com/office/drawing/2014/main" id="{6E2357CF-B328-348B-79E8-52C02ECB4832}"/>
              </a:ext>
            </a:extLst>
          </p:cNvPr>
          <p:cNvSpPr/>
          <p:nvPr/>
        </p:nvSpPr>
        <p:spPr bwMode="gray">
          <a:xfrm>
            <a:off x="10787063" y="6498007"/>
            <a:ext cx="677019" cy="2645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2852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95FF"/>
              </a:buClr>
              <a:buSzPct val="90000"/>
              <a:buFontTx/>
              <a:buNone/>
              <a:tabLst/>
              <a:defRPr/>
            </a:pPr>
            <a:endParaRPr kumimoji="0" lang="pt-BR" sz="900" b="1" i="0" u="none" strike="noStrike" kern="1200" cap="none" spc="0" normalizeH="0" baseline="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Pfizer Tomorrow"/>
              <a:ea typeface="+mn-ea"/>
              <a:cs typeface="+mn-cs"/>
            </a:endParaRPr>
          </a:p>
        </p:txBody>
      </p:sp>
      <p:sp>
        <p:nvSpPr>
          <p:cNvPr id="3" name="Título 5">
            <a:extLst>
              <a:ext uri="{FF2B5EF4-FFF2-40B4-BE49-F238E27FC236}">
                <a16:creationId xmlns:a16="http://schemas.microsoft.com/office/drawing/2014/main" id="{BD9311D9-BBC9-53A6-3A8D-A9A4624C4C81}"/>
              </a:ext>
            </a:extLst>
          </p:cNvPr>
          <p:cNvSpPr txBox="1">
            <a:spLocks/>
          </p:cNvSpPr>
          <p:nvPr/>
        </p:nvSpPr>
        <p:spPr bwMode="gray">
          <a:xfrm>
            <a:off x="290797" y="442344"/>
            <a:ext cx="11295782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7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3000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60A9A7E-4E76-61A4-80CF-43D2AC94CF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99639" y="6414897"/>
            <a:ext cx="1858296" cy="330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izer Diatype Office"/>
              <a:ea typeface="+mn-ea"/>
              <a:cs typeface="+mn-cs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AECF243F-F858-9026-1B74-FDAADE538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008" y="495098"/>
            <a:ext cx="11295782" cy="850392"/>
          </a:xfrm>
        </p:spPr>
        <p:txBody>
          <a:bodyPr vert="horz"/>
          <a:lstStyle/>
          <a:p>
            <a:r>
              <a:rPr lang="pt-BR" sz="2800" dirty="0">
                <a:solidFill>
                  <a:srgbClr val="0000C9"/>
                </a:solidFill>
                <a:latin typeface="+mj-lt"/>
              </a:rPr>
              <a:t>Fatores de risco</a:t>
            </a:r>
            <a:br>
              <a:rPr lang="pt-BR" sz="2800" dirty="0">
                <a:solidFill>
                  <a:srgbClr val="0000C9"/>
                </a:solidFill>
                <a:latin typeface="+mj-lt"/>
              </a:rPr>
            </a:br>
            <a:endParaRPr lang="pt-BR" sz="2800" baseline="30000" dirty="0">
              <a:solidFill>
                <a:srgbClr val="0000C9"/>
              </a:solidFill>
              <a:latin typeface="+mj-lt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154E1FB-1B1B-F632-7849-D22FBFDC12E5}"/>
              </a:ext>
            </a:extLst>
          </p:cNvPr>
          <p:cNvSpPr txBox="1">
            <a:spLocks/>
          </p:cNvSpPr>
          <p:nvPr/>
        </p:nvSpPr>
        <p:spPr>
          <a:xfrm>
            <a:off x="467994" y="1817028"/>
            <a:ext cx="5545338" cy="4016887"/>
          </a:xfrm>
          <a:prstGeom prst="rect">
            <a:avLst/>
          </a:prstGeom>
        </p:spPr>
        <p:txBody>
          <a:bodyPr/>
          <a:lstStyle>
            <a:lvl1pPr marL="228543" indent="-228543" algn="l" defTabSz="91417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14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00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886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71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7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42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43" marR="0" lvl="0" indent="-228543" algn="l" defTabSz="91417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fizer Diatype Office"/>
              <a:ea typeface="+mn-ea"/>
              <a:cs typeface="+mn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77008" y="1292736"/>
            <a:ext cx="107178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/>
              <a:t>Fatores de risco para agravamento por VSR em crianças incluem</a:t>
            </a:r>
            <a:r>
              <a:rPr lang="pt-BR" sz="1800" baseline="30000" dirty="0"/>
              <a:t>1,2</a:t>
            </a:r>
            <a:r>
              <a:rPr lang="pt-BR" sz="1800" dirty="0"/>
              <a:t>: </a:t>
            </a:r>
          </a:p>
          <a:p>
            <a:endParaRPr lang="pt-BR" sz="1800" dirty="0"/>
          </a:p>
          <a:p>
            <a:pPr lvl="1">
              <a:lnSpc>
                <a:spcPct val="200000"/>
              </a:lnSpc>
            </a:pPr>
            <a:r>
              <a:rPr lang="pt-BR" sz="1800" dirty="0"/>
              <a:t>• Lactentes com menos de 6 meses de idade;</a:t>
            </a:r>
          </a:p>
          <a:p>
            <a:pPr lvl="1">
              <a:lnSpc>
                <a:spcPct val="200000"/>
              </a:lnSpc>
            </a:pPr>
            <a:r>
              <a:rPr lang="pt-BR" sz="1800" dirty="0"/>
              <a:t>• Prematuridade. </a:t>
            </a:r>
          </a:p>
          <a:p>
            <a:pPr lvl="1">
              <a:lnSpc>
                <a:spcPct val="200000"/>
              </a:lnSpc>
            </a:pPr>
            <a:r>
              <a:rPr lang="pt-BR" sz="1800" dirty="0"/>
              <a:t>• Crianças com doença pulmonar crônica da prematuridade.</a:t>
            </a:r>
          </a:p>
          <a:p>
            <a:pPr lvl="1">
              <a:lnSpc>
                <a:spcPct val="200000"/>
              </a:lnSpc>
            </a:pPr>
            <a:r>
              <a:rPr lang="pt-BR" sz="1800" dirty="0"/>
              <a:t> • Crianças cardiopatas, com presença de malformações cardíacas. </a:t>
            </a:r>
          </a:p>
          <a:p>
            <a:pPr lvl="1">
              <a:lnSpc>
                <a:spcPct val="200000"/>
              </a:lnSpc>
            </a:pPr>
            <a:r>
              <a:rPr lang="pt-BR" sz="1800" dirty="0"/>
              <a:t>• Crianças com displasia </a:t>
            </a:r>
            <a:r>
              <a:rPr lang="pt-BR" sz="1800" dirty="0" err="1"/>
              <a:t>broncopulmonar</a:t>
            </a:r>
            <a:r>
              <a:rPr lang="pt-BR" sz="1800" dirty="0"/>
              <a:t> (DBP) </a:t>
            </a:r>
            <a:r>
              <a:rPr lang="pt-BR" sz="1800" baseline="30000" dirty="0"/>
              <a:t>1</a:t>
            </a:r>
            <a:r>
              <a:rPr lang="pt-BR" sz="1800" dirty="0"/>
              <a:t>. 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423269" y="4825472"/>
            <a:ext cx="10040813" cy="125034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Prematuridade é um dos principais fatores de risco para hospitalização por VSR</a:t>
            </a:r>
            <a:r>
              <a:rPr lang="pt-BR" sz="1400" baseline="30000" dirty="0"/>
              <a:t>2</a:t>
            </a:r>
            <a:r>
              <a:rPr lang="pt-BR" sz="1400" dirty="0"/>
              <a:t>. </a:t>
            </a:r>
          </a:p>
          <a:p>
            <a:pPr marL="285750" indent="-28575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400" dirty="0"/>
              <a:t>com menos de 32 semanas de idade gestacional ao nascer taxa de internação hospitalar é de 13,4%</a:t>
            </a:r>
          </a:p>
          <a:p>
            <a:pPr algn="ctr">
              <a:lnSpc>
                <a:spcPct val="150000"/>
              </a:lnSpc>
            </a:pPr>
            <a:r>
              <a:rPr lang="pt-BR" sz="1400" dirty="0"/>
              <a:t> (IC 95%, 11,8% a 13,8%)</a:t>
            </a:r>
            <a:r>
              <a:rPr lang="pt-BR" sz="1400" baseline="30000" dirty="0"/>
              <a:t>2</a:t>
            </a:r>
            <a:r>
              <a:rPr lang="pt-BR" sz="1400" dirty="0"/>
              <a:t>; </a:t>
            </a:r>
          </a:p>
          <a:p>
            <a:pPr marL="285750" indent="-28575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400" dirty="0"/>
              <a:t>essa taxa decresce com o aumento da idade gestacional</a:t>
            </a:r>
            <a:r>
              <a:rPr lang="pt-BR" sz="1400" baseline="30000" dirty="0"/>
              <a:t>2.</a:t>
            </a:r>
            <a:endParaRPr lang="pt-BR" sz="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8C34191-ECDE-414C-ACF5-22DE1AFC49D7}"/>
              </a:ext>
            </a:extLst>
          </p:cNvPr>
          <p:cNvSpPr txBox="1"/>
          <p:nvPr/>
        </p:nvSpPr>
        <p:spPr>
          <a:xfrm>
            <a:off x="749014" y="6088975"/>
            <a:ext cx="404465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b="1" dirty="0">
                <a:sym typeface="Lato"/>
              </a:rPr>
              <a:t>VSR: </a:t>
            </a:r>
            <a:r>
              <a:rPr lang="pt-BR" sz="1050" dirty="0">
                <a:sym typeface="Lato"/>
              </a:rPr>
              <a:t>Vírus Sincicial Respiratório; </a:t>
            </a:r>
            <a:r>
              <a:rPr lang="pt-BR" sz="1050" b="1" dirty="0">
                <a:sym typeface="Lato"/>
              </a:rPr>
              <a:t>IC: </a:t>
            </a:r>
            <a:r>
              <a:rPr lang="pt-BR" sz="1050" dirty="0">
                <a:sym typeface="Lato"/>
              </a:rPr>
              <a:t>Intervalo de Confiança</a:t>
            </a:r>
            <a:endParaRPr lang="pt-BR" sz="105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423269" y="6318303"/>
            <a:ext cx="963868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700" b="1" dirty="0"/>
              <a:t>1. </a:t>
            </a:r>
            <a:r>
              <a:rPr lang="pt-BR" sz="700" dirty="0"/>
              <a:t>BRASIL. Ministério da Saúde. Guia de Vigilância Integrada da COVID-19, Influenza e outros vírus respiratórios de importância em saúde pública. Brasília: Ministério da Saúde, 2024. Disponível em: &lt;https://www.gov.br/</a:t>
            </a:r>
            <a:r>
              <a:rPr lang="pt-BR" sz="700" dirty="0" err="1"/>
              <a:t>saude</a:t>
            </a:r>
            <a:r>
              <a:rPr lang="pt-BR" sz="700" dirty="0"/>
              <a:t>/</a:t>
            </a:r>
            <a:r>
              <a:rPr lang="pt-BR" sz="700" dirty="0" err="1"/>
              <a:t>pt-br</a:t>
            </a:r>
            <a:r>
              <a:rPr lang="pt-BR" sz="700" dirty="0"/>
              <a:t>/centrais-de-</a:t>
            </a:r>
            <a:r>
              <a:rPr lang="pt-BR" sz="700" dirty="0" err="1"/>
              <a:t>conteudo</a:t>
            </a:r>
            <a:r>
              <a:rPr lang="pt-BR" sz="700" dirty="0"/>
              <a:t>/</a:t>
            </a:r>
            <a:r>
              <a:rPr lang="pt-BR" sz="700" dirty="0" err="1"/>
              <a:t>publicacoes</a:t>
            </a:r>
            <a:r>
              <a:rPr lang="pt-BR" sz="700" dirty="0"/>
              <a:t>/guias-e-manuais/2024/guia-vigilancia-integrada-da-covid-19-influenza-e-outros-virus-respiratorios-de-importancia-em-saude-publica/</a:t>
            </a:r>
            <a:r>
              <a:rPr lang="pt-BR" sz="700" dirty="0" err="1"/>
              <a:t>view</a:t>
            </a:r>
            <a:r>
              <a:rPr lang="pt-BR" sz="700" dirty="0"/>
              <a:t>&gt;. Acesso em: dez de 2025  </a:t>
            </a:r>
            <a:r>
              <a:rPr lang="pt-BR" sz="700" b="1" dirty="0"/>
              <a:t>2. </a:t>
            </a:r>
            <a:r>
              <a:rPr lang="pt-BR" sz="700" dirty="0"/>
              <a:t>SOCIEDADE BRASILEIRA DE PEDIATRIA. </a:t>
            </a:r>
            <a:r>
              <a:rPr lang="pt-BR" sz="700" i="1" dirty="0"/>
              <a:t>Diretrizes para o manejo da infecção causada pelo vírus sincicial respiratório (VSR) – 2017</a:t>
            </a:r>
            <a:r>
              <a:rPr lang="pt-BR" sz="700" dirty="0"/>
              <a:t>. Brasília, 2017. Disponível em: </a:t>
            </a:r>
            <a:r>
              <a:rPr lang="pt-BR" sz="700" u="sng" dirty="0">
                <a:hlinkClick r:id="rId6"/>
              </a:rPr>
              <a:t>https://www.sbp.com.br/fileadmin/user_upload/Diretrizes_manejo_infeccao_causada_VSR-2017.pdf</a:t>
            </a:r>
            <a:r>
              <a:rPr lang="pt-BR" sz="700" dirty="0"/>
              <a:t>. Acesso em: 6 dez. 2025.</a:t>
            </a:r>
          </a:p>
        </p:txBody>
      </p:sp>
    </p:spTree>
    <p:extLst>
      <p:ext uri="{BB962C8B-B14F-4D97-AF65-F5344CB8AC3E}">
        <p14:creationId xmlns:p14="http://schemas.microsoft.com/office/powerpoint/2010/main" val="3112521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34C37-C521-6643-AFE3-F2E6F4026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7F201339-C08C-CAE2-01E4-7B0F573BD9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47" imgH="348" progId="TCLayout.ActiveDocument.1">
                  <p:embed/>
                </p:oleObj>
              </mc:Choice>
              <mc:Fallback>
                <p:oleObj name="Slide do think-cell" r:id="rId4" imgW="347" imgH="348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F201339-C08C-CAE2-01E4-7B0F573BD9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0" name="Retângulo 309">
            <a:extLst>
              <a:ext uri="{FF2B5EF4-FFF2-40B4-BE49-F238E27FC236}">
                <a16:creationId xmlns:a16="http://schemas.microsoft.com/office/drawing/2014/main" id="{6E2357CF-B328-348B-79E8-52C02ECB4832}"/>
              </a:ext>
            </a:extLst>
          </p:cNvPr>
          <p:cNvSpPr/>
          <p:nvPr/>
        </p:nvSpPr>
        <p:spPr bwMode="gray">
          <a:xfrm>
            <a:off x="10787063" y="6498007"/>
            <a:ext cx="677019" cy="2645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2852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95FF"/>
              </a:buClr>
              <a:buSzPct val="90000"/>
              <a:buFontTx/>
              <a:buNone/>
              <a:tabLst/>
              <a:defRPr/>
            </a:pPr>
            <a:endParaRPr kumimoji="0" lang="pt-BR" sz="900" b="1" i="0" u="none" strike="noStrike" kern="1200" cap="none" spc="0" normalizeH="0" baseline="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Pfizer Tomorrow"/>
              <a:ea typeface="+mn-ea"/>
              <a:cs typeface="+mn-cs"/>
            </a:endParaRPr>
          </a:p>
        </p:txBody>
      </p:sp>
      <p:sp>
        <p:nvSpPr>
          <p:cNvPr id="3" name="Título 5">
            <a:extLst>
              <a:ext uri="{FF2B5EF4-FFF2-40B4-BE49-F238E27FC236}">
                <a16:creationId xmlns:a16="http://schemas.microsoft.com/office/drawing/2014/main" id="{BD9311D9-BBC9-53A6-3A8D-A9A4624C4C81}"/>
              </a:ext>
            </a:extLst>
          </p:cNvPr>
          <p:cNvSpPr txBox="1">
            <a:spLocks/>
          </p:cNvSpPr>
          <p:nvPr/>
        </p:nvSpPr>
        <p:spPr bwMode="gray">
          <a:xfrm>
            <a:off x="290797" y="442344"/>
            <a:ext cx="11295782" cy="85039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ts val="0"/>
              </a:spcBef>
              <a:buNone/>
              <a:defRPr lang="en-US" sz="27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30000" noProof="0">
              <a:ln>
                <a:noFill/>
              </a:ln>
              <a:solidFill>
                <a:srgbClr val="0000C9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60A9A7E-4E76-61A4-80CF-43D2AC94CF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99639" y="6414897"/>
            <a:ext cx="1858296" cy="330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izer Diatype Office"/>
              <a:ea typeface="+mn-ea"/>
              <a:cs typeface="+mn-cs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AECF243F-F858-9026-1B74-FDAADE538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431" y="548034"/>
            <a:ext cx="11295782" cy="850392"/>
          </a:xfrm>
        </p:spPr>
        <p:txBody>
          <a:bodyPr vert="horz"/>
          <a:lstStyle/>
          <a:p>
            <a:r>
              <a:rPr lang="pt-BR" sz="2800" dirty="0">
                <a:solidFill>
                  <a:srgbClr val="0000C9"/>
                </a:solidFill>
                <a:latin typeface="+mj-lt"/>
              </a:rPr>
              <a:t>Fatores de risco</a:t>
            </a:r>
            <a:br>
              <a:rPr lang="pt-BR" sz="2800" dirty="0">
                <a:solidFill>
                  <a:srgbClr val="0000C9"/>
                </a:solidFill>
                <a:latin typeface="+mj-lt"/>
              </a:rPr>
            </a:br>
            <a:endParaRPr lang="pt-BR" sz="2800" baseline="30000" dirty="0">
              <a:solidFill>
                <a:srgbClr val="0000C9"/>
              </a:solidFill>
              <a:latin typeface="+mj-lt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154E1FB-1B1B-F632-7849-D22FBFDC12E5}"/>
              </a:ext>
            </a:extLst>
          </p:cNvPr>
          <p:cNvSpPr txBox="1">
            <a:spLocks/>
          </p:cNvSpPr>
          <p:nvPr/>
        </p:nvSpPr>
        <p:spPr>
          <a:xfrm>
            <a:off x="467994" y="1817028"/>
            <a:ext cx="5545338" cy="4016887"/>
          </a:xfrm>
          <a:prstGeom prst="rect">
            <a:avLst/>
          </a:prstGeom>
        </p:spPr>
        <p:txBody>
          <a:bodyPr/>
          <a:lstStyle>
            <a:lvl1pPr marL="228543" indent="-228543" algn="l" defTabSz="91417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14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00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886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71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7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42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29" indent="-228543" algn="l" defTabSz="91417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43" marR="0" lvl="0" indent="-228543" algn="l" defTabSz="91417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fizer Diatype Office"/>
              <a:ea typeface="+mn-ea"/>
              <a:cs typeface="+mn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77008" y="1494692"/>
            <a:ext cx="107178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pt-BR" sz="1800" dirty="0"/>
          </a:p>
          <a:p>
            <a:pPr marL="285750" indent="-285750">
              <a:buFont typeface="Wingdings" pitchFamily="2" charset="2"/>
              <a:buChar char="Ø"/>
            </a:pPr>
            <a:r>
              <a:rPr lang="pt-BR" sz="1800" dirty="0"/>
              <a:t>Em adultos, os fatores de risco para desenvolvimento de doenças grave por VSR incluem</a:t>
            </a:r>
            <a:r>
              <a:rPr lang="pt-BR" sz="1800" baseline="30000" dirty="0"/>
              <a:t>1</a:t>
            </a:r>
            <a:r>
              <a:rPr lang="pt-BR" sz="1800" dirty="0"/>
              <a:t>: </a:t>
            </a:r>
          </a:p>
          <a:p>
            <a:pPr marL="285750" indent="-285750">
              <a:buFont typeface="Wingdings" pitchFamily="2" charset="2"/>
              <a:buChar char="Ø"/>
            </a:pPr>
            <a:endParaRPr lang="pt-BR" sz="1800" dirty="0"/>
          </a:p>
          <a:p>
            <a:pPr marL="514270" lvl="1" indent="-285750">
              <a:buFont typeface="Wingdings" pitchFamily="2" charset="2"/>
              <a:buChar char="Ø"/>
            </a:pPr>
            <a:r>
              <a:rPr lang="pt-BR" sz="1800" dirty="0"/>
              <a:t> Presença de doença pulmonar crônica. </a:t>
            </a:r>
          </a:p>
          <a:p>
            <a:pPr marL="514270" lvl="1" indent="-285750">
              <a:buFont typeface="Wingdings" pitchFamily="2" charset="2"/>
              <a:buChar char="Ø"/>
            </a:pPr>
            <a:endParaRPr lang="pt-BR" sz="1800" dirty="0"/>
          </a:p>
          <a:p>
            <a:pPr marL="514270" lvl="1" indent="-285750">
              <a:buFont typeface="Wingdings" pitchFamily="2" charset="2"/>
              <a:buChar char="Ø"/>
            </a:pPr>
            <a:r>
              <a:rPr lang="pt-BR" sz="1800" dirty="0"/>
              <a:t> Problemas de circulação. </a:t>
            </a:r>
          </a:p>
          <a:p>
            <a:pPr marL="514270" lvl="1" indent="-285750">
              <a:buFont typeface="Wingdings" pitchFamily="2" charset="2"/>
              <a:buChar char="Ø"/>
            </a:pPr>
            <a:endParaRPr lang="pt-BR" sz="1800" dirty="0"/>
          </a:p>
          <a:p>
            <a:pPr marL="514270" lvl="1" indent="-285750">
              <a:buFont typeface="Wingdings" pitchFamily="2" charset="2"/>
              <a:buChar char="Ø"/>
            </a:pPr>
            <a:r>
              <a:rPr lang="pt-BR" sz="1800" dirty="0"/>
              <a:t> Incapacidade funcional. </a:t>
            </a:r>
          </a:p>
          <a:p>
            <a:pPr lvl="1"/>
            <a:endParaRPr lang="pt-BR" sz="18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1696915" y="4387362"/>
            <a:ext cx="8678008" cy="78483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1800" dirty="0"/>
              <a:t>Indivíduos </a:t>
            </a:r>
            <a:r>
              <a:rPr lang="pt-BR" sz="1800" dirty="0" err="1"/>
              <a:t>imunossuprimidos</a:t>
            </a:r>
            <a:r>
              <a:rPr lang="pt-BR" sz="1800" dirty="0"/>
              <a:t> são normalmente mais vulneráveis à infecção por VSR, independentemente da faixa etária</a:t>
            </a:r>
            <a:r>
              <a:rPr lang="pt-BR" sz="1800" baseline="30000" dirty="0"/>
              <a:t>1</a:t>
            </a:r>
            <a:endParaRPr lang="pt-BR" sz="1800" dirty="0"/>
          </a:p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991160" y="6244091"/>
            <a:ext cx="86963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1. </a:t>
            </a:r>
            <a:r>
              <a:rPr lang="pt-BR" dirty="0"/>
              <a:t>BRASIL. Ministério da Saúde. Guia de Vigilância Integrada da COVID-19, Influenza e outros vírus respiratórios de importância em saúde pública. Brasília: Ministério da Saúde, 2024. Disponível em: &lt;https://www.gov.br/</a:t>
            </a:r>
            <a:r>
              <a:rPr lang="pt-BR" dirty="0" err="1"/>
              <a:t>saude</a:t>
            </a:r>
            <a:r>
              <a:rPr lang="pt-BR" dirty="0"/>
              <a:t>/</a:t>
            </a:r>
            <a:r>
              <a:rPr lang="pt-BR" dirty="0" err="1"/>
              <a:t>pt-br</a:t>
            </a:r>
            <a:r>
              <a:rPr lang="pt-BR" dirty="0"/>
              <a:t>/centrais-de-</a:t>
            </a:r>
            <a:r>
              <a:rPr lang="pt-BR" dirty="0" err="1"/>
              <a:t>conteudo</a:t>
            </a:r>
            <a:r>
              <a:rPr lang="pt-BR" dirty="0"/>
              <a:t>/</a:t>
            </a:r>
            <a:r>
              <a:rPr lang="pt-BR" dirty="0" err="1"/>
              <a:t>publicacoes</a:t>
            </a:r>
            <a:r>
              <a:rPr lang="pt-BR" dirty="0"/>
              <a:t>/guias-e-manuais/2024/guia-vigilancia-integrada-da-covid-19-influenza-e-outros-virus-respiratorios-de-importancia-em-saude-publica/</a:t>
            </a:r>
            <a:r>
              <a:rPr lang="pt-BR" dirty="0" err="1"/>
              <a:t>view</a:t>
            </a:r>
            <a:r>
              <a:rPr lang="pt-BR" dirty="0"/>
              <a:t>&gt;. Acesso em: dez de 2025 </a:t>
            </a:r>
          </a:p>
        </p:txBody>
      </p:sp>
    </p:spTree>
    <p:extLst>
      <p:ext uri="{BB962C8B-B14F-4D97-AF65-F5344CB8AC3E}">
        <p14:creationId xmlns:p14="http://schemas.microsoft.com/office/powerpoint/2010/main" val="4746808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.qeGIS6JU0W_FLof2nS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RESENTATION TITLE">
  <a:themeElements>
    <a:clrScheme name="Pfizer Color Theme">
      <a:dk1>
        <a:srgbClr val="000000"/>
      </a:dk1>
      <a:lt1>
        <a:srgbClr val="FFFFFF"/>
      </a:lt1>
      <a:dk2>
        <a:srgbClr val="000067"/>
      </a:dk2>
      <a:lt2>
        <a:srgbClr val="E0E0E0"/>
      </a:lt2>
      <a:accent1>
        <a:srgbClr val="0000C9"/>
      </a:accent1>
      <a:accent2>
        <a:srgbClr val="0095FF"/>
      </a:accent2>
      <a:accent3>
        <a:srgbClr val="AEE3FF"/>
      </a:accent3>
      <a:accent4>
        <a:srgbClr val="68D1FF"/>
      </a:accent4>
      <a:accent5>
        <a:srgbClr val="00B7A5"/>
      </a:accent5>
      <a:accent6>
        <a:srgbClr val="A68AFF"/>
      </a:accent6>
      <a:hlink>
        <a:srgbClr val="0095FF"/>
      </a:hlink>
      <a:folHlink>
        <a:srgbClr val="0000C9"/>
      </a:folHlink>
    </a:clrScheme>
    <a:fontScheme name="Pfizer Fonts">
      <a:majorFont>
        <a:latin typeface="Pfizer Tomorrow"/>
        <a:ea typeface=""/>
        <a:cs typeface=""/>
      </a:majorFont>
      <a:minorFont>
        <a:latin typeface="Pfizer Diatype Offic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1_17719 Deck VSR Idoso 160424 com alterações CB">
  <a:themeElements>
    <a:clrScheme name="PFE2021">
      <a:dk1>
        <a:srgbClr val="000000"/>
      </a:dk1>
      <a:lt1>
        <a:srgbClr val="FFFFFF"/>
      </a:lt1>
      <a:dk2>
        <a:srgbClr val="F49C34"/>
      </a:dk2>
      <a:lt2>
        <a:srgbClr val="F8DF5A"/>
      </a:lt2>
      <a:accent1>
        <a:srgbClr val="0000C9"/>
      </a:accent1>
      <a:accent2>
        <a:srgbClr val="0095FF"/>
      </a:accent2>
      <a:accent3>
        <a:srgbClr val="0DBDBA"/>
      </a:accent3>
      <a:accent4>
        <a:srgbClr val="67BB6E"/>
      </a:accent4>
      <a:accent5>
        <a:srgbClr val="9D73F7"/>
      </a:accent5>
      <a:accent6>
        <a:srgbClr val="D95776"/>
      </a:accent6>
      <a:hlink>
        <a:srgbClr val="0095FF"/>
      </a:hlink>
      <a:folHlink>
        <a:srgbClr val="A1AAB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>
            <a:lumMod val="95000"/>
          </a:schemeClr>
        </a:solidFill>
        <a:ln w="2857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29" tIns="45715" rIns="91429" bIns="45715" numCol="1" rtlCol="0" anchor="ctr" anchorCtr="0" compatLnSpc="1">
        <a:prstTxWarp prst="textNoShape">
          <a:avLst/>
        </a:prstTxWarp>
        <a:noAutofit/>
      </a:bodyPr>
      <a:lstStyle>
        <a:defPPr algn="ctr" fontAlgn="base">
          <a:lnSpc>
            <a:spcPct val="90000"/>
          </a:lnSpc>
          <a:spcAft>
            <a:spcPct val="0"/>
          </a:spcAft>
          <a:buClr>
            <a:schemeClr val="accent2"/>
          </a:buClr>
          <a:buSzPct val="90000"/>
          <a:defRPr b="1" dirty="0">
            <a:solidFill>
              <a:schemeClr val="accent1"/>
            </a:solidFill>
            <a:latin typeface="+mj-lt"/>
          </a:defRPr>
        </a:defPPr>
      </a:lstStyle>
    </a:spDef>
    <a:lnDef>
      <a:spPr bwMode="gray">
        <a:noFill/>
        <a:ln w="12700" cap="rnd">
          <a:solidFill>
            <a:schemeClr val="bg1">
              <a:lumMod val="75000"/>
            </a:schemeClr>
          </a:solidFill>
          <a:prstDash val="solid"/>
          <a:round/>
          <a:headEnd/>
          <a:tailEnd/>
        </a:ln>
        <a:effectLst/>
      </a:spPr>
      <a:bodyPr/>
      <a:lstStyle/>
    </a:lnDef>
    <a:txDef>
      <a:spPr bwMode="gray"/>
      <a:bodyPr wrap="square" lIns="45720" tIns="45720" rIns="45720" bIns="45720" rtlCol="0">
        <a:noAutofit/>
      </a:bodyPr>
      <a:lstStyle>
        <a:defPPr marL="171450" indent="-171450" algn="l">
          <a:lnSpc>
            <a:spcPct val="90000"/>
          </a:lnSpc>
          <a:spcBef>
            <a:spcPts val="1000"/>
          </a:spcBef>
          <a:buFont typeface="Arial" panose="020B0604020202020204" pitchFamily="34" charset="0"/>
          <a:buChar char="•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C94C2312-B201-FB44-AFC0-8E2037DA33D2}" vid="{ACCEF984-BD6A-A34C-A1FB-70B98785CE66}"/>
    </a:ext>
  </a:extLst>
</a:theme>
</file>

<file path=ppt/theme/theme11.xml><?xml version="1.0" encoding="utf-8"?>
<a:theme xmlns:a="http://schemas.openxmlformats.org/drawingml/2006/main" name="1_COVER">
  <a:themeElements>
    <a:clrScheme name="Pfizer Color Theme">
      <a:dk1>
        <a:srgbClr val="000000"/>
      </a:dk1>
      <a:lt1>
        <a:srgbClr val="FFFFFF"/>
      </a:lt1>
      <a:dk2>
        <a:srgbClr val="000067"/>
      </a:dk2>
      <a:lt2>
        <a:srgbClr val="E0E0E0"/>
      </a:lt2>
      <a:accent1>
        <a:srgbClr val="0000C9"/>
      </a:accent1>
      <a:accent2>
        <a:srgbClr val="0095FF"/>
      </a:accent2>
      <a:accent3>
        <a:srgbClr val="AEE3FF"/>
      </a:accent3>
      <a:accent4>
        <a:srgbClr val="68D1FF"/>
      </a:accent4>
      <a:accent5>
        <a:srgbClr val="00B7A5"/>
      </a:accent5>
      <a:accent6>
        <a:srgbClr val="A68AFF"/>
      </a:accent6>
      <a:hlink>
        <a:srgbClr val="0095FF"/>
      </a:hlink>
      <a:folHlink>
        <a:srgbClr val="0000C9"/>
      </a:folHlink>
    </a:clrScheme>
    <a:fontScheme name="Pfizer Fonts">
      <a:majorFont>
        <a:latin typeface="Pfizer Tomorrow"/>
        <a:ea typeface=""/>
        <a:cs typeface=""/>
      </a:majorFont>
      <a:minorFont>
        <a:latin typeface="Pfizer Diatype Offic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rporate_PowerPoint_Template_Animated_16x9_06.03.2024.pptx" id="{ECA86CED-8482-46ED-9623-C8C2CC3BF351}" vid="{2725F765-E268-4D57-A0F9-6F215D3D4B3B}"/>
    </a:ext>
  </a:extLst>
</a:theme>
</file>

<file path=ppt/theme/theme12.xml><?xml version="1.0" encoding="utf-8"?>
<a:theme xmlns:a="http://schemas.openxmlformats.org/drawingml/2006/main" name="3_SECTION BREAKERS">
  <a:themeElements>
    <a:clrScheme name="Pfizer Color Theme">
      <a:dk1>
        <a:srgbClr val="000000"/>
      </a:dk1>
      <a:lt1>
        <a:srgbClr val="FFFFFF"/>
      </a:lt1>
      <a:dk2>
        <a:srgbClr val="000067"/>
      </a:dk2>
      <a:lt2>
        <a:srgbClr val="E0E0E0"/>
      </a:lt2>
      <a:accent1>
        <a:srgbClr val="0000C9"/>
      </a:accent1>
      <a:accent2>
        <a:srgbClr val="0095FF"/>
      </a:accent2>
      <a:accent3>
        <a:srgbClr val="AEE3FF"/>
      </a:accent3>
      <a:accent4>
        <a:srgbClr val="68D1FF"/>
      </a:accent4>
      <a:accent5>
        <a:srgbClr val="00B7A5"/>
      </a:accent5>
      <a:accent6>
        <a:srgbClr val="A68AFF"/>
      </a:accent6>
      <a:hlink>
        <a:srgbClr val="0095FF"/>
      </a:hlink>
      <a:folHlink>
        <a:srgbClr val="0000C9"/>
      </a:folHlink>
    </a:clrScheme>
    <a:fontScheme name="Pfizer Fonts">
      <a:majorFont>
        <a:latin typeface="Pfizer Tomorrow"/>
        <a:ea typeface=""/>
        <a:cs typeface=""/>
      </a:majorFont>
      <a:minorFont>
        <a:latin typeface="Pfizer Diatype Offic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4_SECTION BREAKERS">
  <a:themeElements>
    <a:clrScheme name="Pfizer Color Theme">
      <a:dk1>
        <a:srgbClr val="000000"/>
      </a:dk1>
      <a:lt1>
        <a:srgbClr val="FFFFFF"/>
      </a:lt1>
      <a:dk2>
        <a:srgbClr val="000067"/>
      </a:dk2>
      <a:lt2>
        <a:srgbClr val="E0E0E0"/>
      </a:lt2>
      <a:accent1>
        <a:srgbClr val="0000C9"/>
      </a:accent1>
      <a:accent2>
        <a:srgbClr val="0095FF"/>
      </a:accent2>
      <a:accent3>
        <a:srgbClr val="AEE3FF"/>
      </a:accent3>
      <a:accent4>
        <a:srgbClr val="68D1FF"/>
      </a:accent4>
      <a:accent5>
        <a:srgbClr val="00B7A5"/>
      </a:accent5>
      <a:accent6>
        <a:srgbClr val="A68AFF"/>
      </a:accent6>
      <a:hlink>
        <a:srgbClr val="0095FF"/>
      </a:hlink>
      <a:folHlink>
        <a:srgbClr val="0000C9"/>
      </a:folHlink>
    </a:clrScheme>
    <a:fontScheme name="Pfizer Fonts">
      <a:majorFont>
        <a:latin typeface="Pfizer Tomorrow"/>
        <a:ea typeface=""/>
        <a:cs typeface=""/>
      </a:majorFont>
      <a:minorFont>
        <a:latin typeface="Pfizer Diatype Offic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rporate_PowerPoint_Template_Animated_16x9_06.03.2024.pptx" id="{ECA86CED-8482-46ED-9623-C8C2CC3BF351}" vid="{5A53850E-8D50-4EDF-80CA-12CFDC811536}"/>
    </a:ext>
  </a:extLst>
</a:theme>
</file>

<file path=ppt/theme/theme14.xml><?xml version="1.0" encoding="utf-8"?>
<a:theme xmlns:a="http://schemas.openxmlformats.org/drawingml/2006/main" name="5_SECTION BREAKERS">
  <a:themeElements>
    <a:clrScheme name="Pfizer Color Theme">
      <a:dk1>
        <a:srgbClr val="000000"/>
      </a:dk1>
      <a:lt1>
        <a:srgbClr val="FFFFFF"/>
      </a:lt1>
      <a:dk2>
        <a:srgbClr val="000067"/>
      </a:dk2>
      <a:lt2>
        <a:srgbClr val="E0E0E0"/>
      </a:lt2>
      <a:accent1>
        <a:srgbClr val="0000C9"/>
      </a:accent1>
      <a:accent2>
        <a:srgbClr val="0095FF"/>
      </a:accent2>
      <a:accent3>
        <a:srgbClr val="AEE3FF"/>
      </a:accent3>
      <a:accent4>
        <a:srgbClr val="68D1FF"/>
      </a:accent4>
      <a:accent5>
        <a:srgbClr val="00B7A5"/>
      </a:accent5>
      <a:accent6>
        <a:srgbClr val="A68AFF"/>
      </a:accent6>
      <a:hlink>
        <a:srgbClr val="0095FF"/>
      </a:hlink>
      <a:folHlink>
        <a:srgbClr val="0000C9"/>
      </a:folHlink>
    </a:clrScheme>
    <a:fontScheme name="Pfizer Fonts">
      <a:majorFont>
        <a:latin typeface="Pfizer Tomorrow"/>
        <a:ea typeface=""/>
        <a:cs typeface=""/>
      </a:majorFont>
      <a:minorFont>
        <a:latin typeface="Pfizer Diatype Offic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rporate_PowerPoint_Template_Animated_16x9_06.03.2024.pptx" id="{ECA86CED-8482-46ED-9623-C8C2CC3BF351}" vid="{5A53850E-8D50-4EDF-80CA-12CFDC811536}"/>
    </a:ext>
  </a:extLst>
</a:theme>
</file>

<file path=ppt/theme/theme15.xml><?xml version="1.0" encoding="utf-8"?>
<a:theme xmlns:a="http://schemas.openxmlformats.org/drawingml/2006/main" name="1_TEXT">
  <a:themeElements>
    <a:clrScheme name="Pfizer Color Theme">
      <a:dk1>
        <a:srgbClr val="000000"/>
      </a:dk1>
      <a:lt1>
        <a:srgbClr val="FFFFFF"/>
      </a:lt1>
      <a:dk2>
        <a:srgbClr val="000067"/>
      </a:dk2>
      <a:lt2>
        <a:srgbClr val="E0E0E0"/>
      </a:lt2>
      <a:accent1>
        <a:srgbClr val="0000C9"/>
      </a:accent1>
      <a:accent2>
        <a:srgbClr val="0095FF"/>
      </a:accent2>
      <a:accent3>
        <a:srgbClr val="AEE3FF"/>
      </a:accent3>
      <a:accent4>
        <a:srgbClr val="68D1FF"/>
      </a:accent4>
      <a:accent5>
        <a:srgbClr val="00B7A5"/>
      </a:accent5>
      <a:accent6>
        <a:srgbClr val="A68AFF"/>
      </a:accent6>
      <a:hlink>
        <a:srgbClr val="0095FF"/>
      </a:hlink>
      <a:folHlink>
        <a:srgbClr val="0000C9"/>
      </a:folHlink>
    </a:clrScheme>
    <a:fontScheme name="Pfizer Fonts">
      <a:majorFont>
        <a:latin typeface="Pfizer Tomorrow"/>
        <a:ea typeface=""/>
        <a:cs typeface=""/>
      </a:majorFont>
      <a:minorFont>
        <a:latin typeface="Pfizer Diatype Offic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2_TEXT">
  <a:themeElements>
    <a:clrScheme name="Pfizer Color Theme">
      <a:dk1>
        <a:srgbClr val="000000"/>
      </a:dk1>
      <a:lt1>
        <a:srgbClr val="FFFFFF"/>
      </a:lt1>
      <a:dk2>
        <a:srgbClr val="000067"/>
      </a:dk2>
      <a:lt2>
        <a:srgbClr val="E0E0E0"/>
      </a:lt2>
      <a:accent1>
        <a:srgbClr val="0000C9"/>
      </a:accent1>
      <a:accent2>
        <a:srgbClr val="0095FF"/>
      </a:accent2>
      <a:accent3>
        <a:srgbClr val="AEE3FF"/>
      </a:accent3>
      <a:accent4>
        <a:srgbClr val="68D1FF"/>
      </a:accent4>
      <a:accent5>
        <a:srgbClr val="00B7A5"/>
      </a:accent5>
      <a:accent6>
        <a:srgbClr val="A68AFF"/>
      </a:accent6>
      <a:hlink>
        <a:srgbClr val="0095FF"/>
      </a:hlink>
      <a:folHlink>
        <a:srgbClr val="0000C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ECTION BREAKERS">
  <a:themeElements>
    <a:clrScheme name="Pfizer Color Theme">
      <a:dk1>
        <a:srgbClr val="000000"/>
      </a:dk1>
      <a:lt1>
        <a:srgbClr val="FFFFFF"/>
      </a:lt1>
      <a:dk2>
        <a:srgbClr val="000067"/>
      </a:dk2>
      <a:lt2>
        <a:srgbClr val="E0E0E0"/>
      </a:lt2>
      <a:accent1>
        <a:srgbClr val="0000C9"/>
      </a:accent1>
      <a:accent2>
        <a:srgbClr val="0095FF"/>
      </a:accent2>
      <a:accent3>
        <a:srgbClr val="AEE3FF"/>
      </a:accent3>
      <a:accent4>
        <a:srgbClr val="68D1FF"/>
      </a:accent4>
      <a:accent5>
        <a:srgbClr val="00B7A5"/>
      </a:accent5>
      <a:accent6>
        <a:srgbClr val="A68AFF"/>
      </a:accent6>
      <a:hlink>
        <a:srgbClr val="0095FF"/>
      </a:hlink>
      <a:folHlink>
        <a:srgbClr val="0000C9"/>
      </a:folHlink>
    </a:clrScheme>
    <a:fontScheme name="Pfizer Fonts">
      <a:majorFont>
        <a:latin typeface="Pfizer Tomorrow"/>
        <a:ea typeface=""/>
        <a:cs typeface=""/>
      </a:majorFont>
      <a:minorFont>
        <a:latin typeface="Pfizer Diatype Offic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XT">
  <a:themeElements>
    <a:clrScheme name="Pfizer Color Theme">
      <a:dk1>
        <a:srgbClr val="000000"/>
      </a:dk1>
      <a:lt1>
        <a:srgbClr val="FFFFFF"/>
      </a:lt1>
      <a:dk2>
        <a:srgbClr val="000067"/>
      </a:dk2>
      <a:lt2>
        <a:srgbClr val="E0E0E0"/>
      </a:lt2>
      <a:accent1>
        <a:srgbClr val="0000C9"/>
      </a:accent1>
      <a:accent2>
        <a:srgbClr val="0095FF"/>
      </a:accent2>
      <a:accent3>
        <a:srgbClr val="AEE3FF"/>
      </a:accent3>
      <a:accent4>
        <a:srgbClr val="68D1FF"/>
      </a:accent4>
      <a:accent5>
        <a:srgbClr val="00B7A5"/>
      </a:accent5>
      <a:accent6>
        <a:srgbClr val="A68AFF"/>
      </a:accent6>
      <a:hlink>
        <a:srgbClr val="0095FF"/>
      </a:hlink>
      <a:folHlink>
        <a:srgbClr val="0000C9"/>
      </a:folHlink>
    </a:clrScheme>
    <a:fontScheme name="Pfizer Fonts">
      <a:majorFont>
        <a:latin typeface="Pfizer Tomorrow"/>
        <a:ea typeface=""/>
        <a:cs typeface=""/>
      </a:majorFont>
      <a:minorFont>
        <a:latin typeface="Pfizer Diatype Offic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Tema do Office">
  <a:themeElements>
    <a:clrScheme name="PFE2021">
      <a:dk1>
        <a:srgbClr val="000000"/>
      </a:dk1>
      <a:lt1>
        <a:srgbClr val="FFFFFF"/>
      </a:lt1>
      <a:dk2>
        <a:srgbClr val="F49C34"/>
      </a:dk2>
      <a:lt2>
        <a:srgbClr val="F8DF5A"/>
      </a:lt2>
      <a:accent1>
        <a:srgbClr val="0000C9"/>
      </a:accent1>
      <a:accent2>
        <a:srgbClr val="0095FF"/>
      </a:accent2>
      <a:accent3>
        <a:srgbClr val="0DBDBA"/>
      </a:accent3>
      <a:accent4>
        <a:srgbClr val="67BB6E"/>
      </a:accent4>
      <a:accent5>
        <a:srgbClr val="9D73F7"/>
      </a:accent5>
      <a:accent6>
        <a:srgbClr val="D95776"/>
      </a:accent6>
      <a:hlink>
        <a:srgbClr val="0095FF"/>
      </a:hlink>
      <a:folHlink>
        <a:srgbClr val="A1AAB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>
            <a:lumMod val="95000"/>
          </a:schemeClr>
        </a:solidFill>
        <a:ln w="2857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29" tIns="45715" rIns="91429" bIns="45715" numCol="1" rtlCol="0" anchor="ctr" anchorCtr="0" compatLnSpc="1">
        <a:prstTxWarp prst="textNoShape">
          <a:avLst/>
        </a:prstTxWarp>
        <a:noAutofit/>
      </a:bodyPr>
      <a:lstStyle>
        <a:defPPr algn="ctr" fontAlgn="base">
          <a:lnSpc>
            <a:spcPct val="90000"/>
          </a:lnSpc>
          <a:spcAft>
            <a:spcPct val="0"/>
          </a:spcAft>
          <a:buClr>
            <a:schemeClr val="accent2"/>
          </a:buClr>
          <a:buSzPct val="90000"/>
          <a:defRPr b="1" dirty="0">
            <a:solidFill>
              <a:schemeClr val="accent1"/>
            </a:solidFill>
            <a:latin typeface="+mj-lt"/>
          </a:defRPr>
        </a:defPPr>
      </a:lstStyle>
    </a:spDef>
    <a:lnDef>
      <a:spPr bwMode="gray">
        <a:noFill/>
        <a:ln w="12700" cap="rnd">
          <a:solidFill>
            <a:schemeClr val="bg1">
              <a:lumMod val="75000"/>
            </a:schemeClr>
          </a:solidFill>
          <a:prstDash val="solid"/>
          <a:round/>
          <a:headEnd/>
          <a:tailEnd/>
        </a:ln>
        <a:effectLst/>
      </a:spPr>
      <a:bodyPr/>
      <a:lstStyle/>
    </a:lnDef>
    <a:txDef>
      <a:spPr bwMode="gray"/>
      <a:bodyPr wrap="square" lIns="45720" tIns="45720" rIns="45720" bIns="45720" rtlCol="0">
        <a:noAutofit/>
      </a:bodyPr>
      <a:lstStyle>
        <a:defPPr marL="171450" indent="-171450" algn="l">
          <a:lnSpc>
            <a:spcPct val="90000"/>
          </a:lnSpc>
          <a:spcBef>
            <a:spcPts val="1000"/>
          </a:spcBef>
          <a:buFont typeface="Arial" panose="020B0604020202020204" pitchFamily="34" charset="0"/>
          <a:buChar char="•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fizer_PowerPoint_Template_16x9.potx" id="{A55874A3-E4BB-4F68-85A5-94EFF65C96F2}" vid="{BF5FBEA6-1E2D-41CE-A375-FC50DBCF8F84}"/>
    </a:ext>
  </a:extLst>
</a:theme>
</file>

<file path=ppt/theme/theme5.xml><?xml version="1.0" encoding="utf-8"?>
<a:theme xmlns:a="http://schemas.openxmlformats.org/drawingml/2006/main" name="17719 Deck VSR Idoso 160424 com alterações CB">
  <a:themeElements>
    <a:clrScheme name="PFE2021">
      <a:dk1>
        <a:srgbClr val="000000"/>
      </a:dk1>
      <a:lt1>
        <a:srgbClr val="FFFFFF"/>
      </a:lt1>
      <a:dk2>
        <a:srgbClr val="F49C34"/>
      </a:dk2>
      <a:lt2>
        <a:srgbClr val="F8DF5A"/>
      </a:lt2>
      <a:accent1>
        <a:srgbClr val="0000C9"/>
      </a:accent1>
      <a:accent2>
        <a:srgbClr val="0095FF"/>
      </a:accent2>
      <a:accent3>
        <a:srgbClr val="0DBDBA"/>
      </a:accent3>
      <a:accent4>
        <a:srgbClr val="67BB6E"/>
      </a:accent4>
      <a:accent5>
        <a:srgbClr val="9D73F7"/>
      </a:accent5>
      <a:accent6>
        <a:srgbClr val="D95776"/>
      </a:accent6>
      <a:hlink>
        <a:srgbClr val="0095FF"/>
      </a:hlink>
      <a:folHlink>
        <a:srgbClr val="A1AAB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>
            <a:lumMod val="95000"/>
          </a:schemeClr>
        </a:solidFill>
        <a:ln w="2857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29" tIns="45715" rIns="91429" bIns="45715" numCol="1" rtlCol="0" anchor="ctr" anchorCtr="0" compatLnSpc="1">
        <a:prstTxWarp prst="textNoShape">
          <a:avLst/>
        </a:prstTxWarp>
        <a:noAutofit/>
      </a:bodyPr>
      <a:lstStyle>
        <a:defPPr algn="ctr" fontAlgn="base">
          <a:lnSpc>
            <a:spcPct val="90000"/>
          </a:lnSpc>
          <a:spcAft>
            <a:spcPct val="0"/>
          </a:spcAft>
          <a:buClr>
            <a:schemeClr val="accent2"/>
          </a:buClr>
          <a:buSzPct val="90000"/>
          <a:defRPr b="1" dirty="0">
            <a:solidFill>
              <a:schemeClr val="accent1"/>
            </a:solidFill>
            <a:latin typeface="+mj-lt"/>
          </a:defRPr>
        </a:defPPr>
      </a:lstStyle>
    </a:spDef>
    <a:lnDef>
      <a:spPr bwMode="gray">
        <a:noFill/>
        <a:ln w="12700" cap="rnd">
          <a:solidFill>
            <a:schemeClr val="bg1">
              <a:lumMod val="75000"/>
            </a:schemeClr>
          </a:solidFill>
          <a:prstDash val="solid"/>
          <a:round/>
          <a:headEnd/>
          <a:tailEnd/>
        </a:ln>
        <a:effectLst/>
      </a:spPr>
      <a:bodyPr/>
      <a:lstStyle/>
    </a:lnDef>
    <a:txDef>
      <a:spPr bwMode="gray"/>
      <a:bodyPr wrap="square" lIns="45720" tIns="45720" rIns="45720" bIns="45720" rtlCol="0">
        <a:noAutofit/>
      </a:bodyPr>
      <a:lstStyle>
        <a:defPPr marL="171450" indent="-171450" algn="l">
          <a:lnSpc>
            <a:spcPct val="90000"/>
          </a:lnSpc>
          <a:spcBef>
            <a:spcPts val="1000"/>
          </a:spcBef>
          <a:buFont typeface="Arial" panose="020B0604020202020204" pitchFamily="34" charset="0"/>
          <a:buChar char="•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C94C2312-B201-FB44-AFC0-8E2037DA33D2}" vid="{ACCEF984-BD6A-A34C-A1FB-70B98785CE66}"/>
    </a:ext>
  </a:extLst>
</a:theme>
</file>

<file path=ppt/theme/theme6.xml><?xml version="1.0" encoding="utf-8"?>
<a:theme xmlns:a="http://schemas.openxmlformats.org/drawingml/2006/main" name="1_SECTION BREAKERS">
  <a:themeElements>
    <a:clrScheme name="Pfizer Color Theme">
      <a:dk1>
        <a:srgbClr val="000000"/>
      </a:dk1>
      <a:lt1>
        <a:srgbClr val="FFFFFF"/>
      </a:lt1>
      <a:dk2>
        <a:srgbClr val="000067"/>
      </a:dk2>
      <a:lt2>
        <a:srgbClr val="E0E0E0"/>
      </a:lt2>
      <a:accent1>
        <a:srgbClr val="0000C9"/>
      </a:accent1>
      <a:accent2>
        <a:srgbClr val="0095FF"/>
      </a:accent2>
      <a:accent3>
        <a:srgbClr val="AEE3FF"/>
      </a:accent3>
      <a:accent4>
        <a:srgbClr val="68D1FF"/>
      </a:accent4>
      <a:accent5>
        <a:srgbClr val="00B7A5"/>
      </a:accent5>
      <a:accent6>
        <a:srgbClr val="A68AFF"/>
      </a:accent6>
      <a:hlink>
        <a:srgbClr val="0095FF"/>
      </a:hlink>
      <a:folHlink>
        <a:srgbClr val="0000C9"/>
      </a:folHlink>
    </a:clrScheme>
    <a:fontScheme name="Pfizer Fonts">
      <a:majorFont>
        <a:latin typeface="Pfizer Tomorrow"/>
        <a:ea typeface=""/>
        <a:cs typeface=""/>
      </a:majorFont>
      <a:minorFont>
        <a:latin typeface="Pfizer Diatype Offic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rporate_PowerPoint_Template_Animated_16x9_06.03.2024.pptx" id="{ECA86CED-8482-46ED-9623-C8C2CC3BF351}" vid="{5A53850E-8D50-4EDF-80CA-12CFDC811536}"/>
    </a:ext>
  </a:extLst>
</a:theme>
</file>

<file path=ppt/theme/theme7.xml><?xml version="1.0" encoding="utf-8"?>
<a:theme xmlns:a="http://schemas.openxmlformats.org/drawingml/2006/main" name="8_Pfizer New Branding Grid 16:9">
  <a:themeElements>
    <a:clrScheme name="Pfizer 5">
      <a:dk1>
        <a:srgbClr val="000000"/>
      </a:dk1>
      <a:lt1>
        <a:srgbClr val="FFFFFF"/>
      </a:lt1>
      <a:dk2>
        <a:srgbClr val="00004E"/>
      </a:dk2>
      <a:lt2>
        <a:srgbClr val="0095FF"/>
      </a:lt2>
      <a:accent1>
        <a:srgbClr val="0000C9"/>
      </a:accent1>
      <a:accent2>
        <a:srgbClr val="000483"/>
      </a:accent2>
      <a:accent3>
        <a:srgbClr val="0DBDBA"/>
      </a:accent3>
      <a:accent4>
        <a:srgbClr val="67BB6E"/>
      </a:accent4>
      <a:accent5>
        <a:srgbClr val="9D73F7"/>
      </a:accent5>
      <a:accent6>
        <a:srgbClr val="D95776"/>
      </a:accent6>
      <a:hlink>
        <a:srgbClr val="F39C34"/>
      </a:hlink>
      <a:folHlink>
        <a:srgbClr val="F8DF59"/>
      </a:folHlink>
    </a:clrScheme>
    <a:fontScheme name="Pfiz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9525" cap="rnd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accent5"/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8.xml><?xml version="1.0" encoding="utf-8"?>
<a:theme xmlns:a="http://schemas.openxmlformats.org/drawingml/2006/main" name="2_SECTION BREAKERS">
  <a:themeElements>
    <a:clrScheme name="Pfizer Color Theme">
      <a:dk1>
        <a:srgbClr val="000000"/>
      </a:dk1>
      <a:lt1>
        <a:srgbClr val="FFFFFF"/>
      </a:lt1>
      <a:dk2>
        <a:srgbClr val="000067"/>
      </a:dk2>
      <a:lt2>
        <a:srgbClr val="E0E0E0"/>
      </a:lt2>
      <a:accent1>
        <a:srgbClr val="0000C9"/>
      </a:accent1>
      <a:accent2>
        <a:srgbClr val="0095FF"/>
      </a:accent2>
      <a:accent3>
        <a:srgbClr val="AEE3FF"/>
      </a:accent3>
      <a:accent4>
        <a:srgbClr val="68D1FF"/>
      </a:accent4>
      <a:accent5>
        <a:srgbClr val="00B7A5"/>
      </a:accent5>
      <a:accent6>
        <a:srgbClr val="A68AFF"/>
      </a:accent6>
      <a:hlink>
        <a:srgbClr val="0095FF"/>
      </a:hlink>
      <a:folHlink>
        <a:srgbClr val="0000C9"/>
      </a:folHlink>
    </a:clrScheme>
    <a:fontScheme name="Pfizer Fonts">
      <a:majorFont>
        <a:latin typeface="Pfizer Tomorrow"/>
        <a:ea typeface=""/>
        <a:cs typeface=""/>
      </a:majorFont>
      <a:minorFont>
        <a:latin typeface="Pfizer Diatype Offic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rporate_PowerPoint_Template_Animated_16x9_06.03.2024.pptx" id="{ECA86CED-8482-46ED-9623-C8C2CC3BF351}" vid="{5A53850E-8D50-4EDF-80CA-12CFDC811536}"/>
    </a:ext>
  </a:extLst>
</a:theme>
</file>

<file path=ppt/theme/theme9.xml><?xml version="1.0" encoding="utf-8"?>
<a:theme xmlns:a="http://schemas.openxmlformats.org/drawingml/2006/main" name="COVER">
  <a:themeElements>
    <a:clrScheme name="Pfizer Color Theme">
      <a:dk1>
        <a:srgbClr val="000000"/>
      </a:dk1>
      <a:lt1>
        <a:srgbClr val="FFFFFF"/>
      </a:lt1>
      <a:dk2>
        <a:srgbClr val="000067"/>
      </a:dk2>
      <a:lt2>
        <a:srgbClr val="E0E0E0"/>
      </a:lt2>
      <a:accent1>
        <a:srgbClr val="0000C9"/>
      </a:accent1>
      <a:accent2>
        <a:srgbClr val="0095FF"/>
      </a:accent2>
      <a:accent3>
        <a:srgbClr val="AEE3FF"/>
      </a:accent3>
      <a:accent4>
        <a:srgbClr val="68D1FF"/>
      </a:accent4>
      <a:accent5>
        <a:srgbClr val="00B7A5"/>
      </a:accent5>
      <a:accent6>
        <a:srgbClr val="A68AFF"/>
      </a:accent6>
      <a:hlink>
        <a:srgbClr val="0095FF"/>
      </a:hlink>
      <a:folHlink>
        <a:srgbClr val="0000C9"/>
      </a:folHlink>
    </a:clrScheme>
    <a:fontScheme name="Pfizer Fonts">
      <a:majorFont>
        <a:latin typeface="Pfizer Tomorrow"/>
        <a:ea typeface=""/>
        <a:cs typeface=""/>
      </a:majorFont>
      <a:minorFont>
        <a:latin typeface="Pfizer Diatype Offic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rporate_PowerPoint_Template_Animated_16x9_06.03.2024.pptx" id="{ECA86CED-8482-46ED-9623-C8C2CC3BF351}" vid="{2725F765-E268-4D57-A0F9-6F215D3D4B3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14F975822FE4A81B6B7AD1678DC0E" ma:contentTypeVersion="8" ma:contentTypeDescription="Crie um novo documento." ma:contentTypeScope="" ma:versionID="4ed19c0d1bf81ed2bbf170c1753ebc51">
  <xsd:schema xmlns:xsd="http://www.w3.org/2001/XMLSchema" xmlns:xs="http://www.w3.org/2001/XMLSchema" xmlns:p="http://schemas.microsoft.com/office/2006/metadata/properties" xmlns:ns2="848662dc-017b-43b2-a4ea-2342dfdef62f" targetNamespace="http://schemas.microsoft.com/office/2006/metadata/properties" ma:root="true" ma:fieldsID="81461958ddc69f364876b3302e89b627" ns2:_="">
    <xsd:import namespace="848662dc-017b-43b2-a4ea-2342dfdef6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8662dc-017b-43b2-a4ea-2342dfdef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89E53F-E6B0-444D-86AB-8C67B92D13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8662dc-017b-43b2-a4ea-2342dfdef6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AF75C0-5102-4070-A026-E23CAC59105A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848662dc-017b-43b2-a4ea-2342dfdef62f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D7C206D-D4FF-42B1-BB48-D90C27584D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8897</TotalTime>
  <Words>7437</Words>
  <Application>Microsoft Office PowerPoint</Application>
  <PresentationFormat>Widescreen</PresentationFormat>
  <Paragraphs>472</Paragraphs>
  <Slides>42</Slides>
  <Notes>39</Notes>
  <HiddenSlides>0</HiddenSlides>
  <MMClips>0</MMClips>
  <ScaleCrop>false</ScaleCrop>
  <HeadingPairs>
    <vt:vector size="8" baseType="variant">
      <vt:variant>
        <vt:lpstr>Fontes usadas</vt:lpstr>
      </vt:variant>
      <vt:variant>
        <vt:i4>17</vt:i4>
      </vt:variant>
      <vt:variant>
        <vt:lpstr>Tema</vt:lpstr>
      </vt:variant>
      <vt:variant>
        <vt:i4>16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76" baseType="lpstr">
      <vt:lpstr>Calibri</vt:lpstr>
      <vt:lpstr>Lato</vt:lpstr>
      <vt:lpstr>Arial Narrow</vt:lpstr>
      <vt:lpstr>Pfizer Diatype Office</vt:lpstr>
      <vt:lpstr>Noto Sans</vt:lpstr>
      <vt:lpstr>Tomorrow</vt:lpstr>
      <vt:lpstr>Wingdings</vt:lpstr>
      <vt:lpstr>Inter</vt:lpstr>
      <vt:lpstr>Pfizer Diatype</vt:lpstr>
      <vt:lpstr>Interstate Regular</vt:lpstr>
      <vt:lpstr>Pfizer Diatype Medium</vt:lpstr>
      <vt:lpstr>Trebuchet MS</vt:lpstr>
      <vt:lpstr>Montserrat SemiBold</vt:lpstr>
      <vt:lpstr>Aptos</vt:lpstr>
      <vt:lpstr>Arial</vt:lpstr>
      <vt:lpstr>Roboto</vt:lpstr>
      <vt:lpstr>Pfizer Tomorrow</vt:lpstr>
      <vt:lpstr>PRESENTATION TITLE</vt:lpstr>
      <vt:lpstr>SECTION BREAKERS</vt:lpstr>
      <vt:lpstr>TEXT</vt:lpstr>
      <vt:lpstr>1_Tema do Office</vt:lpstr>
      <vt:lpstr>17719 Deck VSR Idoso 160424 com alterações CB</vt:lpstr>
      <vt:lpstr>1_SECTION BREAKERS</vt:lpstr>
      <vt:lpstr>8_Pfizer New Branding Grid 16:9</vt:lpstr>
      <vt:lpstr>2_SECTION BREAKERS</vt:lpstr>
      <vt:lpstr>COVER</vt:lpstr>
      <vt:lpstr>1_17719 Deck VSR Idoso 160424 com alterações CB</vt:lpstr>
      <vt:lpstr>1_COVER</vt:lpstr>
      <vt:lpstr>3_SECTION BREAKERS</vt:lpstr>
      <vt:lpstr>4_SECTION BREAKERS</vt:lpstr>
      <vt:lpstr>5_SECTION BREAKERS</vt:lpstr>
      <vt:lpstr>1_TEXT</vt:lpstr>
      <vt:lpstr>2_TEXT</vt:lpstr>
      <vt:lpstr>Slide do think-cell</vt:lpstr>
      <vt:lpstr> Introdução ao Vírus Sincicial Respiratório (VSR) e contexto epidemiológico</vt:lpstr>
      <vt:lpstr>Introdução ao VSR</vt:lpstr>
      <vt:lpstr>Importância em Saúde Pública </vt:lpstr>
      <vt:lpstr>Agente etiológico </vt:lpstr>
      <vt:lpstr>Modo de Transmissão </vt:lpstr>
      <vt:lpstr>Período de Incubação, transmissibilidade e suscetibilidade </vt:lpstr>
      <vt:lpstr>Manifestações clínicas1,2 </vt:lpstr>
      <vt:lpstr>Fatores de risco </vt:lpstr>
      <vt:lpstr>Fatores de risco </vt:lpstr>
      <vt:lpstr>Sequelas  </vt:lpstr>
      <vt:lpstr>Diagnóstico e tratamento </vt:lpstr>
      <vt:lpstr>Medidas de prevenção </vt:lpstr>
      <vt:lpstr>Medidas de prevenção1</vt:lpstr>
      <vt:lpstr>Apresentação do PowerPoint</vt:lpstr>
      <vt:lpstr>Apresentação do PowerPoint</vt:lpstr>
      <vt:lpstr>Apresentação do PowerPoint</vt:lpstr>
      <vt:lpstr>Apresentação do PowerPoint</vt:lpstr>
      <vt:lpstr>Medidas de prevenção </vt:lpstr>
      <vt:lpstr>Medidas de prevenção </vt:lpstr>
      <vt:lpstr>Impactos VSR Situação Epidemiológica</vt:lpstr>
      <vt:lpstr>Apresentação do PowerPoint</vt:lpstr>
      <vt:lpstr>Apresentação do PowerPoint</vt:lpstr>
      <vt:lpstr>Apresentação do PowerPoint</vt:lpstr>
      <vt:lpstr>Apresentação do PowerPoint</vt:lpstr>
      <vt:lpstr>Vigilância de casos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andreabrunovonzuben@gmail.com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Title Here</dc:title>
  <dc:creator>Steinkamp, Theodore</dc:creator>
  <cp:lastModifiedBy>Camila BENVENUTO</cp:lastModifiedBy>
  <cp:revision>72</cp:revision>
  <dcterms:modified xsi:type="dcterms:W3CDTF">2026-05-25T21:02:37Z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791b42f-c435-42ca-9531-75a3f42aae3d_Enabled">
    <vt:lpwstr>true</vt:lpwstr>
  </property>
  <property fmtid="{D5CDD505-2E9C-101B-9397-08002B2CF9AE}" pid="3" name="MSIP_Label_4791b42f-c435-42ca-9531-75a3f42aae3d_SetDate">
    <vt:lpwstr>2024-06-03T17:09:26Z</vt:lpwstr>
  </property>
  <property fmtid="{D5CDD505-2E9C-101B-9397-08002B2CF9AE}" pid="4" name="MSIP_Label_4791b42f-c435-42ca-9531-75a3f42aae3d_Method">
    <vt:lpwstr>Privileged</vt:lpwstr>
  </property>
  <property fmtid="{D5CDD505-2E9C-101B-9397-08002B2CF9AE}" pid="5" name="MSIP_Label_4791b42f-c435-42ca-9531-75a3f42aae3d_Name">
    <vt:lpwstr>4791b42f-c435-42ca-9531-75a3f42aae3d</vt:lpwstr>
  </property>
  <property fmtid="{D5CDD505-2E9C-101B-9397-08002B2CF9AE}" pid="6" name="MSIP_Label_4791b42f-c435-42ca-9531-75a3f42aae3d_SiteId">
    <vt:lpwstr>7a916015-20ae-4ad1-9170-eefd915e9272</vt:lpwstr>
  </property>
  <property fmtid="{D5CDD505-2E9C-101B-9397-08002B2CF9AE}" pid="7" name="MSIP_Label_4791b42f-c435-42ca-9531-75a3f42aae3d_ActionId">
    <vt:lpwstr>23539907-0461-4370-b419-a1fb7a549dab</vt:lpwstr>
  </property>
  <property fmtid="{D5CDD505-2E9C-101B-9397-08002B2CF9AE}" pid="8" name="MSIP_Label_4791b42f-c435-42ca-9531-75a3f42aae3d_ContentBits">
    <vt:lpwstr>0</vt:lpwstr>
  </property>
  <property fmtid="{D5CDD505-2E9C-101B-9397-08002B2CF9AE}" pid="9" name="MediaServiceImageTags">
    <vt:lpwstr/>
  </property>
  <property fmtid="{D5CDD505-2E9C-101B-9397-08002B2CF9AE}" pid="10" name="ContentTypeId">
    <vt:lpwstr>0x01010062414F975822FE4A81B6B7AD1678DC0E</vt:lpwstr>
  </property>
</Properties>
</file>