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95" r:id="rId6"/>
    <p:sldId id="274" r:id="rId7"/>
    <p:sldId id="267" r:id="rId8"/>
    <p:sldId id="260" r:id="rId9"/>
    <p:sldId id="275" r:id="rId10"/>
    <p:sldId id="276" r:id="rId11"/>
    <p:sldId id="277" r:id="rId12"/>
    <p:sldId id="279" r:id="rId13"/>
    <p:sldId id="281" r:id="rId14"/>
    <p:sldId id="266" r:id="rId15"/>
    <p:sldId id="278" r:id="rId16"/>
    <p:sldId id="258" r:id="rId17"/>
    <p:sldId id="283" r:id="rId18"/>
    <p:sldId id="268" r:id="rId19"/>
    <p:sldId id="284" r:id="rId20"/>
    <p:sldId id="286" r:id="rId21"/>
    <p:sldId id="287" r:id="rId22"/>
    <p:sldId id="288" r:id="rId23"/>
    <p:sldId id="289" r:id="rId24"/>
    <p:sldId id="290" r:id="rId25"/>
    <p:sldId id="261" r:id="rId26"/>
    <p:sldId id="291" r:id="rId27"/>
    <p:sldId id="292" r:id="rId28"/>
    <p:sldId id="293" r:id="rId29"/>
    <p:sldId id="265" r:id="rId30"/>
  </p:sldIdLst>
  <p:sldSz cx="12192000" cy="6858000"/>
  <p:notesSz cx="6858000" cy="9144000"/>
  <p:embeddedFontLst>
    <p:embeddedFont>
      <p:font typeface="Mangal" panose="02040503050203030202" pitchFamily="18" charset="0"/>
      <p:regular r:id="rId32"/>
      <p:bold r:id="rId33"/>
    </p:embeddedFont>
    <p:embeddedFont>
      <p:font typeface="Manrope Light" panose="020B0604020202020204" charset="0"/>
      <p:regular r:id="rId34"/>
      <p:bold r:id="rId35"/>
    </p:embeddedFont>
    <p:embeddedFont>
      <p:font typeface="Manrope SemiBo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34">
          <p15:clr>
            <a:srgbClr val="747775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2" roundtripDataSignature="AMtx7mgsJB3jgNQoVdcMsfWsfh3p7Svz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EF"/>
    <a:srgbClr val="0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88F78-0C5B-4105-9C08-8E4E5D9EE422}" v="1" dt="2026-04-27T17:24:07.037"/>
    <p1510:client id="{5764C4CA-EA27-4D50-9F8D-CB6EA093329B}" v="30" dt="2026-04-28T16:57:30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6" d="100"/>
          <a:sy n="136" d="100"/>
        </p:scale>
        <p:origin x="3444" y="594"/>
      </p:cViewPr>
      <p:guideLst>
        <p:guide orient="horz" pos="2160"/>
        <p:guide pos="3840"/>
        <p:guide orient="horz" pos="3634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4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Raphaela (Contractor)" userId="1c18bdb3-2858-4b0b-9a6e-c7ae07e48c64" providerId="ADAL" clId="{EF4EEC04-962D-482C-9522-94D398E2FCFA}"/>
    <pc:docChg chg="undo custSel delSld modSld sldOrd">
      <pc:chgData name="Martin, Raphaela (Contractor)" userId="1c18bdb3-2858-4b0b-9a6e-c7ae07e48c64" providerId="ADAL" clId="{EF4EEC04-962D-482C-9522-94D398E2FCFA}" dt="2026-04-28T17:02:18.665" v="849" actId="20577"/>
      <pc:docMkLst>
        <pc:docMk/>
      </pc:docMkLst>
      <pc:sldChg chg="del">
        <pc:chgData name="Martin, Raphaela (Contractor)" userId="1c18bdb3-2858-4b0b-9a6e-c7ae07e48c64" providerId="ADAL" clId="{EF4EEC04-962D-482C-9522-94D398E2FCFA}" dt="2026-04-28T14:59:47.885" v="654" actId="47"/>
        <pc:sldMkLst>
          <pc:docMk/>
          <pc:sldMk cId="0" sldId="257"/>
        </pc:sldMkLst>
      </pc:sldChg>
      <pc:sldChg chg="addSp delSp modSp mod">
        <pc:chgData name="Martin, Raphaela (Contractor)" userId="1c18bdb3-2858-4b0b-9a6e-c7ae07e48c64" providerId="ADAL" clId="{EF4EEC04-962D-482C-9522-94D398E2FCFA}" dt="2026-04-28T14:47:36.876" v="324" actId="1076"/>
        <pc:sldMkLst>
          <pc:docMk/>
          <pc:sldMk cId="0" sldId="261"/>
        </pc:sldMkLst>
        <pc:spChg chg="mod">
          <ac:chgData name="Martin, Raphaela (Contractor)" userId="1c18bdb3-2858-4b0b-9a6e-c7ae07e48c64" providerId="ADAL" clId="{EF4EEC04-962D-482C-9522-94D398E2FCFA}" dt="2026-04-28T14:47:36.876" v="324" actId="1076"/>
          <ac:spMkLst>
            <pc:docMk/>
            <pc:sldMk cId="0" sldId="261"/>
            <ac:spMk id="2" creationId="{91227DAC-6862-EBC3-A6A2-C7C9F386CA0A}"/>
          </ac:spMkLst>
        </pc:spChg>
        <pc:spChg chg="mod">
          <ac:chgData name="Martin, Raphaela (Contractor)" userId="1c18bdb3-2858-4b0b-9a6e-c7ae07e48c64" providerId="ADAL" clId="{EF4EEC04-962D-482C-9522-94D398E2FCFA}" dt="2026-04-28T14:47:20.111" v="317" actId="1035"/>
          <ac:spMkLst>
            <pc:docMk/>
            <pc:sldMk cId="0" sldId="261"/>
            <ac:spMk id="3" creationId="{31FA8D1D-05FD-77DE-1ED6-FC43052379A9}"/>
          </ac:spMkLst>
        </pc:spChg>
        <pc:picChg chg="del mod">
          <ac:chgData name="Martin, Raphaela (Contractor)" userId="1c18bdb3-2858-4b0b-9a6e-c7ae07e48c64" providerId="ADAL" clId="{EF4EEC04-962D-482C-9522-94D398E2FCFA}" dt="2026-04-28T14:47:05.028" v="301" actId="478"/>
          <ac:picMkLst>
            <pc:docMk/>
            <pc:sldMk cId="0" sldId="261"/>
            <ac:picMk id="5" creationId="{452E0F1B-CA96-3443-82ED-F9D3402395FA}"/>
          </ac:picMkLst>
        </pc:picChg>
        <pc:picChg chg="del">
          <ac:chgData name="Martin, Raphaela (Contractor)" userId="1c18bdb3-2858-4b0b-9a6e-c7ae07e48c64" providerId="ADAL" clId="{EF4EEC04-962D-482C-9522-94D398E2FCFA}" dt="2026-04-28T14:47:05.812" v="302" actId="478"/>
          <ac:picMkLst>
            <pc:docMk/>
            <pc:sldMk cId="0" sldId="261"/>
            <ac:picMk id="6" creationId="{2F4CB8B6-F643-B258-E20A-5D2D0F6A1324}"/>
          </ac:picMkLst>
        </pc:picChg>
        <pc:picChg chg="add mod">
          <ac:chgData name="Martin, Raphaela (Contractor)" userId="1c18bdb3-2858-4b0b-9a6e-c7ae07e48c64" providerId="ADAL" clId="{EF4EEC04-962D-482C-9522-94D398E2FCFA}" dt="2026-04-28T14:47:32.771" v="323" actId="1076"/>
          <ac:picMkLst>
            <pc:docMk/>
            <pc:sldMk cId="0" sldId="261"/>
            <ac:picMk id="1026" creationId="{FFCBF7D7-02A7-CA24-1070-07EFA8196590}"/>
          </ac:picMkLst>
        </pc:picChg>
        <pc:cxnChg chg="mod">
          <ac:chgData name="Martin, Raphaela (Contractor)" userId="1c18bdb3-2858-4b0b-9a6e-c7ae07e48c64" providerId="ADAL" clId="{EF4EEC04-962D-482C-9522-94D398E2FCFA}" dt="2026-04-28T14:47:23.071" v="319" actId="1076"/>
          <ac:cxnSpMkLst>
            <pc:docMk/>
            <pc:sldMk cId="0" sldId="261"/>
            <ac:cxnSpMk id="4" creationId="{6F43C18D-929F-F217-6876-41699EF3A17D}"/>
          </ac:cxnSpMkLst>
        </pc:cxnChg>
      </pc:sldChg>
      <pc:sldChg chg="del">
        <pc:chgData name="Martin, Raphaela (Contractor)" userId="1c18bdb3-2858-4b0b-9a6e-c7ae07e48c64" providerId="ADAL" clId="{EF4EEC04-962D-482C-9522-94D398E2FCFA}" dt="2026-04-28T14:49:11.326" v="325" actId="47"/>
        <pc:sldMkLst>
          <pc:docMk/>
          <pc:sldMk cId="0" sldId="264"/>
        </pc:sldMkLst>
      </pc:sldChg>
      <pc:sldChg chg="addSp delSp modSp mod">
        <pc:chgData name="Martin, Raphaela (Contractor)" userId="1c18bdb3-2858-4b0b-9a6e-c7ae07e48c64" providerId="ADAL" clId="{EF4EEC04-962D-482C-9522-94D398E2FCFA}" dt="2026-04-28T14:21:42.997" v="118" actId="1035"/>
        <pc:sldMkLst>
          <pc:docMk/>
          <pc:sldMk cId="893189937" sldId="267"/>
        </pc:sldMkLst>
        <pc:spChg chg="add del mod">
          <ac:chgData name="Martin, Raphaela (Contractor)" userId="1c18bdb3-2858-4b0b-9a6e-c7ae07e48c64" providerId="ADAL" clId="{EF4EEC04-962D-482C-9522-94D398E2FCFA}" dt="2026-04-28T14:21:31.941" v="112" actId="20577"/>
          <ac:spMkLst>
            <pc:docMk/>
            <pc:sldMk cId="893189937" sldId="267"/>
            <ac:spMk id="6" creationId="{822A3425-B45A-F9DE-62AE-343E4F0D9D78}"/>
          </ac:spMkLst>
        </pc:spChg>
        <pc:spChg chg="mod">
          <ac:chgData name="Martin, Raphaela (Contractor)" userId="1c18bdb3-2858-4b0b-9a6e-c7ae07e48c64" providerId="ADAL" clId="{EF4EEC04-962D-482C-9522-94D398E2FCFA}" dt="2026-04-28T14:21:42.997" v="118" actId="1035"/>
          <ac:spMkLst>
            <pc:docMk/>
            <pc:sldMk cId="893189937" sldId="267"/>
            <ac:spMk id="8" creationId="{297B8DB2-8DD4-D386-8FA4-7679C42531C6}"/>
          </ac:spMkLst>
        </pc:spChg>
        <pc:spChg chg="mod">
          <ac:chgData name="Martin, Raphaela (Contractor)" userId="1c18bdb3-2858-4b0b-9a6e-c7ae07e48c64" providerId="ADAL" clId="{EF4EEC04-962D-482C-9522-94D398E2FCFA}" dt="2026-04-28T14:21:18.968" v="109" actId="20577"/>
          <ac:spMkLst>
            <pc:docMk/>
            <pc:sldMk cId="893189937" sldId="267"/>
            <ac:spMk id="13" creationId="{6975920F-288C-15CA-FE68-04D7B867EF31}"/>
          </ac:spMkLst>
        </pc:spChg>
      </pc:sldChg>
      <pc:sldChg chg="ord">
        <pc:chgData name="Martin, Raphaela (Contractor)" userId="1c18bdb3-2858-4b0b-9a6e-c7ae07e48c64" providerId="ADAL" clId="{EF4EEC04-962D-482C-9522-94D398E2FCFA}" dt="2026-04-28T16:56:16.166" v="833"/>
        <pc:sldMkLst>
          <pc:docMk/>
          <pc:sldMk cId="4190927211" sldId="268"/>
        </pc:sldMkLst>
      </pc:sldChg>
      <pc:sldChg chg="modSp mod">
        <pc:chgData name="Martin, Raphaela (Contractor)" userId="1c18bdb3-2858-4b0b-9a6e-c7ae07e48c64" providerId="ADAL" clId="{EF4EEC04-962D-482C-9522-94D398E2FCFA}" dt="2026-04-28T14:22:02.783" v="121" actId="20577"/>
        <pc:sldMkLst>
          <pc:docMk/>
          <pc:sldMk cId="2323465032" sldId="276"/>
        </pc:sldMkLst>
        <pc:spChg chg="mod">
          <ac:chgData name="Martin, Raphaela (Contractor)" userId="1c18bdb3-2858-4b0b-9a6e-c7ae07e48c64" providerId="ADAL" clId="{EF4EEC04-962D-482C-9522-94D398E2FCFA}" dt="2026-04-28T14:22:02.783" v="121" actId="20577"/>
          <ac:spMkLst>
            <pc:docMk/>
            <pc:sldMk cId="2323465032" sldId="276"/>
            <ac:spMk id="74" creationId="{D4EAD4B0-DFBE-2A87-33E1-51034C7331DD}"/>
          </ac:spMkLst>
        </pc:spChg>
      </pc:sldChg>
      <pc:sldChg chg="modSp mod">
        <pc:chgData name="Martin, Raphaela (Contractor)" userId="1c18bdb3-2858-4b0b-9a6e-c7ae07e48c64" providerId="ADAL" clId="{EF4EEC04-962D-482C-9522-94D398E2FCFA}" dt="2026-04-28T17:02:18.665" v="849" actId="20577"/>
        <pc:sldMkLst>
          <pc:docMk/>
          <pc:sldMk cId="1202024428" sldId="279"/>
        </pc:sldMkLst>
        <pc:spChg chg="mod">
          <ac:chgData name="Martin, Raphaela (Contractor)" userId="1c18bdb3-2858-4b0b-9a6e-c7ae07e48c64" providerId="ADAL" clId="{EF4EEC04-962D-482C-9522-94D398E2FCFA}" dt="2026-04-28T16:43:48.194" v="817" actId="20577"/>
          <ac:spMkLst>
            <pc:docMk/>
            <pc:sldMk cId="1202024428" sldId="279"/>
            <ac:spMk id="2" creationId="{B776E4FE-146F-1FE7-D60E-8920950BCCBA}"/>
          </ac:spMkLst>
        </pc:spChg>
        <pc:spChg chg="mod">
          <ac:chgData name="Martin, Raphaela (Contractor)" userId="1c18bdb3-2858-4b0b-9a6e-c7ae07e48c64" providerId="ADAL" clId="{EF4EEC04-962D-482C-9522-94D398E2FCFA}" dt="2026-04-28T16:57:32.267" v="840" actId="20577"/>
          <ac:spMkLst>
            <pc:docMk/>
            <pc:sldMk cId="1202024428" sldId="279"/>
            <ac:spMk id="4" creationId="{B555A64B-9686-45A8-B561-D0298594F47C}"/>
          </ac:spMkLst>
        </pc:spChg>
        <pc:spChg chg="mod">
          <ac:chgData name="Martin, Raphaela (Contractor)" userId="1c18bdb3-2858-4b0b-9a6e-c7ae07e48c64" providerId="ADAL" clId="{EF4EEC04-962D-482C-9522-94D398E2FCFA}" dt="2026-04-28T16:36:58.554" v="746" actId="1038"/>
          <ac:spMkLst>
            <pc:docMk/>
            <pc:sldMk cId="1202024428" sldId="279"/>
            <ac:spMk id="9" creationId="{3854E19D-57B7-6428-244F-F8B66059A5A6}"/>
          </ac:spMkLst>
        </pc:spChg>
        <pc:spChg chg="mod">
          <ac:chgData name="Martin, Raphaela (Contractor)" userId="1c18bdb3-2858-4b0b-9a6e-c7ae07e48c64" providerId="ADAL" clId="{EF4EEC04-962D-482C-9522-94D398E2FCFA}" dt="2026-04-28T17:02:18.665" v="849" actId="20577"/>
          <ac:spMkLst>
            <pc:docMk/>
            <pc:sldMk cId="1202024428" sldId="279"/>
            <ac:spMk id="10" creationId="{7E8180E4-615A-C624-1BC5-2542FD9705C3}"/>
          </ac:spMkLst>
        </pc:spChg>
        <pc:spChg chg="mod">
          <ac:chgData name="Martin, Raphaela (Contractor)" userId="1c18bdb3-2858-4b0b-9a6e-c7ae07e48c64" providerId="ADAL" clId="{EF4EEC04-962D-482C-9522-94D398E2FCFA}" dt="2026-04-28T15:02:41.610" v="698" actId="1035"/>
          <ac:spMkLst>
            <pc:docMk/>
            <pc:sldMk cId="1202024428" sldId="279"/>
            <ac:spMk id="17" creationId="{D2FAD2DF-EE9B-DBD7-475F-F201DAF43A65}"/>
          </ac:spMkLst>
        </pc:spChg>
        <pc:spChg chg="mod">
          <ac:chgData name="Martin, Raphaela (Contractor)" userId="1c18bdb3-2858-4b0b-9a6e-c7ae07e48c64" providerId="ADAL" clId="{EF4EEC04-962D-482C-9522-94D398E2FCFA}" dt="2026-04-28T15:03:40.191" v="706" actId="20577"/>
          <ac:spMkLst>
            <pc:docMk/>
            <pc:sldMk cId="1202024428" sldId="279"/>
            <ac:spMk id="100" creationId="{5F816B53-7731-EB60-BFB7-DFD1D9D8A3CE}"/>
          </ac:spMkLst>
        </pc:spChg>
        <pc:picChg chg="mod">
          <ac:chgData name="Martin, Raphaela (Contractor)" userId="1c18bdb3-2858-4b0b-9a6e-c7ae07e48c64" providerId="ADAL" clId="{EF4EEC04-962D-482C-9522-94D398E2FCFA}" dt="2026-04-28T15:02:36.474" v="695" actId="1035"/>
          <ac:picMkLst>
            <pc:docMk/>
            <pc:sldMk cId="1202024428" sldId="279"/>
            <ac:picMk id="7" creationId="{50F3556D-7EA6-CB01-E716-48A61BCA5EE7}"/>
          </ac:picMkLst>
        </pc:picChg>
      </pc:sldChg>
      <pc:sldChg chg="delSp modSp mod">
        <pc:chgData name="Martin, Raphaela (Contractor)" userId="1c18bdb3-2858-4b0b-9a6e-c7ae07e48c64" providerId="ADAL" clId="{EF4EEC04-962D-482C-9522-94D398E2FCFA}" dt="2026-04-28T14:59:25.881" v="653" actId="1036"/>
        <pc:sldMkLst>
          <pc:docMk/>
          <pc:sldMk cId="3003742516" sldId="287"/>
        </pc:sldMkLst>
        <pc:spChg chg="mod">
          <ac:chgData name="Martin, Raphaela (Contractor)" userId="1c18bdb3-2858-4b0b-9a6e-c7ae07e48c64" providerId="ADAL" clId="{EF4EEC04-962D-482C-9522-94D398E2FCFA}" dt="2026-04-28T14:59:25.881" v="653" actId="1036"/>
          <ac:spMkLst>
            <pc:docMk/>
            <pc:sldMk cId="3003742516" sldId="287"/>
            <ac:spMk id="8" creationId="{482633F2-2486-7BEC-5D98-C2926EBE5D6A}"/>
          </ac:spMkLst>
        </pc:spChg>
        <pc:spChg chg="del">
          <ac:chgData name="Martin, Raphaela (Contractor)" userId="1c18bdb3-2858-4b0b-9a6e-c7ae07e48c64" providerId="ADAL" clId="{EF4EEC04-962D-482C-9522-94D398E2FCFA}" dt="2026-04-28T14:59:19.636" v="634" actId="478"/>
          <ac:spMkLst>
            <pc:docMk/>
            <pc:sldMk cId="3003742516" sldId="287"/>
            <ac:spMk id="9" creationId="{023032DD-66F7-E39B-7E8F-32B4378843AD}"/>
          </ac:spMkLst>
        </pc:spChg>
        <pc:spChg chg="mod">
          <ac:chgData name="Martin, Raphaela (Contractor)" userId="1c18bdb3-2858-4b0b-9a6e-c7ae07e48c64" providerId="ADAL" clId="{EF4EEC04-962D-482C-9522-94D398E2FCFA}" dt="2026-04-28T14:59:17.353" v="633" actId="1035"/>
          <ac:spMkLst>
            <pc:docMk/>
            <pc:sldMk cId="3003742516" sldId="287"/>
            <ac:spMk id="37" creationId="{0EED79D8-ED1D-4C5A-7694-217F3FDC5017}"/>
          </ac:spMkLst>
        </pc:spChg>
        <pc:graphicFrameChg chg="del">
          <ac:chgData name="Martin, Raphaela (Contractor)" userId="1c18bdb3-2858-4b0b-9a6e-c7ae07e48c64" providerId="ADAL" clId="{EF4EEC04-962D-482C-9522-94D398E2FCFA}" dt="2026-04-28T14:59:08.717" v="591" actId="478"/>
          <ac:graphicFrameMkLst>
            <pc:docMk/>
            <pc:sldMk cId="3003742516" sldId="287"/>
            <ac:graphicFrameMk id="6" creationId="{BD7D3C3E-B60A-EA58-CA5A-56EBB38A1869}"/>
          </ac:graphicFrameMkLst>
        </pc:graphicFrameChg>
        <pc:picChg chg="mod">
          <ac:chgData name="Martin, Raphaela (Contractor)" userId="1c18bdb3-2858-4b0b-9a6e-c7ae07e48c64" providerId="ADAL" clId="{EF4EEC04-962D-482C-9522-94D398E2FCFA}" dt="2026-04-28T14:59:22.201" v="635" actId="1035"/>
          <ac:picMkLst>
            <pc:docMk/>
            <pc:sldMk cId="3003742516" sldId="287"/>
            <ac:picMk id="35" creationId="{AFCB2C5E-9B6C-09B6-F15F-2D4C38F3465F}"/>
          </ac:picMkLst>
        </pc:picChg>
      </pc:sldChg>
      <pc:sldChg chg="addSp modSp mod">
        <pc:chgData name="Martin, Raphaela (Contractor)" userId="1c18bdb3-2858-4b0b-9a6e-c7ae07e48c64" providerId="ADAL" clId="{EF4EEC04-962D-482C-9522-94D398E2FCFA}" dt="2026-04-28T14:57:18.924" v="590" actId="1076"/>
        <pc:sldMkLst>
          <pc:docMk/>
          <pc:sldMk cId="1636233994" sldId="288"/>
        </pc:sldMkLst>
        <pc:spChg chg="mod">
          <ac:chgData name="Martin, Raphaela (Contractor)" userId="1c18bdb3-2858-4b0b-9a6e-c7ae07e48c64" providerId="ADAL" clId="{EF4EEC04-962D-482C-9522-94D398E2FCFA}" dt="2026-04-28T14:55:53.858" v="501" actId="404"/>
          <ac:spMkLst>
            <pc:docMk/>
            <pc:sldMk cId="1636233994" sldId="288"/>
            <ac:spMk id="3" creationId="{3291EE1B-DEBE-7FFD-C79D-236706ADB23D}"/>
          </ac:spMkLst>
        </pc:spChg>
        <pc:spChg chg="mod">
          <ac:chgData name="Martin, Raphaela (Contractor)" userId="1c18bdb3-2858-4b0b-9a6e-c7ae07e48c64" providerId="ADAL" clId="{EF4EEC04-962D-482C-9522-94D398E2FCFA}" dt="2026-04-28T14:55:37.799" v="495" actId="1035"/>
          <ac:spMkLst>
            <pc:docMk/>
            <pc:sldMk cId="1636233994" sldId="288"/>
            <ac:spMk id="10" creationId="{F5650B99-5066-A18F-F1B6-315508ED1FDB}"/>
          </ac:spMkLst>
        </pc:spChg>
        <pc:spChg chg="add mod">
          <ac:chgData name="Martin, Raphaela (Contractor)" userId="1c18bdb3-2858-4b0b-9a6e-c7ae07e48c64" providerId="ADAL" clId="{EF4EEC04-962D-482C-9522-94D398E2FCFA}" dt="2026-04-28T14:57:18.924" v="590" actId="1076"/>
          <ac:spMkLst>
            <pc:docMk/>
            <pc:sldMk cId="1636233994" sldId="288"/>
            <ac:spMk id="12" creationId="{C170BD31-6683-986A-4FB6-B8952CB3B6A3}"/>
          </ac:spMkLst>
        </pc:spChg>
      </pc:sldChg>
      <pc:sldChg chg="modSp mod">
        <pc:chgData name="Martin, Raphaela (Contractor)" userId="1c18bdb3-2858-4b0b-9a6e-c7ae07e48c64" providerId="ADAL" clId="{EF4EEC04-962D-482C-9522-94D398E2FCFA}" dt="2026-04-28T14:20:20.698" v="78" actId="20577"/>
        <pc:sldMkLst>
          <pc:docMk/>
          <pc:sldMk cId="3828364099" sldId="290"/>
        </pc:sldMkLst>
        <pc:spChg chg="mod">
          <ac:chgData name="Martin, Raphaela (Contractor)" userId="1c18bdb3-2858-4b0b-9a6e-c7ae07e48c64" providerId="ADAL" clId="{EF4EEC04-962D-482C-9522-94D398E2FCFA}" dt="2026-04-28T14:20:20.698" v="78" actId="20577"/>
          <ac:spMkLst>
            <pc:docMk/>
            <pc:sldMk cId="3828364099" sldId="290"/>
            <ac:spMk id="2" creationId="{E27200F5-2457-0EC8-C090-7001B215EFE5}"/>
          </ac:spMkLst>
        </pc:spChg>
      </pc:sldChg>
      <pc:sldChg chg="del">
        <pc:chgData name="Martin, Raphaela (Contractor)" userId="1c18bdb3-2858-4b0b-9a6e-c7ae07e48c64" providerId="ADAL" clId="{EF4EEC04-962D-482C-9522-94D398E2FCFA}" dt="2026-04-28T14:49:12.315" v="326" actId="47"/>
        <pc:sldMkLst>
          <pc:docMk/>
          <pc:sldMk cId="897787836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3E863-BC60-444A-8061-89E858D2205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D6483C-B74A-4545-B066-7D00A4E78F03}">
      <dgm:prSet custT="1"/>
      <dgm:spPr/>
      <dgm:t>
        <a:bodyPr/>
        <a:lstStyle/>
        <a:p>
          <a:r>
            <a:rPr lang="pt-BR" sz="1400"/>
            <a:t>APS: cuidado para a </a:t>
          </a:r>
          <a:r>
            <a:rPr lang="pt-BR" sz="1400" b="1"/>
            <a:t>mãe e o bebê</a:t>
          </a:r>
          <a:r>
            <a:rPr lang="pt-BR" sz="1400"/>
            <a:t> incentivando a realização de exames pré-natais, autocuidado </a:t>
          </a:r>
          <a:r>
            <a:rPr lang="pt-BR" sz="1400" b="1"/>
            <a:t>e imunização</a:t>
          </a:r>
          <a:r>
            <a:rPr lang="pt-BR" sz="1400"/>
            <a:t>. </a:t>
          </a:r>
        </a:p>
      </dgm:t>
    </dgm:pt>
    <dgm:pt modelId="{BE5E4A9F-8443-4D6C-991F-2C9753144AF6}" type="parTrans" cxnId="{D1A6C2B3-C567-4950-BD89-4A096A001A49}">
      <dgm:prSet/>
      <dgm:spPr/>
      <dgm:t>
        <a:bodyPr/>
        <a:lstStyle/>
        <a:p>
          <a:endParaRPr lang="pt-BR"/>
        </a:p>
      </dgm:t>
    </dgm:pt>
    <dgm:pt modelId="{72C0DE7D-56B5-4BC3-8D12-3A221ED4956A}" type="sibTrans" cxnId="{D1A6C2B3-C567-4950-BD89-4A096A001A49}">
      <dgm:prSet/>
      <dgm:spPr/>
      <dgm:t>
        <a:bodyPr/>
        <a:lstStyle/>
        <a:p>
          <a:endParaRPr lang="pt-BR"/>
        </a:p>
      </dgm:t>
    </dgm:pt>
    <dgm:pt modelId="{F9022517-9032-4FA2-A89C-2B9D4A0EA5F7}">
      <dgm:prSet custT="1"/>
      <dgm:spPr/>
      <dgm:t>
        <a:bodyPr/>
        <a:lstStyle/>
        <a:p>
          <a:r>
            <a:rPr lang="pt-BR" sz="1400" b="1"/>
            <a:t>Consultas na APS </a:t>
          </a:r>
          <a:r>
            <a:rPr lang="pt-BR" sz="1400"/>
            <a:t>até a 12ª semana de gravidez</a:t>
          </a:r>
        </a:p>
        <a:p>
          <a:endParaRPr lang="pt-BR" sz="500"/>
        </a:p>
        <a:p>
          <a:r>
            <a:rPr lang="pt-BR" sz="1400"/>
            <a:t>Consulta </a:t>
          </a:r>
          <a:r>
            <a:rPr lang="pt-BR" sz="1400" b="1"/>
            <a:t>intercaladas</a:t>
          </a:r>
        </a:p>
        <a:p>
          <a:endParaRPr lang="pt-BR" sz="500" b="1"/>
        </a:p>
        <a:p>
          <a:r>
            <a:rPr lang="pt-BR" sz="1400" b="1"/>
            <a:t>Discussão do cuidado com a gestante</a:t>
          </a:r>
          <a:endParaRPr lang="pt-BR" sz="1800" b="1"/>
        </a:p>
      </dgm:t>
    </dgm:pt>
    <dgm:pt modelId="{31C80B84-5511-4485-A7D1-613FB2B1EDD3}" type="parTrans" cxnId="{1AD4055E-D1B7-439A-B354-157392CC7F13}">
      <dgm:prSet/>
      <dgm:spPr/>
      <dgm:t>
        <a:bodyPr/>
        <a:lstStyle/>
        <a:p>
          <a:endParaRPr lang="pt-BR"/>
        </a:p>
      </dgm:t>
    </dgm:pt>
    <dgm:pt modelId="{CFCE2930-2395-4FAB-B57D-5CA7BFF4C460}" type="sibTrans" cxnId="{1AD4055E-D1B7-439A-B354-157392CC7F13}">
      <dgm:prSet/>
      <dgm:spPr/>
      <dgm:t>
        <a:bodyPr/>
        <a:lstStyle/>
        <a:p>
          <a:endParaRPr lang="pt-BR"/>
        </a:p>
      </dgm:t>
    </dgm:pt>
    <dgm:pt modelId="{B431B1B7-220E-4CF0-85D3-DAE0FF3EEC35}">
      <dgm:prSet/>
      <dgm:spPr/>
      <dgm:t>
        <a:bodyPr/>
        <a:lstStyle/>
        <a:p>
          <a:r>
            <a:rPr lang="pt-BR"/>
            <a:t>Registros no prontuário e cartão da gestante</a:t>
          </a:r>
        </a:p>
        <a:p>
          <a:endParaRPr lang="pt-BR"/>
        </a:p>
        <a:p>
          <a:r>
            <a:rPr lang="pt-BR"/>
            <a:t>Comunicação do local do parto antes com visita ao local</a:t>
          </a:r>
        </a:p>
      </dgm:t>
    </dgm:pt>
    <dgm:pt modelId="{BC775D9A-DA90-4ADB-AD69-8EFCEC32A071}" type="parTrans" cxnId="{846BB4CC-350B-424F-ADC0-38691908E72E}">
      <dgm:prSet/>
      <dgm:spPr/>
      <dgm:t>
        <a:bodyPr/>
        <a:lstStyle/>
        <a:p>
          <a:endParaRPr lang="pt-BR"/>
        </a:p>
      </dgm:t>
    </dgm:pt>
    <dgm:pt modelId="{92D19AFA-7314-4A5F-9C59-4E75FD102AF5}" type="sibTrans" cxnId="{846BB4CC-350B-424F-ADC0-38691908E72E}">
      <dgm:prSet/>
      <dgm:spPr/>
      <dgm:t>
        <a:bodyPr/>
        <a:lstStyle/>
        <a:p>
          <a:endParaRPr lang="pt-BR"/>
        </a:p>
      </dgm:t>
    </dgm:pt>
    <dgm:pt modelId="{51B20800-DF19-4245-9193-0F6ED2257086}">
      <dgm:prSet/>
      <dgm:spPr/>
      <dgm:t>
        <a:bodyPr/>
        <a:lstStyle/>
        <a:p>
          <a:r>
            <a:rPr lang="pt-BR"/>
            <a:t>Visita à maternidade para ações educativas e recebimento do enxoval Cegonha.</a:t>
          </a:r>
        </a:p>
      </dgm:t>
    </dgm:pt>
    <dgm:pt modelId="{F3AA0E93-970D-4567-943E-579ABE8CA063}" type="parTrans" cxnId="{CE0D7B44-C1B4-4B54-94DC-FF3C965A5BE6}">
      <dgm:prSet/>
      <dgm:spPr/>
      <dgm:t>
        <a:bodyPr/>
        <a:lstStyle/>
        <a:p>
          <a:endParaRPr lang="pt-BR"/>
        </a:p>
      </dgm:t>
    </dgm:pt>
    <dgm:pt modelId="{6084EABF-538B-4FD7-ACD2-8875878EEA35}" type="sibTrans" cxnId="{CE0D7B44-C1B4-4B54-94DC-FF3C965A5BE6}">
      <dgm:prSet/>
      <dgm:spPr/>
      <dgm:t>
        <a:bodyPr/>
        <a:lstStyle/>
        <a:p>
          <a:endParaRPr lang="pt-BR"/>
        </a:p>
      </dgm:t>
    </dgm:pt>
    <dgm:pt modelId="{27F63628-4650-474A-9C0A-09B330DD341D}" type="pres">
      <dgm:prSet presAssocID="{41C3E863-BC60-444A-8061-89E858D2205C}" presName="CompostProcess" presStyleCnt="0">
        <dgm:presLayoutVars>
          <dgm:dir/>
          <dgm:resizeHandles val="exact"/>
        </dgm:presLayoutVars>
      </dgm:prSet>
      <dgm:spPr/>
    </dgm:pt>
    <dgm:pt modelId="{1D4A1815-6570-4B26-9FAD-207677A98BBE}" type="pres">
      <dgm:prSet presAssocID="{41C3E863-BC60-444A-8061-89E858D2205C}" presName="arrow" presStyleLbl="bgShp" presStyleIdx="0" presStyleCnt="1" custLinFactNeighborX="20834" custLinFactNeighborY="-19794"/>
      <dgm:spPr/>
    </dgm:pt>
    <dgm:pt modelId="{C3CFBF9E-2183-4209-9F76-4E73A1EA0C59}" type="pres">
      <dgm:prSet presAssocID="{41C3E863-BC60-444A-8061-89E858D2205C}" presName="linearProcess" presStyleCnt="0"/>
      <dgm:spPr/>
    </dgm:pt>
    <dgm:pt modelId="{77357803-8C2A-423C-90BC-0AB24B53893E}" type="pres">
      <dgm:prSet presAssocID="{ECD6483C-B74A-4545-B066-7D00A4E78F03}" presName="textNode" presStyleLbl="node1" presStyleIdx="0" presStyleCnt="4">
        <dgm:presLayoutVars>
          <dgm:bulletEnabled val="1"/>
        </dgm:presLayoutVars>
      </dgm:prSet>
      <dgm:spPr/>
    </dgm:pt>
    <dgm:pt modelId="{8289AE80-9964-4297-A50D-62D60A926702}" type="pres">
      <dgm:prSet presAssocID="{72C0DE7D-56B5-4BC3-8D12-3A221ED4956A}" presName="sibTrans" presStyleCnt="0"/>
      <dgm:spPr/>
    </dgm:pt>
    <dgm:pt modelId="{2BF56016-8656-49B1-99C4-1FAA6DDF62CD}" type="pres">
      <dgm:prSet presAssocID="{F9022517-9032-4FA2-A89C-2B9D4A0EA5F7}" presName="textNode" presStyleLbl="node1" presStyleIdx="1" presStyleCnt="4" custLinFactNeighborX="-28876" custLinFactNeighborY="-922">
        <dgm:presLayoutVars>
          <dgm:bulletEnabled val="1"/>
        </dgm:presLayoutVars>
      </dgm:prSet>
      <dgm:spPr/>
    </dgm:pt>
    <dgm:pt modelId="{EF7ACF4B-0E94-4737-8F11-14DF77686E69}" type="pres">
      <dgm:prSet presAssocID="{CFCE2930-2395-4FAB-B57D-5CA7BFF4C460}" presName="sibTrans" presStyleCnt="0"/>
      <dgm:spPr/>
    </dgm:pt>
    <dgm:pt modelId="{BF91339C-773C-46F5-BC85-77BF5C331F8E}" type="pres">
      <dgm:prSet presAssocID="{B431B1B7-220E-4CF0-85D3-DAE0FF3EEC35}" presName="textNode" presStyleLbl="node1" presStyleIdx="2" presStyleCnt="4">
        <dgm:presLayoutVars>
          <dgm:bulletEnabled val="1"/>
        </dgm:presLayoutVars>
      </dgm:prSet>
      <dgm:spPr/>
    </dgm:pt>
    <dgm:pt modelId="{5A80A503-D03F-46D2-8079-A1F614D875AF}" type="pres">
      <dgm:prSet presAssocID="{92D19AFA-7314-4A5F-9C59-4E75FD102AF5}" presName="sibTrans" presStyleCnt="0"/>
      <dgm:spPr/>
    </dgm:pt>
    <dgm:pt modelId="{886D9B72-480A-4D2D-9C87-160191EDEEF0}" type="pres">
      <dgm:prSet presAssocID="{51B20800-DF19-4245-9193-0F6ED225708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3C87630-19CA-4F2C-999A-C81AC970C9EE}" type="presOf" srcId="{51B20800-DF19-4245-9193-0F6ED2257086}" destId="{886D9B72-480A-4D2D-9C87-160191EDEEF0}" srcOrd="0" destOrd="0" presId="urn:microsoft.com/office/officeart/2005/8/layout/hProcess9"/>
    <dgm:cxn modelId="{1AD4055E-D1B7-439A-B354-157392CC7F13}" srcId="{41C3E863-BC60-444A-8061-89E858D2205C}" destId="{F9022517-9032-4FA2-A89C-2B9D4A0EA5F7}" srcOrd="1" destOrd="0" parTransId="{31C80B84-5511-4485-A7D1-613FB2B1EDD3}" sibTransId="{CFCE2930-2395-4FAB-B57D-5CA7BFF4C460}"/>
    <dgm:cxn modelId="{CB1F0544-094B-4B46-AFA5-0D5B7A7D761C}" type="presOf" srcId="{F9022517-9032-4FA2-A89C-2B9D4A0EA5F7}" destId="{2BF56016-8656-49B1-99C4-1FAA6DDF62CD}" srcOrd="0" destOrd="0" presId="urn:microsoft.com/office/officeart/2005/8/layout/hProcess9"/>
    <dgm:cxn modelId="{CE0D7B44-C1B4-4B54-94DC-FF3C965A5BE6}" srcId="{41C3E863-BC60-444A-8061-89E858D2205C}" destId="{51B20800-DF19-4245-9193-0F6ED2257086}" srcOrd="3" destOrd="0" parTransId="{F3AA0E93-970D-4567-943E-579ABE8CA063}" sibTransId="{6084EABF-538B-4FD7-ACD2-8875878EEA35}"/>
    <dgm:cxn modelId="{4EA2D67C-2143-4546-8C97-2785B21660C0}" type="presOf" srcId="{ECD6483C-B74A-4545-B066-7D00A4E78F03}" destId="{77357803-8C2A-423C-90BC-0AB24B53893E}" srcOrd="0" destOrd="0" presId="urn:microsoft.com/office/officeart/2005/8/layout/hProcess9"/>
    <dgm:cxn modelId="{D1A6C2B3-C567-4950-BD89-4A096A001A49}" srcId="{41C3E863-BC60-444A-8061-89E858D2205C}" destId="{ECD6483C-B74A-4545-B066-7D00A4E78F03}" srcOrd="0" destOrd="0" parTransId="{BE5E4A9F-8443-4D6C-991F-2C9753144AF6}" sibTransId="{72C0DE7D-56B5-4BC3-8D12-3A221ED4956A}"/>
    <dgm:cxn modelId="{044DA2BA-077D-4209-8BC1-77D9B9B98B38}" type="presOf" srcId="{41C3E863-BC60-444A-8061-89E858D2205C}" destId="{27F63628-4650-474A-9C0A-09B330DD341D}" srcOrd="0" destOrd="0" presId="urn:microsoft.com/office/officeart/2005/8/layout/hProcess9"/>
    <dgm:cxn modelId="{846BB4CC-350B-424F-ADC0-38691908E72E}" srcId="{41C3E863-BC60-444A-8061-89E858D2205C}" destId="{B431B1B7-220E-4CF0-85D3-DAE0FF3EEC35}" srcOrd="2" destOrd="0" parTransId="{BC775D9A-DA90-4ADB-AD69-8EFCEC32A071}" sibTransId="{92D19AFA-7314-4A5F-9C59-4E75FD102AF5}"/>
    <dgm:cxn modelId="{A7E6A1FC-C0DE-4025-BE0C-26905820CA14}" type="presOf" srcId="{B431B1B7-220E-4CF0-85D3-DAE0FF3EEC35}" destId="{BF91339C-773C-46F5-BC85-77BF5C331F8E}" srcOrd="0" destOrd="0" presId="urn:microsoft.com/office/officeart/2005/8/layout/hProcess9"/>
    <dgm:cxn modelId="{6D491449-225F-46A3-AFB2-C5DF406DEBB8}" type="presParOf" srcId="{27F63628-4650-474A-9C0A-09B330DD341D}" destId="{1D4A1815-6570-4B26-9FAD-207677A98BBE}" srcOrd="0" destOrd="0" presId="urn:microsoft.com/office/officeart/2005/8/layout/hProcess9"/>
    <dgm:cxn modelId="{7F931665-2FA4-4B55-A354-2B19EDFADC3A}" type="presParOf" srcId="{27F63628-4650-474A-9C0A-09B330DD341D}" destId="{C3CFBF9E-2183-4209-9F76-4E73A1EA0C59}" srcOrd="1" destOrd="0" presId="urn:microsoft.com/office/officeart/2005/8/layout/hProcess9"/>
    <dgm:cxn modelId="{AE00F579-D2CF-4091-9132-D784F2C73FD3}" type="presParOf" srcId="{C3CFBF9E-2183-4209-9F76-4E73A1EA0C59}" destId="{77357803-8C2A-423C-90BC-0AB24B53893E}" srcOrd="0" destOrd="0" presId="urn:microsoft.com/office/officeart/2005/8/layout/hProcess9"/>
    <dgm:cxn modelId="{C5259405-6AA7-47B5-B981-039A0691DC61}" type="presParOf" srcId="{C3CFBF9E-2183-4209-9F76-4E73A1EA0C59}" destId="{8289AE80-9964-4297-A50D-62D60A926702}" srcOrd="1" destOrd="0" presId="urn:microsoft.com/office/officeart/2005/8/layout/hProcess9"/>
    <dgm:cxn modelId="{98319643-5866-4163-8166-4041A6A95307}" type="presParOf" srcId="{C3CFBF9E-2183-4209-9F76-4E73A1EA0C59}" destId="{2BF56016-8656-49B1-99C4-1FAA6DDF62CD}" srcOrd="2" destOrd="0" presId="urn:microsoft.com/office/officeart/2005/8/layout/hProcess9"/>
    <dgm:cxn modelId="{A040EBA3-E714-41A2-8112-6299C432A9ED}" type="presParOf" srcId="{C3CFBF9E-2183-4209-9F76-4E73A1EA0C59}" destId="{EF7ACF4B-0E94-4737-8F11-14DF77686E69}" srcOrd="3" destOrd="0" presId="urn:microsoft.com/office/officeart/2005/8/layout/hProcess9"/>
    <dgm:cxn modelId="{EAA1DF15-E7D2-4214-A1B5-5152DC7B8DF4}" type="presParOf" srcId="{C3CFBF9E-2183-4209-9F76-4E73A1EA0C59}" destId="{BF91339C-773C-46F5-BC85-77BF5C331F8E}" srcOrd="4" destOrd="0" presId="urn:microsoft.com/office/officeart/2005/8/layout/hProcess9"/>
    <dgm:cxn modelId="{AD83FCCD-0258-41B3-A0E1-86AFF0F68632}" type="presParOf" srcId="{C3CFBF9E-2183-4209-9F76-4E73A1EA0C59}" destId="{5A80A503-D03F-46D2-8079-A1F614D875AF}" srcOrd="5" destOrd="0" presId="urn:microsoft.com/office/officeart/2005/8/layout/hProcess9"/>
    <dgm:cxn modelId="{7B5CB506-CA2F-47A1-83E7-50D5DA539391}" type="presParOf" srcId="{C3CFBF9E-2183-4209-9F76-4E73A1EA0C59}" destId="{886D9B72-480A-4D2D-9C87-160191EDEE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1815-6570-4B26-9FAD-207677A98BBE}">
      <dsp:nvSpPr>
        <dsp:cNvPr id="0" name=""/>
        <dsp:cNvSpPr/>
      </dsp:nvSpPr>
      <dsp:spPr>
        <a:xfrm>
          <a:off x="1177693" y="0"/>
          <a:ext cx="6673599" cy="46782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57803-8C2A-423C-90BC-0AB24B53893E}">
      <dsp:nvSpPr>
        <dsp:cNvPr id="0" name=""/>
        <dsp:cNvSpPr/>
      </dsp:nvSpPr>
      <dsp:spPr>
        <a:xfrm>
          <a:off x="3929" y="1403461"/>
          <a:ext cx="1889984" cy="187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APS: cuidado para a </a:t>
          </a:r>
          <a:r>
            <a:rPr lang="pt-BR" sz="1400" b="1" kern="1200"/>
            <a:t>mãe e o bebê</a:t>
          </a:r>
          <a:r>
            <a:rPr lang="pt-BR" sz="1400" kern="1200"/>
            <a:t> incentivando a realização de exames pré-natais, autocuidado </a:t>
          </a:r>
          <a:r>
            <a:rPr lang="pt-BR" sz="1400" b="1" kern="1200"/>
            <a:t>e imunização</a:t>
          </a:r>
          <a:r>
            <a:rPr lang="pt-BR" sz="1400" kern="1200"/>
            <a:t>. </a:t>
          </a:r>
        </a:p>
      </dsp:txBody>
      <dsp:txXfrm>
        <a:off x="95277" y="1494809"/>
        <a:ext cx="1707288" cy="1688585"/>
      </dsp:txXfrm>
    </dsp:sp>
    <dsp:sp modelId="{2BF56016-8656-49B1-99C4-1FAA6DDF62CD}">
      <dsp:nvSpPr>
        <dsp:cNvPr id="0" name=""/>
        <dsp:cNvSpPr/>
      </dsp:nvSpPr>
      <dsp:spPr>
        <a:xfrm>
          <a:off x="1961125" y="1386207"/>
          <a:ext cx="1889984" cy="187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Consultas na APS </a:t>
          </a:r>
          <a:r>
            <a:rPr lang="pt-BR" sz="1400" kern="1200"/>
            <a:t>até a 12ª semana de gravidez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Consulta </a:t>
          </a:r>
          <a:r>
            <a:rPr lang="pt-BR" sz="1400" b="1" kern="1200"/>
            <a:t>intercaladas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Discussão do cuidado com a gestante</a:t>
          </a:r>
          <a:endParaRPr lang="pt-BR" sz="1800" b="1" kern="1200"/>
        </a:p>
      </dsp:txBody>
      <dsp:txXfrm>
        <a:off x="2052473" y="1477555"/>
        <a:ext cx="1707288" cy="1688585"/>
      </dsp:txXfrm>
    </dsp:sp>
    <dsp:sp modelId="{BF91339C-773C-46F5-BC85-77BF5C331F8E}">
      <dsp:nvSpPr>
        <dsp:cNvPr id="0" name=""/>
        <dsp:cNvSpPr/>
      </dsp:nvSpPr>
      <dsp:spPr>
        <a:xfrm>
          <a:off x="3972896" y="1403461"/>
          <a:ext cx="1889984" cy="187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Registros no prontuário e cartão da gestante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Comunicação do local do parto antes com visita ao local</a:t>
          </a:r>
        </a:p>
      </dsp:txBody>
      <dsp:txXfrm>
        <a:off x="4064244" y="1494809"/>
        <a:ext cx="1707288" cy="1688585"/>
      </dsp:txXfrm>
    </dsp:sp>
    <dsp:sp modelId="{886D9B72-480A-4D2D-9C87-160191EDEEF0}">
      <dsp:nvSpPr>
        <dsp:cNvPr id="0" name=""/>
        <dsp:cNvSpPr/>
      </dsp:nvSpPr>
      <dsp:spPr>
        <a:xfrm>
          <a:off x="5957379" y="1403461"/>
          <a:ext cx="1889984" cy="187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Visita à maternidade para ações educativas e recebimento do enxoval Cegonha.</a:t>
          </a:r>
        </a:p>
      </dsp:txBody>
      <dsp:txXfrm>
        <a:off x="6048727" y="1494809"/>
        <a:ext cx="1707288" cy="1688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910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44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44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AF480BB-A307-EEF5-D273-AF272F23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8495835B-1A95-C68C-D24F-C06ECFAAC7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97703760-4EAD-E23F-6361-F4BBFE7685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74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E328DEA-BB24-A012-8EC6-21C5D8EEF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5C52E327-7818-953A-38C5-0843B4656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EA890CFA-662F-98EC-D8D7-121A84D0C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53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5484D4A4-6311-EBAB-FAFD-8E00E9D4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2A297E4A-CB4C-33BD-BFB3-2EB9A08B6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87C542B1-8AAA-7AA6-5FEA-BCACCCE8E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92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1A0381DC-001A-6D4F-F0C9-F799937B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B440B09C-95D9-BE4A-4798-221B47228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F6C55E3C-3169-1904-7937-17CE55F37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928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D8BE7DA9-DAEB-506A-7306-736BBF7E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02045E90-EFB4-CC70-FA4C-E0FA44A63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41F8E376-DE38-6CA0-5D9B-917EA4072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70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77DA79E9-865D-E28E-2450-B9A35829D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BCECA39C-B842-734F-51FC-4B643BB7E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C8BB434F-38DD-28CD-4B2A-BEBCE4746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42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42BE487-2D2C-BF59-E53B-45CD074B5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811504B8-5786-D531-B1DD-7377DA90A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4D5D1248-E9EE-8DA0-5440-ADB9ADAE99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24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532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3D89DD5B-5F6F-70EE-A9AA-2D64B193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0C93D8AB-4B99-3697-0921-8AB94B2E5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575F5F1E-EBDD-BC8D-632D-858BF0F5F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48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A21564F-CC6C-A145-80BA-90F99093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F3070EAE-4074-FFA1-651F-B2DA74A46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EAC30E8E-A6B6-4AD0-149D-2BC8705A1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236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20428D53-92E0-19EC-8D31-6BD6E4B8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759EEA84-D767-B577-389A-D8426A8D7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EF848CB4-AA13-4C98-7429-85144D99A4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536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40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EC933BA-1DCE-2162-9500-FEEEE9CF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2202D2A9-6838-364B-4029-312F2B29C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D7432D43-DC2E-2541-23E7-F84E4AF25D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77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25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CD38E367-7620-D2FF-5D55-230895FA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47556483-D84B-D573-5315-9DC9AA821E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>
            <a:extLst>
              <a:ext uri="{FF2B5EF4-FFF2-40B4-BE49-F238E27FC236}">
                <a16:creationId xmlns:a16="http://schemas.microsoft.com/office/drawing/2014/main" id="{035213BE-6BEC-06B0-3142-F7C524973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06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AE3BE40C-6FD8-5444-0DF1-BF3D0FFD6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3FF5D23C-C7DD-4314-7907-67DB8A0CB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>
            <a:extLst>
              <a:ext uri="{FF2B5EF4-FFF2-40B4-BE49-F238E27FC236}">
                <a16:creationId xmlns:a16="http://schemas.microsoft.com/office/drawing/2014/main" id="{A16B49FC-D7FA-AA70-0B06-69B5BF47A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83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A21564F-CC6C-A145-80BA-90F99093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F3070EAE-4074-FFA1-651F-B2DA74A46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EAC30E8E-A6B6-4AD0-149D-2BC8705A1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33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8DEDBD90-4D7D-B5CE-A0EF-5DCB38BE6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27CBEAFF-E201-BDFD-FC5C-D956361DA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A5447F5E-C170-10BC-CF48-DA89A8BF5E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60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D3D6FC0-FB0D-B584-828D-1A0586C98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07A673EB-F0D8-68BB-5A9F-8FFC30EA7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DFCE620A-806F-DEB5-4AB5-DFAF3F7432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06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bg>
      <p:bgPr>
        <a:solidFill>
          <a:srgbClr val="3BA8F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Uma imagem contendo Logotip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7" y="5937621"/>
            <a:ext cx="1002146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3BA8FD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  <p:pic>
        <p:nvPicPr>
          <p:cNvPr id="14" name="Google Shape;14;p11" descr="Uma imagem contendo Ícone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5" y="5937619"/>
            <a:ext cx="1002148" cy="3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bg>
      <p:bgPr>
        <a:solidFill>
          <a:srgbClr val="A9D9D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 descr="Uma imagem contendo Logotip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7" y="5937621"/>
            <a:ext cx="1002146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de Título">
  <p:cSld name="3_Slide de Título">
    <p:bg>
      <p:bgPr>
        <a:solidFill>
          <a:srgbClr val="3BA8FD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 descr="Ícone&#10;&#10;O conteúdo gerado por IA pode estar incorreto."/>
          <p:cNvPicPr preferRelativeResize="0"/>
          <p:nvPr/>
        </p:nvPicPr>
        <p:blipFill rotWithShape="1">
          <a:blip r:embed="rId2">
            <a:alphaModFix amt="46000"/>
          </a:blip>
          <a:srcRect/>
          <a:stretch/>
        </p:blipFill>
        <p:spPr>
          <a:xfrm>
            <a:off x="5588697" y="-210194"/>
            <a:ext cx="7408845" cy="72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 descr="Uma imagem contendo Logotip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3917" y="5937621"/>
            <a:ext cx="1002146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-711200"/>
            <a:ext cx="434109" cy="434109"/>
          </a:xfrm>
          <a:prstGeom prst="rect">
            <a:avLst/>
          </a:prstGeom>
          <a:solidFill>
            <a:srgbClr val="3BA8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591127" y="-711200"/>
            <a:ext cx="434109" cy="434109"/>
          </a:xfrm>
          <a:prstGeom prst="rect">
            <a:avLst/>
          </a:prstGeom>
          <a:solidFill>
            <a:srgbClr val="A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1182254" y="-711200"/>
            <a:ext cx="434109" cy="434109"/>
          </a:xfrm>
          <a:prstGeom prst="rect">
            <a:avLst/>
          </a:prstGeom>
          <a:solidFill>
            <a:srgbClr val="CC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cielo.br/j/reben/a/5XkBZTcLysW8fTmnXFMjC6z/?format=pdf&amp;lang=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v.br/saude/pt-br/centrais-de-conteudo/publicacoes/notas-tecnicas/2024/nota-tecnica-conjunta-no-220-2024-dgci-saps-ms-e-dahu-saes-m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v.br/saude/pt-br/centrais-de-conteudo/publicacoes/notas-tecnicas/2024/nota-tecnica-conjunta-no-220-2024-dgci-saps-ms-e-dahu-saes-m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aude/pt-br/composicao/saps/es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o.rj.gov.br/web/guest/exibeconteudo?id=4312676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saude.prefeitura.rio/cegonha-cario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pav.org/aps/uploads/publico/repositorio/Livro_GuiaRapido-PreNatal2025_PDFDigital_20250318.pdf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saude.prefeitura.rio/cegonha-carioca/" TargetMode="Externa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subpav.org/aps/uploads/publico/repositorio/Livro_GuiaRapido-PreNatal2025_PDFDigital_20250318.pdf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4.png"/><Relationship Id="rId5" Type="http://schemas.openxmlformats.org/officeDocument/2006/relationships/diagramData" Target="../diagrams/data1.xml"/><Relationship Id="rId15" Type="http://schemas.openxmlformats.org/officeDocument/2006/relationships/hyperlink" Target="https://padremiguel.oticsrio.com.br/2023/08/22/programa-cegonha-carioca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diagramDrawing" Target="../diagrams/drawing1.xml"/><Relationship Id="rId14" Type="http://schemas.openxmlformats.org/officeDocument/2006/relationships/hyperlink" Target="https://www.rio.rj.gov.br/web/guest/exibeconteudo?id=43126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hyperlink" Target="https://saude.prefeitura.rio/cegonha-cario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pav.org/aps/uploads/publico/repositorio/Livro_GuiaRapido-PreNatal2025_PDFDigital_20250318.pdf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bpav.org/aps/uploads/publico/repositorio/Livro_GuiaRapido-PreNatal2025_PDFDigital_20250318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v.br/saude/pt-br/assuntos/noticias/2026/fevereiro/sus-passa-a-oferecer-imunobiologico-para-proteger-bebes-e-criancas-com-comorbidades-contra-a-bronquiolite" TargetMode="External"/><Relationship Id="rId4" Type="http://schemas.openxmlformats.org/officeDocument/2006/relationships/hyperlink" Target="https://www.gov.br/saude/pt-br/vacinacao/arquivos/calendario-nacional-de-vacinacao-gestant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hyperlink" Target="https://prefeitura.rio/saude/secretaria-lanca-cartao-do-prematuro-para-orientar-familias-e-profissionais-de-saude/" TargetMode="External"/><Relationship Id="rId4" Type="http://schemas.openxmlformats.org/officeDocument/2006/relationships/hyperlink" Target="https://saude.prefeitura.rio/vacinacao/prematur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bvsms.saude.gov.br/bvs/publicacoes/politica_saude_atencao_basica_vigilancia.pdf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lo.isciii.es/scielo.php?script=sci_arttext&amp;pid=S1699-714X20200001000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 descr="Ícone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9345" y="2128002"/>
            <a:ext cx="4524113" cy="4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 txBox="1"/>
          <p:nvPr/>
        </p:nvSpPr>
        <p:spPr>
          <a:xfrm>
            <a:off x="5454302" y="5970171"/>
            <a:ext cx="13051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28/04/2026</a:t>
            </a:r>
            <a:endParaRPr/>
          </a:p>
        </p:txBody>
      </p:sp>
      <p:sp>
        <p:nvSpPr>
          <p:cNvPr id="5" name="Google Shape;27;p1">
            <a:extLst>
              <a:ext uri="{FF2B5EF4-FFF2-40B4-BE49-F238E27FC236}">
                <a16:creationId xmlns:a16="http://schemas.microsoft.com/office/drawing/2014/main" id="{EBAFC931-DCFB-C64D-717C-DA4B08C5EDF6}"/>
              </a:ext>
            </a:extLst>
          </p:cNvPr>
          <p:cNvSpPr txBox="1"/>
          <p:nvPr/>
        </p:nvSpPr>
        <p:spPr>
          <a:xfrm>
            <a:off x="2848630" y="2742631"/>
            <a:ext cx="65165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Coordenação do Cuidado</a:t>
            </a:r>
            <a:endParaRPr/>
          </a:p>
        </p:txBody>
      </p:sp>
      <p:sp>
        <p:nvSpPr>
          <p:cNvPr id="6" name="Google Shape;28;p1">
            <a:extLst>
              <a:ext uri="{FF2B5EF4-FFF2-40B4-BE49-F238E27FC236}">
                <a16:creationId xmlns:a16="http://schemas.microsoft.com/office/drawing/2014/main" id="{24DDF79D-8089-9822-CA2C-25702388B8AE}"/>
              </a:ext>
            </a:extLst>
          </p:cNvPr>
          <p:cNvSpPr txBox="1"/>
          <p:nvPr/>
        </p:nvSpPr>
        <p:spPr>
          <a:xfrm>
            <a:off x="3904184" y="3448019"/>
            <a:ext cx="4405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E articulação intersetorial VSR</a:t>
            </a:r>
            <a:endParaRPr/>
          </a:p>
        </p:txBody>
      </p:sp>
      <p:sp>
        <p:nvSpPr>
          <p:cNvPr id="12" name="Google Shape;29;p1">
            <a:extLst>
              <a:ext uri="{FF2B5EF4-FFF2-40B4-BE49-F238E27FC236}">
                <a16:creationId xmlns:a16="http://schemas.microsoft.com/office/drawing/2014/main" id="{4EEC56D7-EBCE-6361-2A84-44880CF58766}"/>
              </a:ext>
            </a:extLst>
          </p:cNvPr>
          <p:cNvSpPr txBox="1"/>
          <p:nvPr/>
        </p:nvSpPr>
        <p:spPr>
          <a:xfrm>
            <a:off x="2655051" y="549275"/>
            <a:ext cx="688189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err="1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Nadja</a:t>
            </a:r>
            <a:r>
              <a:rPr lang="pt-BR" sz="1800" b="1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 </a:t>
            </a:r>
            <a:r>
              <a:rPr lang="pt-BR" sz="1800" b="1" err="1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Greffe</a:t>
            </a:r>
            <a:endParaRPr lang="pt-BR" sz="1800" b="1">
              <a:solidFill>
                <a:schemeClr val="lt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COREN - RJ 73842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D5143D-B7CB-C341-91C3-5FCECEF1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26" y="327035"/>
            <a:ext cx="1076633" cy="444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3831A-EB93-A806-FD79-890A43511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">
            <a:extLst>
              <a:ext uri="{FF2B5EF4-FFF2-40B4-BE49-F238E27FC236}">
                <a16:creationId xmlns:a16="http://schemas.microsoft.com/office/drawing/2014/main" id="{8BA0DE63-AADE-A344-1EC5-8B839D0A4DF8}"/>
              </a:ext>
            </a:extLst>
          </p:cNvPr>
          <p:cNvSpPr txBox="1"/>
          <p:nvPr/>
        </p:nvSpPr>
        <p:spPr>
          <a:xfrm>
            <a:off x="2837746" y="3075077"/>
            <a:ext cx="65165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Coordenação do cuidado</a:t>
            </a:r>
            <a:endParaRPr lang="pt-BR" sz="180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584BAE-0D07-A1DA-9F02-6A216A9C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C3009EF8-DBF4-5D3F-8B4D-F009CFF3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ED148DB5-6CD8-F6F8-E989-34091DEDE141}"/>
              </a:ext>
            </a:extLst>
          </p:cNvPr>
          <p:cNvSpPr txBox="1"/>
          <p:nvPr/>
        </p:nvSpPr>
        <p:spPr>
          <a:xfrm>
            <a:off x="892626" y="761436"/>
            <a:ext cx="677817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Premissas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1, 7, 11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8C9F3B0A-79EA-DDF6-FFE4-BD9EE5D471A6}"/>
              </a:ext>
            </a:extLst>
          </p:cNvPr>
          <p:cNvCxnSpPr/>
          <p:nvPr/>
        </p:nvCxnSpPr>
        <p:spPr>
          <a:xfrm rot="10800000" flipH="1">
            <a:off x="-406392" y="114963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2AF317E4-868B-E063-C85C-B82F48830B1A}"/>
              </a:ext>
            </a:extLst>
          </p:cNvPr>
          <p:cNvSpPr/>
          <p:nvPr/>
        </p:nvSpPr>
        <p:spPr>
          <a:xfrm>
            <a:off x="438912" y="1768989"/>
            <a:ext cx="3798791" cy="1834575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>
            <a:extLst>
              <a:ext uri="{FF2B5EF4-FFF2-40B4-BE49-F238E27FC236}">
                <a16:creationId xmlns:a16="http://schemas.microsoft.com/office/drawing/2014/main" id="{1092D45F-F5AE-5865-E7FE-3FFAB649F09B}"/>
              </a:ext>
            </a:extLst>
          </p:cNvPr>
          <p:cNvSpPr txBox="1"/>
          <p:nvPr/>
        </p:nvSpPr>
        <p:spPr>
          <a:xfrm>
            <a:off x="892626" y="1971240"/>
            <a:ext cx="452473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APS ATRIBUTOS </a:t>
            </a:r>
            <a:r>
              <a:rPr lang="pt-BR" sz="1800" b="1" baseline="30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11</a:t>
            </a: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Acesso de Primeiro Contato,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Longitudinalidade,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Integralidade,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Coordenação do Cuidado</a:t>
            </a:r>
          </a:p>
        </p:txBody>
      </p:sp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EC355996-6D88-2BFD-BB2F-03DB8ED07DDE}"/>
              </a:ext>
            </a:extLst>
          </p:cNvPr>
          <p:cNvSpPr/>
          <p:nvPr/>
        </p:nvSpPr>
        <p:spPr>
          <a:xfrm>
            <a:off x="438912" y="3936010"/>
            <a:ext cx="11172985" cy="1962614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D668AFCB-B0A1-3326-9D6F-75848D4E328F}"/>
              </a:ext>
            </a:extLst>
          </p:cNvPr>
          <p:cNvSpPr txBox="1"/>
          <p:nvPr/>
        </p:nvSpPr>
        <p:spPr>
          <a:xfrm>
            <a:off x="892626" y="4086824"/>
            <a:ext cx="1040674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“Elaborar, acompanhar e organizar o fluxo dos usuários entre os pontos de atenção das RAS. Atuar como o centro de comunicação entre os diversos pontos de atenção, responsabilizando-se pelo cuidado dos usuários em qualquer destes pontos através de uma relação horizontal, contínua e integrada.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O objetivo é produzir a gestão compartilhada da atenção integral.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Deve articular, também, as outras estruturas das redes de saúde, sejam elas </a:t>
            </a:r>
            <a:r>
              <a:rPr lang="pt-BR" sz="1800" err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intersetoriais</a:t>
            </a: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” </a:t>
            </a:r>
            <a:r>
              <a:rPr lang="pt-BR" sz="1800" baseline="30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AF20EA-B91E-94CD-141C-1598371F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052"/>
          <a:stretch>
            <a:fillRect/>
          </a:stretch>
        </p:blipFill>
        <p:spPr>
          <a:xfrm>
            <a:off x="6379026" y="1574929"/>
            <a:ext cx="5308123" cy="1970982"/>
          </a:xfrm>
          <a:prstGeom prst="rect">
            <a:avLst/>
          </a:prstGeom>
        </p:spPr>
      </p:pic>
      <p:sp>
        <p:nvSpPr>
          <p:cNvPr id="5" name="Google Shape;37;p2">
            <a:extLst>
              <a:ext uri="{FF2B5EF4-FFF2-40B4-BE49-F238E27FC236}">
                <a16:creationId xmlns:a16="http://schemas.microsoft.com/office/drawing/2014/main" id="{961C04EC-3AF0-A572-6FB6-BD9F78BD3BE2}"/>
              </a:ext>
            </a:extLst>
          </p:cNvPr>
          <p:cNvSpPr txBox="1"/>
          <p:nvPr/>
        </p:nvSpPr>
        <p:spPr>
          <a:xfrm>
            <a:off x="6901592" y="3555408"/>
            <a:ext cx="41516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800" b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Adaptado de: 11. </a:t>
            </a:r>
            <a:r>
              <a:rPr lang="pt-BR" sz="8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Oliveira M.A. Atributos essenciais à atenção primária. Disponível em: https://www.scielo.br/j/reben/a/5XkBZTcLysW8fTmnXFMjC6z/?format=pdf&amp;lang=pt</a:t>
            </a:r>
            <a:endParaRPr lang="pt-BR" sz="8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A684F8-F3CF-9D6B-2EE5-4828E5377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23" t="2760" r="43437" b="69487"/>
          <a:stretch>
            <a:fillRect/>
          </a:stretch>
        </p:blipFill>
        <p:spPr>
          <a:xfrm>
            <a:off x="4856681" y="1699177"/>
            <a:ext cx="1522345" cy="20375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741184-74DD-E3C9-6A88-94CC7D775636}"/>
              </a:ext>
            </a:extLst>
          </p:cNvPr>
          <p:cNvSpPr txBox="1"/>
          <p:nvPr/>
        </p:nvSpPr>
        <p:spPr>
          <a:xfrm>
            <a:off x="1480567" y="6185585"/>
            <a:ext cx="9089673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7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7. 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Brasil. Ministério da Saúde. Políticas de Saúde ,Política Nacional de Atenção Básica e Política Nacional de Vigilância em Saúde no Brasil [recurso eletrônico] / Ministério da Saúde. Conselho Nacional de Secretarias Municipais de Saúde. Universidade Federal do Rio Grande do Sul – Brasília : Ministério da Saúde, 2023. Disponível em: https://bvsms.saude.gov.br/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bvs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publicacoes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/politica-saúde-atenção-básica-vigilancia.pdf. Acessado em 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  <a:r>
              <a:rPr lang="pt-BR" sz="7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11. 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Oliveira, M. A. C., Pereira, I. C. Atributos essenciais da Atenção Primária e a Estratégia Saúde da Família. Revista Brasileira de Enfermagem. Setembro 2023, 66 (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esp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): 158-64. Disponível em:  https://doi.org/10.1590/S0034-71672013000700020. Acessado em 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algn="just">
              <a:buClr>
                <a:schemeClr val="dk1"/>
              </a:buClr>
              <a:buSzPts val="1400"/>
            </a:pPr>
            <a:endParaRPr lang="pt-BR" sz="105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endParaRPr lang="pt-BR" sz="105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endParaRPr lang="pt-BR" sz="105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endParaRPr lang="pt-BR">
              <a:solidFill>
                <a:schemeClr val="dk1"/>
              </a:solidFill>
              <a:latin typeface="Manrope Light" panose="020B0604020202020204" charset="0"/>
              <a:ea typeface="Manrope Light"/>
              <a:cs typeface="Manrope Light"/>
              <a:sym typeface="Manrope Ligh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Light"/>
              <a:buAutoNum type="arabicPeriod"/>
            </a:pPr>
            <a:endParaRPr lang="pt-BR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C07075-9E20-66FF-7B56-94094FFD5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DC3E0387-2D8C-76B6-7AE3-9EAB83485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AE4678A7-4419-BBC3-D65C-C0359097DC90}"/>
              </a:ext>
            </a:extLst>
          </p:cNvPr>
          <p:cNvSpPr txBox="1"/>
          <p:nvPr/>
        </p:nvSpPr>
        <p:spPr>
          <a:xfrm>
            <a:off x="892626" y="761436"/>
            <a:ext cx="677817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Premissas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7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25963E5F-A303-F074-02A7-43E715C6CCFC}"/>
              </a:ext>
            </a:extLst>
          </p:cNvPr>
          <p:cNvCxnSpPr/>
          <p:nvPr/>
        </p:nvCxnSpPr>
        <p:spPr>
          <a:xfrm rot="10800000" flipH="1">
            <a:off x="-406392" y="114963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5F57FD68-A0F2-BBAF-1F2D-ADB44A38A937}"/>
              </a:ext>
            </a:extLst>
          </p:cNvPr>
          <p:cNvSpPr/>
          <p:nvPr/>
        </p:nvSpPr>
        <p:spPr>
          <a:xfrm>
            <a:off x="361798" y="1549835"/>
            <a:ext cx="6212011" cy="1758293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>
            <a:extLst>
              <a:ext uri="{FF2B5EF4-FFF2-40B4-BE49-F238E27FC236}">
                <a16:creationId xmlns:a16="http://schemas.microsoft.com/office/drawing/2014/main" id="{2DB87630-303A-2FCB-56E4-C0C0918F250E}"/>
              </a:ext>
            </a:extLst>
          </p:cNvPr>
          <p:cNvSpPr txBox="1"/>
          <p:nvPr/>
        </p:nvSpPr>
        <p:spPr>
          <a:xfrm>
            <a:off x="641615" y="1762929"/>
            <a:ext cx="554403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RAS </a:t>
            </a:r>
            <a:endParaRPr lang="pt-BR" sz="2000" b="1" baseline="300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Rede de atenção à  saúde (níveis)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Integração, continuidade, integralidade</a:t>
            </a:r>
          </a:p>
          <a:p>
            <a:pPr lvl="0"/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Humanização, acesso e equidade </a:t>
            </a:r>
          </a:p>
        </p:txBody>
      </p:sp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66A7FB97-A23B-B321-D6EB-6BB77EFC826E}"/>
              </a:ext>
            </a:extLst>
          </p:cNvPr>
          <p:cNvSpPr/>
          <p:nvPr/>
        </p:nvSpPr>
        <p:spPr>
          <a:xfrm>
            <a:off x="1700979" y="3564511"/>
            <a:ext cx="8858865" cy="2163936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FF8C4AAD-5BE1-5A5C-C120-18A507E92102}"/>
              </a:ext>
            </a:extLst>
          </p:cNvPr>
          <p:cNvSpPr txBox="1"/>
          <p:nvPr/>
        </p:nvSpPr>
        <p:spPr>
          <a:xfrm>
            <a:off x="2015612" y="3832037"/>
            <a:ext cx="8229601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“As Redes de Atenção à Saúde (RAS) podem ser definidas como arranjos organizativos de ações e serviços de saúde de diferentes densidades tecnológicas que, integradas por meio </a:t>
            </a:r>
            <a:r>
              <a:rPr lang="pt-BR" sz="24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de</a:t>
            </a: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sistemas de apoio técnico, logístico e de gestão, buscam garantir a integralidade do cuidado” </a:t>
            </a:r>
            <a:endParaRPr lang="pt-BR" sz="2000" baseline="300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3A32B7-5A67-E0D7-2D50-C3D071D8CC94}"/>
              </a:ext>
            </a:extLst>
          </p:cNvPr>
          <p:cNvSpPr txBox="1"/>
          <p:nvPr/>
        </p:nvSpPr>
        <p:spPr>
          <a:xfrm>
            <a:off x="1823884" y="6096564"/>
            <a:ext cx="8544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</a:t>
            </a:r>
            <a:r>
              <a:rPr lang="pt-BR" sz="8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7.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Brasil. Ministério da Saúde. Políticas de Saúde ,Política Nacional de Atenção Básica e Política Nacional de Vigilância em Saúde no Brasil [recurso eletrônico] / Ministério da Saúde. Conselho Nacional de Secretarias Municipais de Saúde. Universidade Federal do Rio Grande do Sul – Brasília : Ministério da Saúde, 2023. Disponível em: https://bvsms.saude.gov.br/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bvs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publicacoes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/politica-saúde-atenção-básica-vigilancia.pdf. Acessado em 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DFF441-2E09-1E15-87C6-1652B019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28" y="59598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5;p7">
            <a:extLst>
              <a:ext uri="{FF2B5EF4-FFF2-40B4-BE49-F238E27FC236}">
                <a16:creationId xmlns:a16="http://schemas.microsoft.com/office/drawing/2014/main" id="{F1B6AAC2-2B75-23BC-5FE9-923DB5ECE4D4}"/>
              </a:ext>
            </a:extLst>
          </p:cNvPr>
          <p:cNvSpPr/>
          <p:nvPr/>
        </p:nvSpPr>
        <p:spPr>
          <a:xfrm>
            <a:off x="5676815" y="493588"/>
            <a:ext cx="6146377" cy="4808269"/>
          </a:xfrm>
          <a:prstGeom prst="roundRect">
            <a:avLst>
              <a:gd name="adj" fmla="val 1383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403514" y="879351"/>
            <a:ext cx="516356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sym typeface="Manrope Light"/>
              </a:rPr>
              <a:t>◼ formulários de referências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sym typeface="Manrope Light"/>
              </a:rPr>
              <a:t>◼ formulário de contrarreferência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sym typeface="Manrope Light"/>
              </a:rPr>
              <a:t>◼ resumo de alta hospitalar compartilhada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sym typeface="Manrope Light"/>
              </a:rPr>
              <a:t>◼ prontuário integrado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sym typeface="Manrope Light"/>
              </a:rPr>
              <a:t>◼ protocolos compartilhados.</a:t>
            </a:r>
            <a:endParaRPr sz="2000"/>
          </a:p>
        </p:txBody>
      </p:sp>
      <p:sp>
        <p:nvSpPr>
          <p:cNvPr id="46" name="Google Shape;46;p3"/>
          <p:cNvSpPr txBox="1"/>
          <p:nvPr/>
        </p:nvSpPr>
        <p:spPr>
          <a:xfrm>
            <a:off x="892628" y="278930"/>
            <a:ext cx="390937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Instrumentos e Recursos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12</a:t>
            </a:r>
          </a:p>
        </p:txBody>
      </p:sp>
      <p:cxnSp>
        <p:nvCxnSpPr>
          <p:cNvPr id="47" name="Google Shape;47;p3"/>
          <p:cNvCxnSpPr/>
          <p:nvPr/>
        </p:nvCxnSpPr>
        <p:spPr>
          <a:xfrm rot="10800000" flipH="1">
            <a:off x="-33867" y="705508"/>
            <a:ext cx="3167700" cy="2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6541A797-D2F6-1A81-6D0B-C31FAB43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5" y="2678225"/>
            <a:ext cx="4012785" cy="23905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8456C6-B6E3-59A5-194E-0F29CBE4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265" y="711183"/>
            <a:ext cx="4887601" cy="15590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BDE27BA-B724-27F5-53AC-05DF09948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259" y="2320770"/>
            <a:ext cx="4887601" cy="13512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8D5CD4-A6F1-7ACE-34C0-F3D1F153D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213" y="3708129"/>
            <a:ext cx="4887601" cy="1419940"/>
          </a:xfrm>
          <a:prstGeom prst="rect">
            <a:avLst/>
          </a:prstGeom>
        </p:spPr>
      </p:pic>
      <p:sp>
        <p:nvSpPr>
          <p:cNvPr id="13" name="Google Shape;37;p2">
            <a:extLst>
              <a:ext uri="{FF2B5EF4-FFF2-40B4-BE49-F238E27FC236}">
                <a16:creationId xmlns:a16="http://schemas.microsoft.com/office/drawing/2014/main" id="{77EBBBBA-A946-B5DD-8900-0B410DF9EE38}"/>
              </a:ext>
            </a:extLst>
          </p:cNvPr>
          <p:cNvSpPr txBox="1"/>
          <p:nvPr/>
        </p:nvSpPr>
        <p:spPr>
          <a:xfrm>
            <a:off x="789215" y="5073540"/>
            <a:ext cx="105254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800" b="1"/>
              <a:t>Adaptado de: 12. </a:t>
            </a:r>
            <a:r>
              <a:rPr lang="pt-BR" sz="800"/>
              <a:t>Lacerda RST. Coordenação do cuidado. Disponível em: </a:t>
            </a:r>
          </a:p>
          <a:p>
            <a:r>
              <a:rPr lang="pt-BR" sz="800"/>
              <a:t>https://www.scielo.br/j/icse/a/6xxH6HHR9qysZ6VqLRgRD3z/?format=pdf&amp;lang=pt</a:t>
            </a:r>
          </a:p>
        </p:txBody>
      </p:sp>
      <p:sp>
        <p:nvSpPr>
          <p:cNvPr id="14" name="Google Shape;45;p3">
            <a:extLst>
              <a:ext uri="{FF2B5EF4-FFF2-40B4-BE49-F238E27FC236}">
                <a16:creationId xmlns:a16="http://schemas.microsoft.com/office/drawing/2014/main" id="{05115A2E-9CC7-077D-6667-A7740E0E1E6E}"/>
              </a:ext>
            </a:extLst>
          </p:cNvPr>
          <p:cNvSpPr txBox="1"/>
          <p:nvPr/>
        </p:nvSpPr>
        <p:spPr>
          <a:xfrm>
            <a:off x="1804263" y="5475833"/>
            <a:ext cx="85834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>
                <a:solidFill>
                  <a:schemeClr val="dk1"/>
                </a:solidFill>
                <a:latin typeface="Manrope Light"/>
                <a:sym typeface="Manrope Light"/>
              </a:rPr>
              <a:t>“ Quando um usuário é conduzido a um ponto de atenção de forma equivocada ou desnecessária, considera-se que houve problemas na identificação das necessidades e/ou falhas na comunicação” 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A67CDD3-C6A0-115D-0F58-E4DEA5C82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745FB9-8561-2C53-1E2D-D6EBF36156F0}"/>
              </a:ext>
            </a:extLst>
          </p:cNvPr>
          <p:cNvSpPr txBox="1"/>
          <p:nvPr/>
        </p:nvSpPr>
        <p:spPr>
          <a:xfrm>
            <a:off x="1371203" y="6336070"/>
            <a:ext cx="10451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1050" b="1">
                <a:solidFill>
                  <a:schemeClr val="dk1"/>
                </a:solidFill>
                <a:latin typeface="Manrope Light" panose="020B0604020202020204" charset="0"/>
                <a:sym typeface="Manrope"/>
              </a:rPr>
              <a:t>12. </a:t>
            </a:r>
            <a:r>
              <a:rPr lang="pt-BR" sz="1050">
                <a:latin typeface="Manrope Light" panose="020B0604020202020204" charset="0"/>
              </a:rPr>
              <a:t>Lacerda RST, Almeida PF. Coordenação do cuidado: uma análise por meio da experiência de médicos da Atenção Primária à Saúde. Interface (Botucatu). 2023; 27: e220665. Disponível </a:t>
            </a:r>
            <a:r>
              <a:rPr lang="pt-BR" sz="1050" err="1">
                <a:latin typeface="Manrope Light" panose="020B0604020202020204" charset="0"/>
              </a:rPr>
              <a:t>em:https</a:t>
            </a:r>
            <a:r>
              <a:rPr lang="pt-BR" sz="1050">
                <a:latin typeface="Manrope Light" panose="020B0604020202020204" charset="0"/>
              </a:rPr>
              <a:t>://doi.org/10.1590/interface.220665. 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105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</p:txBody>
      </p:sp>
      <p:sp>
        <p:nvSpPr>
          <p:cNvPr id="3" name="Google Shape;37;p2">
            <a:extLst>
              <a:ext uri="{FF2B5EF4-FFF2-40B4-BE49-F238E27FC236}">
                <a16:creationId xmlns:a16="http://schemas.microsoft.com/office/drawing/2014/main" id="{CBEEF718-8CC8-AD87-1FA3-AEF9048A6B85}"/>
              </a:ext>
            </a:extLst>
          </p:cNvPr>
          <p:cNvSpPr txBox="1"/>
          <p:nvPr/>
        </p:nvSpPr>
        <p:spPr>
          <a:xfrm>
            <a:off x="6434365" y="5109951"/>
            <a:ext cx="105254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800" b="1"/>
              <a:t>Adaptado de: 12. </a:t>
            </a:r>
            <a:r>
              <a:rPr lang="pt-BR" sz="800"/>
              <a:t>Lacerda RST. Coordenação do cuidado. Disponível em: </a:t>
            </a:r>
          </a:p>
          <a:p>
            <a:r>
              <a:rPr lang="pt-BR" sz="800"/>
              <a:t>https://www.scielo.br/j/icse/a/6xxH6HHR9qysZ6VqLRgRD3z/?format=pdf&amp;lang=pt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9734111C-63EE-FF4A-7B59-8EDE4635E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5B46D03B-ECD3-1FCE-4933-3D326AACF12D}"/>
              </a:ext>
            </a:extLst>
          </p:cNvPr>
          <p:cNvSpPr txBox="1"/>
          <p:nvPr/>
        </p:nvSpPr>
        <p:spPr>
          <a:xfrm>
            <a:off x="892625" y="761436"/>
            <a:ext cx="704113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Coordenação do cuidado: Gestante e Recém-nascido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6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439A8785-3954-0BA8-F4E3-45794A91A7A2}"/>
              </a:ext>
            </a:extLst>
          </p:cNvPr>
          <p:cNvCxnSpPr/>
          <p:nvPr/>
        </p:nvCxnSpPr>
        <p:spPr>
          <a:xfrm rot="10800000" flipH="1">
            <a:off x="-406392" y="114963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475D70D8-BF63-3CFE-B340-D5076E902E9E}"/>
              </a:ext>
            </a:extLst>
          </p:cNvPr>
          <p:cNvSpPr/>
          <p:nvPr/>
        </p:nvSpPr>
        <p:spPr>
          <a:xfrm>
            <a:off x="206188" y="1768990"/>
            <a:ext cx="5309709" cy="1528146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>
            <a:extLst>
              <a:ext uri="{FF2B5EF4-FFF2-40B4-BE49-F238E27FC236}">
                <a16:creationId xmlns:a16="http://schemas.microsoft.com/office/drawing/2014/main" id="{2814FA44-3069-AEB8-524B-45CC69118DE3}"/>
              </a:ext>
            </a:extLst>
          </p:cNvPr>
          <p:cNvSpPr txBox="1"/>
          <p:nvPr/>
        </p:nvSpPr>
        <p:spPr>
          <a:xfrm>
            <a:off x="367553" y="1919775"/>
            <a:ext cx="50498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2011: </a:t>
            </a: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o Ministério da Saúde (MS) institui no âmbito do SUS a Rede Cegonha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Estruturar e organizar a atenção à saúde materno-infantil no país</a:t>
            </a:r>
          </a:p>
        </p:txBody>
      </p:sp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C9C13206-5C26-6E90-57DE-CDEE72B94D70}"/>
              </a:ext>
            </a:extLst>
          </p:cNvPr>
          <p:cNvSpPr/>
          <p:nvPr/>
        </p:nvSpPr>
        <p:spPr>
          <a:xfrm>
            <a:off x="206188" y="4055275"/>
            <a:ext cx="5309709" cy="1686931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BA89C925-2FCD-14C0-BABF-E82486AE6C2F}"/>
              </a:ext>
            </a:extLst>
          </p:cNvPr>
          <p:cNvSpPr txBox="1"/>
          <p:nvPr/>
        </p:nvSpPr>
        <p:spPr>
          <a:xfrm>
            <a:off x="367554" y="4166334"/>
            <a:ext cx="504980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2024</a:t>
            </a:r>
            <a:r>
              <a:rPr lang="pt-BR" sz="2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: A Rede Alyne foi lançada no RJ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Reestruturação da antiga Rede Cegonha</a:t>
            </a:r>
            <a:r>
              <a:rPr lang="pt-BR" sz="20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17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Objetivo de reduzir a mortalidade  materna em 25%</a:t>
            </a:r>
            <a:r>
              <a:rPr lang="pt-BR" sz="20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AA8A12-A40F-A5CE-7D75-6D2D0A9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57" y="1768990"/>
            <a:ext cx="5566102" cy="39732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CFFE94-E935-8C14-0B95-E1D2A38D2717}"/>
              </a:ext>
            </a:extLst>
          </p:cNvPr>
          <p:cNvSpPr txBox="1"/>
          <p:nvPr/>
        </p:nvSpPr>
        <p:spPr>
          <a:xfrm>
            <a:off x="1592014" y="6020212"/>
            <a:ext cx="88719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8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6.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Brasil. Ministério da Saúde. Secretaria de Atenção Primária à Saúde. Departamento de Gestão do Cuidado Integral. Secretaria de Atenção Especializada à Saúde. Departamento de Atenção Hospitalar, Domiciliar e de Urgência. NOTA TÉCNICA CONJUNTA Nº 220/2024-DGCI/SAPS/MS DAHU/SAES/MS. Nota Técnica Conjunta das Secretarias de Atenção Primária à Saúde e da Secretaria de Atenção Especializada à Saúde sobre a Rede Alyne, instituída pela Portaria GM/MS n°5.350 e Portaria GM/MS n°5.359 de 12 de setembro de 2024. Disponível em: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https://www.gov.br/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saude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pt-br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/centrais-de-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conteudo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publicacoes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/notas-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tecnicas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/2024/nota-tecnica-conjunta-no-220-2024-dgci-saps-ms-e-dahu-saes-ms.pdf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</a:t>
            </a:r>
            <a:r>
              <a:rPr lang="pt-BR" sz="10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</a:t>
            </a:r>
            <a:r>
              <a:rPr lang="pt-BR" sz="8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17.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Gov. Ministério da Saúde. Programa Alyne. Disponível em: https://www.gov.br/conselho-nacional-de-saude/pt-br/assuntos/noticias/2024/setembro/rede-alyne-novo-programa-busca-reduzir-mortalidade-materna-no-brasil  Acessado em: 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  <a:endParaRPr lang="pt-BR" sz="1000" b="1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E04273-5617-5952-AB89-E55EE31DC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50893B-407F-7478-2DD5-DE8A567B9C43}"/>
              </a:ext>
            </a:extLst>
          </p:cNvPr>
          <p:cNvSpPr txBox="1"/>
          <p:nvPr/>
        </p:nvSpPr>
        <p:spPr>
          <a:xfrm>
            <a:off x="1861434" y="5853677"/>
            <a:ext cx="62992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SUS: Sistema Único de Saúde</a:t>
            </a:r>
            <a:r>
              <a:rPr lang="pt-BR" sz="600" spc="-1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43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99E0FE5E-1793-D372-6957-50ABA78A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2;p7">
            <a:extLst>
              <a:ext uri="{FF2B5EF4-FFF2-40B4-BE49-F238E27FC236}">
                <a16:creationId xmlns:a16="http://schemas.microsoft.com/office/drawing/2014/main" id="{F33469D7-9940-EA35-B93C-C794D45589DC}"/>
              </a:ext>
            </a:extLst>
          </p:cNvPr>
          <p:cNvSpPr/>
          <p:nvPr/>
        </p:nvSpPr>
        <p:spPr>
          <a:xfrm>
            <a:off x="6259878" y="1891607"/>
            <a:ext cx="5278757" cy="3928962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C962AADC-3562-FF87-C094-5F3A14DE3E59}"/>
              </a:ext>
            </a:extLst>
          </p:cNvPr>
          <p:cNvSpPr txBox="1"/>
          <p:nvPr/>
        </p:nvSpPr>
        <p:spPr>
          <a:xfrm>
            <a:off x="892625" y="549275"/>
            <a:ext cx="471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Rede Alyne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6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1839882B-FACC-8314-1EE2-F5A50151B25E}"/>
              </a:ext>
            </a:extLst>
          </p:cNvPr>
          <p:cNvCxnSpPr/>
          <p:nvPr/>
        </p:nvCxnSpPr>
        <p:spPr>
          <a:xfrm rot="10800000" flipH="1">
            <a:off x="-406392" y="9362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02;p7">
            <a:extLst>
              <a:ext uri="{FF2B5EF4-FFF2-40B4-BE49-F238E27FC236}">
                <a16:creationId xmlns:a16="http://schemas.microsoft.com/office/drawing/2014/main" id="{010AAAB0-6B8B-1F28-0DC2-01C3052FC32C}"/>
              </a:ext>
            </a:extLst>
          </p:cNvPr>
          <p:cNvSpPr/>
          <p:nvPr/>
        </p:nvSpPr>
        <p:spPr>
          <a:xfrm>
            <a:off x="640262" y="1891609"/>
            <a:ext cx="5278757" cy="3928960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7">
            <a:extLst>
              <a:ext uri="{FF2B5EF4-FFF2-40B4-BE49-F238E27FC236}">
                <a16:creationId xmlns:a16="http://schemas.microsoft.com/office/drawing/2014/main" id="{A0FC04C8-BC62-947D-5DF6-021C9DED8E10}"/>
              </a:ext>
            </a:extLst>
          </p:cNvPr>
          <p:cNvSpPr txBox="1"/>
          <p:nvPr/>
        </p:nvSpPr>
        <p:spPr>
          <a:xfrm>
            <a:off x="813967" y="2033049"/>
            <a:ext cx="489384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b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OBJETIVOS:</a:t>
            </a:r>
            <a:endParaRPr lang="pt-BR" sz="18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Atenção humanizada/qualidade à gestante, parturiente, puérpera e ao recém-nascido e à criança;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Reduzir a morbimortalidade materna e infantil;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Ampliar o acesso aos serviços de saúde reprodutiva;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Fortalecer a rede de cuidados obstétricos e neonatais;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Promover a articulação entre os diferentes níveis de atenção à saúde.</a:t>
            </a:r>
            <a:endParaRPr sz="16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5" name="Google Shape;103;p7">
            <a:extLst>
              <a:ext uri="{FF2B5EF4-FFF2-40B4-BE49-F238E27FC236}">
                <a16:creationId xmlns:a16="http://schemas.microsoft.com/office/drawing/2014/main" id="{B925DF5D-72E0-5B56-3D3D-379493BE9346}"/>
              </a:ext>
            </a:extLst>
          </p:cNvPr>
          <p:cNvSpPr txBox="1"/>
          <p:nvPr/>
        </p:nvSpPr>
        <p:spPr>
          <a:xfrm>
            <a:off x="6486021" y="2036837"/>
            <a:ext cx="481124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COMPONENTES: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Atenção Primária à Saúde;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Ambulatório de Gestação e Puerpério de Alto Risco;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Centro de Parto Normal (intra-hospitalar e </a:t>
            </a:r>
            <a:r>
              <a:rPr lang="pt-BR" sz="1800" err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peri-hospitalar</a:t>
            </a: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);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Serviços Hospitalares de Referência à Gestação e ao Puerpério de Alto Risco;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Unidades de Cuidado Neonatal;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Casa da Gestante Bebê e Puérpera;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- Ambulatório de seguimento do recém-nascido e da criança egressos de unidade neonatal.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419817-CD27-528F-B5C4-F98A08FD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3" t="5485" r="5638" b="6522"/>
          <a:stretch>
            <a:fillRect/>
          </a:stretch>
        </p:blipFill>
        <p:spPr>
          <a:xfrm>
            <a:off x="4567907" y="145040"/>
            <a:ext cx="3056186" cy="16064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A6B24D-FFFB-A8A4-5ABF-0D5D32244324}"/>
              </a:ext>
            </a:extLst>
          </p:cNvPr>
          <p:cNvSpPr txBox="1"/>
          <p:nvPr/>
        </p:nvSpPr>
        <p:spPr>
          <a:xfrm>
            <a:off x="1592014" y="6020212"/>
            <a:ext cx="887190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6.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Brasil. Ministério da Saúde. Secretaria de Atenção Primária à Saúde. Departamento de Gestão do Cuidado Integral. Secretaria de Atenção Especializada à Saúde. Departamento de Atenção Hospitalar, Domiciliar e de Urgência. NOTA TÉCNICA CONJUNTA Nº 220/2024-DGCI/SAPS/MS DAHU/SAES/MS. Nota Técnica Conjunta das Secretarias de Atenção Primária à Saúde e da Secretaria de Atenção Especializada à Saúde sobre a Rede Alyne, instituída pela Portaria GM/MS n°5.350 e Portaria GM/MS n°5.359 de 12 de setembro de 2024. Disponível em: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https://www.gov.br/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saude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pt-br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/centrais-de-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conteudo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publicacoes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/notas-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tecnicas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/2024/nota-tecnica-conjunta-no-220-2024-dgci-saps-ms-e-dahu-saes-ms.pdf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48BBD0-EFB4-B137-CEB2-5B9B2164D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A048F5FB-3866-F85D-74EE-B0475C564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5010F1BD-9389-9031-8C32-85BA39EAF04A}"/>
              </a:ext>
            </a:extLst>
          </p:cNvPr>
          <p:cNvSpPr txBox="1"/>
          <p:nvPr/>
        </p:nvSpPr>
        <p:spPr>
          <a:xfrm>
            <a:off x="455302" y="414338"/>
            <a:ext cx="503109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pt-BR" sz="2000" b="1" dirty="0">
                <a:solidFill>
                  <a:schemeClr val="dk1"/>
                </a:solidFill>
                <a:latin typeface="Manrope SemiBold" panose="020B0604020202020204" charset="0"/>
                <a:ea typeface="Manrope SemiBold"/>
                <a:cs typeface="Manrope SemiBold"/>
                <a:sym typeface="Manrope SemiBold"/>
              </a:rPr>
              <a:t>Ações promotoras </a:t>
            </a:r>
            <a:r>
              <a:rPr lang="pt-BR" sz="2000" b="1" dirty="0">
                <a:latin typeface="Manrope SemiBold" panose="020B0604020202020204" charset="0"/>
              </a:rPr>
              <a:t>para coordenação do cuidado</a:t>
            </a:r>
            <a:r>
              <a:rPr lang="pt-BR" sz="2000" b="1" dirty="0">
                <a:solidFill>
                  <a:schemeClr val="dk1"/>
                </a:solidFill>
                <a:latin typeface="Manrope SemiBold" panose="020B0604020202020204" charset="0"/>
                <a:ea typeface="Manrope SemiBold"/>
                <a:cs typeface="Manrope SemiBold"/>
                <a:sym typeface="Manrope SemiBold"/>
              </a:rPr>
              <a:t> </a:t>
            </a:r>
            <a:r>
              <a:rPr lang="pt-BR" sz="2000" b="1" baseline="30000" dirty="0">
                <a:solidFill>
                  <a:schemeClr val="dk1"/>
                </a:solidFill>
                <a:latin typeface="Manrope SemiBold" panose="020B0604020202020204" charset="0"/>
                <a:ea typeface="Manrope SemiBold"/>
                <a:cs typeface="Manrope SemiBold"/>
                <a:sym typeface="Manrope SemiBold"/>
              </a:rPr>
              <a:t>2,23</a:t>
            </a:r>
            <a:r>
              <a:rPr lang="pt-BR" sz="2000" b="1" dirty="0">
                <a:solidFill>
                  <a:schemeClr val="dk1"/>
                </a:solidFill>
                <a:latin typeface="Manrope SemiBold" panose="020B0604020202020204" charset="0"/>
                <a:ea typeface="Manrope SemiBold"/>
                <a:cs typeface="Manrope SemiBold"/>
                <a:sym typeface="Manrope SemiBold"/>
              </a:rPr>
              <a:t> 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B524F0CB-7E66-22B0-D6C7-D4BF6467F729}"/>
              </a:ext>
            </a:extLst>
          </p:cNvPr>
          <p:cNvCxnSpPr/>
          <p:nvPr/>
        </p:nvCxnSpPr>
        <p:spPr>
          <a:xfrm rot="10800000" flipH="1">
            <a:off x="-406392" y="9362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02;p7">
            <a:extLst>
              <a:ext uri="{FF2B5EF4-FFF2-40B4-BE49-F238E27FC236}">
                <a16:creationId xmlns:a16="http://schemas.microsoft.com/office/drawing/2014/main" id="{FD320D6E-0B26-3F1E-F6AF-ADFF80D84C05}"/>
              </a:ext>
            </a:extLst>
          </p:cNvPr>
          <p:cNvSpPr/>
          <p:nvPr/>
        </p:nvSpPr>
        <p:spPr>
          <a:xfrm>
            <a:off x="1024891" y="1369628"/>
            <a:ext cx="10142217" cy="4527176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7">
            <a:extLst>
              <a:ext uri="{FF2B5EF4-FFF2-40B4-BE49-F238E27FC236}">
                <a16:creationId xmlns:a16="http://schemas.microsoft.com/office/drawing/2014/main" id="{C8F485A5-3055-DAF0-0AED-C6A9164352BE}"/>
              </a:ext>
            </a:extLst>
          </p:cNvPr>
          <p:cNvSpPr txBox="1"/>
          <p:nvPr/>
        </p:nvSpPr>
        <p:spPr>
          <a:xfrm>
            <a:off x="1480092" y="1539800"/>
            <a:ext cx="9231814" cy="403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Articulação: conselhos de saúde, sociedade civil e organizações parceiras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Articulação entre Imunização, Atenção Primária à Saúde e equipes ESF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Estabelecer rede de cuidados para gestante e bebês, intersetorial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Mapeamento de gestantes e bebês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Microplanejamento (nos territórios)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◼Captação ativa do público elegível à imunização em áreas com maior vulnerabilidade ou barreiras de acesso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Envolver equipes do pré-natal e puericultura 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◼ Plano de comunicação (jornais, rádios, televisão, alto-falantes volantes e fixos)</a:t>
            </a:r>
            <a:endParaRPr sz="19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C25E0A-D946-BE66-512E-D0D0BB39AB26}"/>
              </a:ext>
            </a:extLst>
          </p:cNvPr>
          <p:cNvSpPr txBox="1"/>
          <p:nvPr/>
        </p:nvSpPr>
        <p:spPr>
          <a:xfrm>
            <a:off x="1172713" y="6068050"/>
            <a:ext cx="8615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23.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Estratégia Saúde da Família — Ministério da Saúde. Disponível em: </a:t>
            </a:r>
            <a:r>
              <a:rPr lang="pt-BR" sz="800" dirty="0">
                <a:hlinkClick r:id="rId3"/>
              </a:rPr>
              <a:t>Estratégia Saúde da Família — Ministério da Saúde</a:t>
            </a:r>
            <a:r>
              <a:rPr lang="pt-BR" sz="800" dirty="0"/>
              <a:t>. Acessado em </a:t>
            </a:r>
            <a:r>
              <a:rPr lang="pt-BR" sz="800" dirty="0" err="1"/>
              <a:t>abr</a:t>
            </a:r>
            <a:r>
              <a:rPr lang="pt-BR" sz="800" dirty="0"/>
              <a:t> de 2026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9E9F5-C81F-6DF0-1784-C25CC2433716}"/>
              </a:ext>
            </a:extLst>
          </p:cNvPr>
          <p:cNvSpPr txBox="1"/>
          <p:nvPr/>
        </p:nvSpPr>
        <p:spPr>
          <a:xfrm>
            <a:off x="1480092" y="5902392"/>
            <a:ext cx="62992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ESF: Equipes de Saúde da Família </a:t>
            </a:r>
            <a:endParaRPr lang="pt-BR" sz="600" spc="-10">
              <a:solidFill>
                <a:srgbClr val="415262"/>
              </a:solidFill>
              <a:latin typeface="Manrope Light" panose="020B060402020202020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4858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EC33-2389-14BE-DE8B-1588A3A4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">
            <a:extLst>
              <a:ext uri="{FF2B5EF4-FFF2-40B4-BE49-F238E27FC236}">
                <a16:creationId xmlns:a16="http://schemas.microsoft.com/office/drawing/2014/main" id="{396B3384-3582-A53C-F0AD-C102907EF2FF}"/>
              </a:ext>
            </a:extLst>
          </p:cNvPr>
          <p:cNvSpPr txBox="1"/>
          <p:nvPr/>
        </p:nvSpPr>
        <p:spPr>
          <a:xfrm>
            <a:off x="2156292" y="3075077"/>
            <a:ext cx="787941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Uma experiência para contar…</a:t>
            </a:r>
            <a:endParaRPr lang="pt-BR" sz="180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0BB14A-85BA-48A6-AF58-A76BBFF0E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>
          <a:extLst>
            <a:ext uri="{FF2B5EF4-FFF2-40B4-BE49-F238E27FC236}">
              <a16:creationId xmlns:a16="http://schemas.microsoft.com/office/drawing/2014/main" id="{5AA9633F-629E-EA86-E73C-AE81460A4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" descr="Ícone&#10;&#10;O conteúdo gerado por IA pode estar incorreto.">
            <a:extLst>
              <a:ext uri="{FF2B5EF4-FFF2-40B4-BE49-F238E27FC236}">
                <a16:creationId xmlns:a16="http://schemas.microsoft.com/office/drawing/2014/main" id="{AFCB2C5E-9B6C-09B6-F15F-2D4C38F3465F}"/>
              </a:ext>
            </a:extLst>
          </p:cNvPr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1987775" y="1315690"/>
            <a:ext cx="7317450" cy="71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">
            <a:extLst>
              <a:ext uri="{FF2B5EF4-FFF2-40B4-BE49-F238E27FC236}">
                <a16:creationId xmlns:a16="http://schemas.microsoft.com/office/drawing/2014/main" id="{3EF13FD3-33B5-2AF3-7F2C-659A759BB861}"/>
              </a:ext>
            </a:extLst>
          </p:cNvPr>
          <p:cNvSpPr/>
          <p:nvPr/>
        </p:nvSpPr>
        <p:spPr>
          <a:xfrm>
            <a:off x="833284" y="1639171"/>
            <a:ext cx="5193890" cy="374712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>
            <a:extLst>
              <a:ext uri="{FF2B5EF4-FFF2-40B4-BE49-F238E27FC236}">
                <a16:creationId xmlns:a16="http://schemas.microsoft.com/office/drawing/2014/main" id="{0EED79D8-ED1D-4C5A-7694-217F3FDC5017}"/>
              </a:ext>
            </a:extLst>
          </p:cNvPr>
          <p:cNvSpPr txBox="1"/>
          <p:nvPr/>
        </p:nvSpPr>
        <p:spPr>
          <a:xfrm>
            <a:off x="6347153" y="2485928"/>
            <a:ext cx="50021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Projeto implantado em 2011, com objetivo de humanizar e garantir o melhor cuidado para a mãe e o bebê, do pré-natal até o parto, incentivando a realização de exames pré-natais, autocuidado e imunização.</a:t>
            </a:r>
            <a:r>
              <a:rPr lang="pt-BR" sz="18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8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Em 2012 chegou a toda cidade</a:t>
            </a:r>
            <a:r>
              <a:rPr lang="pt-BR" sz="18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15</a:t>
            </a:r>
          </a:p>
        </p:txBody>
      </p:sp>
      <p:sp>
        <p:nvSpPr>
          <p:cNvPr id="39" name="Google Shape;39;p2">
            <a:extLst>
              <a:ext uri="{FF2B5EF4-FFF2-40B4-BE49-F238E27FC236}">
                <a16:creationId xmlns:a16="http://schemas.microsoft.com/office/drawing/2014/main" id="{4000BA37-C49F-B40F-4923-4844E5614547}"/>
              </a:ext>
            </a:extLst>
          </p:cNvPr>
          <p:cNvSpPr txBox="1"/>
          <p:nvPr/>
        </p:nvSpPr>
        <p:spPr>
          <a:xfrm>
            <a:off x="747252" y="223479"/>
            <a:ext cx="27782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sym typeface="Manrope SemiBold"/>
              </a:rPr>
              <a:t>Rede Cegonha Carioca Rio </a:t>
            </a:r>
            <a:endParaRPr lang="pt-BR" sz="2000" baseline="30000">
              <a:solidFill>
                <a:schemeClr val="dk1"/>
              </a:solidFill>
              <a:latin typeface="Manrope SemiBold"/>
              <a:sym typeface="Manrope SemiBold"/>
            </a:endParaRPr>
          </a:p>
        </p:txBody>
      </p:sp>
      <p:cxnSp>
        <p:nvCxnSpPr>
          <p:cNvPr id="40" name="Google Shape;40;p2">
            <a:extLst>
              <a:ext uri="{FF2B5EF4-FFF2-40B4-BE49-F238E27FC236}">
                <a16:creationId xmlns:a16="http://schemas.microsoft.com/office/drawing/2014/main" id="{1CFE94D8-4191-4AAC-8885-0E717816D126}"/>
              </a:ext>
            </a:extLst>
          </p:cNvPr>
          <p:cNvCxnSpPr/>
          <p:nvPr/>
        </p:nvCxnSpPr>
        <p:spPr>
          <a:xfrm>
            <a:off x="-203208" y="931325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37;p2">
            <a:extLst>
              <a:ext uri="{FF2B5EF4-FFF2-40B4-BE49-F238E27FC236}">
                <a16:creationId xmlns:a16="http://schemas.microsoft.com/office/drawing/2014/main" id="{CD4DFD21-D077-E6A8-D65F-B8FCEFE0591A}"/>
              </a:ext>
            </a:extLst>
          </p:cNvPr>
          <p:cNvSpPr txBox="1"/>
          <p:nvPr/>
        </p:nvSpPr>
        <p:spPr>
          <a:xfrm>
            <a:off x="833284" y="5577758"/>
            <a:ext cx="1052543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700" b="1" dirty="0"/>
              <a:t>Adaptado de: 8. </a:t>
            </a:r>
            <a:r>
              <a:rPr lang="pt-BR" sz="700" dirty="0"/>
              <a:t>Rio de Janeiro (RJ). Secretaria Municipal de Saúde Guia rápido pré-natal : atenção primária à saúde 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A7C1DF-E7C9-6681-0E6F-D2DBEFBB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80" y="1829784"/>
            <a:ext cx="4729599" cy="3354325"/>
          </a:xfrm>
          <a:prstGeom prst="rect">
            <a:avLst/>
          </a:prstGeom>
        </p:spPr>
      </p:pic>
      <p:pic>
        <p:nvPicPr>
          <p:cNvPr id="7" name="Picture 2" descr="Prefeitura da Cidade do Rio de Janeiro - www.rio.rj.gov.br">
            <a:extLst>
              <a:ext uri="{FF2B5EF4-FFF2-40B4-BE49-F238E27FC236}">
                <a16:creationId xmlns:a16="http://schemas.microsoft.com/office/drawing/2014/main" id="{E05A5459-13C2-24B9-F8CB-9D0457B1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33" y="155492"/>
            <a:ext cx="2391852" cy="9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82633F2-2486-7BEC-5D98-C2926EBE5D6A}"/>
              </a:ext>
            </a:extLst>
          </p:cNvPr>
          <p:cNvSpPr txBox="1"/>
          <p:nvPr/>
        </p:nvSpPr>
        <p:spPr>
          <a:xfrm>
            <a:off x="1473792" y="5923893"/>
            <a:ext cx="753672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 -- Rio de Janeiro. Disponível em: </a:t>
            </a:r>
            <a:r>
              <a:rPr lang="pt-BR" sz="800" dirty="0">
                <a:hlinkClick r:id="rId6"/>
              </a:rPr>
              <a:t>Livro_GuiaRapido-PreNatal2025_PDFDigital_20250318.pdf</a:t>
            </a:r>
            <a:r>
              <a:rPr lang="pt-BR" sz="800" dirty="0"/>
              <a:t>. </a:t>
            </a:r>
            <a:r>
              <a:rPr lang="pt-BR" sz="800" dirty="0">
                <a:latin typeface="Manrope Light" panose="020B0604020202020204" charset="0"/>
              </a:rPr>
              <a:t>Acessado em </a:t>
            </a:r>
            <a:r>
              <a:rPr lang="pt-BR" sz="800" dirty="0" err="1">
                <a:latin typeface="Manrope Light" panose="020B0604020202020204" charset="0"/>
              </a:rPr>
              <a:t>abr</a:t>
            </a:r>
            <a:r>
              <a:rPr lang="pt-BR" sz="800" dirty="0">
                <a:latin typeface="Manrope Light" panose="020B0604020202020204" charset="0"/>
              </a:rPr>
              <a:t> de 2026.</a:t>
            </a: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15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Cegonha Carioca. Prefeitura do Rio de Janeiro. Disponível em: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7"/>
              </a:rPr>
              <a:t>https://saude.prefeitura.rio/cegonha-carioca/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18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Prefeitura do Rio De Janeiro. Programa Cegonha Carioca já beneficia 88 mil mulheres. Disponível em: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8"/>
              </a:rPr>
              <a:t>https://www.rio.rj.gov.br/web/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8"/>
              </a:rPr>
              <a:t>guest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8"/>
              </a:rPr>
              <a:t>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8"/>
              </a:rPr>
              <a:t>exibeconteudo?id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8"/>
              </a:rPr>
              <a:t>=4312676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em: 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900" dirty="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D1B0F3-3FAB-B5E0-0F49-50A976712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>
          <a:extLst>
            <a:ext uri="{FF2B5EF4-FFF2-40B4-BE49-F238E27FC236}">
              <a16:creationId xmlns:a16="http://schemas.microsoft.com/office/drawing/2014/main" id="{BFA3560E-26DF-F42E-E7B0-9F88C3DF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" descr="Ícone&#10;&#10;O conteúdo gerado por IA pode estar incorreto.">
            <a:extLst>
              <a:ext uri="{FF2B5EF4-FFF2-40B4-BE49-F238E27FC236}">
                <a16:creationId xmlns:a16="http://schemas.microsoft.com/office/drawing/2014/main" id="{F3A10295-357F-3783-5C67-6BD4057BA48B}"/>
              </a:ext>
            </a:extLst>
          </p:cNvPr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1987775" y="1323064"/>
            <a:ext cx="7317450" cy="71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">
            <a:extLst>
              <a:ext uri="{FF2B5EF4-FFF2-40B4-BE49-F238E27FC236}">
                <a16:creationId xmlns:a16="http://schemas.microsoft.com/office/drawing/2014/main" id="{628BF148-5714-0236-22FB-B539275CB22D}"/>
              </a:ext>
            </a:extLst>
          </p:cNvPr>
          <p:cNvSpPr/>
          <p:nvPr/>
        </p:nvSpPr>
        <p:spPr>
          <a:xfrm>
            <a:off x="8684577" y="1323064"/>
            <a:ext cx="4656257" cy="4294860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>
            <a:extLst>
              <a:ext uri="{FF2B5EF4-FFF2-40B4-BE49-F238E27FC236}">
                <a16:creationId xmlns:a16="http://schemas.microsoft.com/office/drawing/2014/main" id="{F10D6394-A208-253D-84C3-1474369A548B}"/>
              </a:ext>
            </a:extLst>
          </p:cNvPr>
          <p:cNvSpPr txBox="1"/>
          <p:nvPr/>
        </p:nvSpPr>
        <p:spPr>
          <a:xfrm>
            <a:off x="747252" y="223479"/>
            <a:ext cx="27782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sym typeface="Manrope SemiBold"/>
              </a:rPr>
              <a:t>Rede Cegonha Carioca Rio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sym typeface="Manrope SemiBold"/>
              </a:rPr>
              <a:t>8</a:t>
            </a:r>
          </a:p>
        </p:txBody>
      </p:sp>
      <p:cxnSp>
        <p:nvCxnSpPr>
          <p:cNvPr id="40" name="Google Shape;40;p2">
            <a:extLst>
              <a:ext uri="{FF2B5EF4-FFF2-40B4-BE49-F238E27FC236}">
                <a16:creationId xmlns:a16="http://schemas.microsoft.com/office/drawing/2014/main" id="{3627FB84-DC32-F2B4-7A15-3451C26ADC08}"/>
              </a:ext>
            </a:extLst>
          </p:cNvPr>
          <p:cNvCxnSpPr/>
          <p:nvPr/>
        </p:nvCxnSpPr>
        <p:spPr>
          <a:xfrm>
            <a:off x="-203208" y="931325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2" descr="Prefeitura da Cidade do Rio de Janeiro - www.rio.rj.gov.br">
            <a:extLst>
              <a:ext uri="{FF2B5EF4-FFF2-40B4-BE49-F238E27FC236}">
                <a16:creationId xmlns:a16="http://schemas.microsoft.com/office/drawing/2014/main" id="{6670D5B0-244B-466C-B2BF-3672B621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43" y="1172541"/>
            <a:ext cx="2391852" cy="9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A6A157-FBA0-0DB2-99A0-51E2486AE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247750"/>
              </p:ext>
            </p:extLst>
          </p:nvPr>
        </p:nvGraphicFramePr>
        <p:xfrm>
          <a:off x="492902" y="1007255"/>
          <a:ext cx="7851293" cy="467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4" descr="Imagem em tons de azul claro, em destaque está uma foto da ambulância do Programa Cegonha Carioca. Título: Vai ter bebê? Então vai de Ambulância Cegonha! Texto: Gestantes do programa Cegonha Carioca podem solicitar o serviço 24h de ambulância para a maternidade pelo telefone: (21) 2599-4744. Logos: Prefeitura, Saúde e Sus.">
            <a:extLst>
              <a:ext uri="{FF2B5EF4-FFF2-40B4-BE49-F238E27FC236}">
                <a16:creationId xmlns:a16="http://schemas.microsoft.com/office/drawing/2014/main" id="{D62293E8-27F5-FC06-A264-F1077345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13" y="1519025"/>
            <a:ext cx="2510862" cy="31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B3AF55-E563-3BC4-EE39-1E02DDED2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4666" y="4328682"/>
            <a:ext cx="2227409" cy="12892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91EE1B-DEBE-7FFD-C79D-236706ADB23D}"/>
              </a:ext>
            </a:extLst>
          </p:cNvPr>
          <p:cNvSpPr txBox="1"/>
          <p:nvPr/>
        </p:nvSpPr>
        <p:spPr>
          <a:xfrm>
            <a:off x="1473792" y="5955892"/>
            <a:ext cx="7536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 -- Rio de Janeiro. Disponível em: </a:t>
            </a:r>
            <a:r>
              <a:rPr lang="pt-BR" sz="800" dirty="0">
                <a:latin typeface="Manrope Light" panose="020B0604020202020204" charset="0"/>
                <a:hlinkClick r:id="rId12"/>
              </a:rPr>
              <a:t>Livro_GuiaRapido-PreNatal2025_PDFDigital_20250318.pdf</a:t>
            </a:r>
            <a:r>
              <a:rPr lang="pt-BR" sz="800" dirty="0">
                <a:latin typeface="Manrope Light" panose="020B0604020202020204" charset="0"/>
              </a:rPr>
              <a:t>. Acessado em </a:t>
            </a:r>
            <a:r>
              <a:rPr lang="pt-BR" sz="800" dirty="0" err="1">
                <a:latin typeface="Manrope Light" panose="020B0604020202020204" charset="0"/>
              </a:rPr>
              <a:t>abr</a:t>
            </a:r>
            <a:r>
              <a:rPr lang="pt-BR" sz="800" dirty="0">
                <a:latin typeface="Manrope Light" panose="020B0604020202020204" charset="0"/>
              </a:rPr>
              <a:t> de 2026.</a:t>
            </a: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15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Cegonha Carioca. Prefeitura do Rio de Janeiro. Disponível em: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3"/>
              </a:rPr>
              <a:t>https://saude.prefeitura.rio/cegonha-carioca/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18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Prefeitura do Rio De Janeiro. Programa Cegonha Carioca já beneficia 88 mil mulheres. Disponível em: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4"/>
              </a:rPr>
              <a:t>https://www.rio.rj.gov.br/web/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4"/>
              </a:rPr>
              <a:t>guest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4"/>
              </a:rPr>
              <a:t>/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4"/>
              </a:rPr>
              <a:t>exibeconteudo?id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14"/>
              </a:rPr>
              <a:t>=4312676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em: </a:t>
            </a:r>
            <a:r>
              <a:rPr lang="pt-BR" sz="8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pt-BR" sz="8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28. </a:t>
            </a:r>
            <a:r>
              <a:rPr lang="pt-BR" sz="8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Programa Cegonha Carioca. Disponível em: </a:t>
            </a:r>
            <a:r>
              <a:rPr lang="pt-BR" sz="800" dirty="0">
                <a:latin typeface="Manrope Light" panose="020B0604020202020204" charset="0"/>
                <a:hlinkClick r:id="rId15"/>
              </a:rPr>
              <a:t>Programa cegonha carioca – OTICS-Rio Padre Miguel</a:t>
            </a:r>
            <a:r>
              <a:rPr lang="pt-BR" sz="800" dirty="0">
                <a:latin typeface="Manrope Light" panose="020B0604020202020204" charset="0"/>
              </a:rPr>
              <a:t>. Acessado em : </a:t>
            </a:r>
            <a:r>
              <a:rPr lang="pt-BR" sz="800" dirty="0" err="1">
                <a:latin typeface="Manrope Light" panose="020B0604020202020204" charset="0"/>
              </a:rPr>
              <a:t>abr</a:t>
            </a:r>
            <a:r>
              <a:rPr lang="pt-BR" sz="800" dirty="0">
                <a:latin typeface="Manrope Light" panose="020B0604020202020204" charset="0"/>
              </a:rPr>
              <a:t> de 2026.</a:t>
            </a:r>
            <a:endParaRPr lang="pt-BR" sz="800" dirty="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</p:txBody>
      </p:sp>
      <p:sp>
        <p:nvSpPr>
          <p:cNvPr id="5" name="Google Shape;37;p2">
            <a:extLst>
              <a:ext uri="{FF2B5EF4-FFF2-40B4-BE49-F238E27FC236}">
                <a16:creationId xmlns:a16="http://schemas.microsoft.com/office/drawing/2014/main" id="{E6266CAA-7849-8C11-7233-048742C964B2}"/>
              </a:ext>
            </a:extLst>
          </p:cNvPr>
          <p:cNvSpPr txBox="1"/>
          <p:nvPr/>
        </p:nvSpPr>
        <p:spPr>
          <a:xfrm>
            <a:off x="747252" y="5498311"/>
            <a:ext cx="105254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700" b="1"/>
              <a:t>Adaptado de: 15. </a:t>
            </a:r>
            <a:r>
              <a:rPr lang="pt-BR" sz="700"/>
              <a:t>Cegonha Carioca. Prefeitura do Rio de Janeiro. Disponível em: </a:t>
            </a:r>
            <a:r>
              <a:rPr lang="pt-BR" sz="700">
                <a:hlinkClick r:id="rId13"/>
              </a:rPr>
              <a:t>https://saude.prefeitura.rio/cegonha-carioca/</a:t>
            </a:r>
            <a:endParaRPr lang="pt-BR" sz="700"/>
          </a:p>
          <a:p>
            <a:r>
              <a:rPr lang="pt-BR" sz="7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</a:t>
            </a:r>
            <a:endParaRPr lang="pt-BR" sz="60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BE334E-D1B7-3E20-491E-DD994E80F4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5650B99-5066-A18F-F1B6-315508ED1FDB}"/>
              </a:ext>
            </a:extLst>
          </p:cNvPr>
          <p:cNvSpPr txBox="1"/>
          <p:nvPr/>
        </p:nvSpPr>
        <p:spPr>
          <a:xfrm>
            <a:off x="1712293" y="5764427"/>
            <a:ext cx="62992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7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APS: Atenção Primária à Saúde  </a:t>
            </a:r>
            <a:endParaRPr lang="pt-BR" sz="600" spc="-10" dirty="0">
              <a:solidFill>
                <a:srgbClr val="415262"/>
              </a:solidFill>
              <a:latin typeface="Manrope Light" panose="020B0604020202020204" charset="0"/>
              <a:cs typeface="Trebuchet M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EDD035-0A25-591B-787D-3BA205339DD9}"/>
              </a:ext>
            </a:extLst>
          </p:cNvPr>
          <p:cNvSpPr txBox="1"/>
          <p:nvPr/>
        </p:nvSpPr>
        <p:spPr>
          <a:xfrm>
            <a:off x="9434666" y="2529319"/>
            <a:ext cx="1938184" cy="99582"/>
          </a:xfrm>
          <a:prstGeom prst="rect">
            <a:avLst/>
          </a:prstGeom>
          <a:solidFill>
            <a:srgbClr val="DEECE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8F266-BC85-B62B-765E-1C39809182C0}"/>
              </a:ext>
            </a:extLst>
          </p:cNvPr>
          <p:cNvSpPr txBox="1"/>
          <p:nvPr/>
        </p:nvSpPr>
        <p:spPr>
          <a:xfrm>
            <a:off x="11051041" y="2426269"/>
            <a:ext cx="321809" cy="195961"/>
          </a:xfrm>
          <a:prstGeom prst="rect">
            <a:avLst/>
          </a:prstGeom>
          <a:solidFill>
            <a:srgbClr val="DEECE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70BD31-6683-986A-4FB6-B8952CB3B6A3}"/>
              </a:ext>
            </a:extLst>
          </p:cNvPr>
          <p:cNvSpPr txBox="1"/>
          <p:nvPr/>
        </p:nvSpPr>
        <p:spPr>
          <a:xfrm>
            <a:off x="9151213" y="5555782"/>
            <a:ext cx="3376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/>
              <a:t>*Imagem gerada por Inteligência Artificial.</a:t>
            </a:r>
            <a:br>
              <a:rPr lang="pt-BR" sz="500" dirty="0"/>
            </a:br>
            <a:endParaRPr lang="pt-BR" sz="500" dirty="0"/>
          </a:p>
          <a:p>
            <a:r>
              <a:rPr lang="pt-BR" sz="500" dirty="0"/>
              <a:t>Adaptado de: 28. Programa Cegonha Carioca. Disponível em:  https://padremiguel.oticsrio.com.br/2023/08/22/programa-cegonha-carioca/</a:t>
            </a:r>
          </a:p>
        </p:txBody>
      </p:sp>
    </p:spTree>
    <p:extLst>
      <p:ext uri="{BB962C8B-B14F-4D97-AF65-F5344CB8AC3E}">
        <p14:creationId xmlns:p14="http://schemas.microsoft.com/office/powerpoint/2010/main" val="163623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19BC1B4B-F199-D0A9-8952-8FE9643B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5F816B53-7731-EB60-BFB7-DFD1D9D8A3CE}"/>
              </a:ext>
            </a:extLst>
          </p:cNvPr>
          <p:cNvSpPr txBox="1"/>
          <p:nvPr/>
        </p:nvSpPr>
        <p:spPr>
          <a:xfrm>
            <a:off x="3304131" y="423769"/>
            <a:ext cx="567850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Declaração de Conflitos de Interesse</a:t>
            </a:r>
            <a:endParaRPr lang="pt-BR" baseline="30000"/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5BC16692-406D-591D-43D0-17E771E70E3A}"/>
              </a:ext>
            </a:extLst>
          </p:cNvPr>
          <p:cNvCxnSpPr/>
          <p:nvPr/>
        </p:nvCxnSpPr>
        <p:spPr>
          <a:xfrm rot="10800000" flipH="1">
            <a:off x="-406392" y="9362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04C00BF2-23EB-F441-AE2C-C9E933BD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39" y="1668459"/>
            <a:ext cx="906988" cy="11337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B36370-F370-4B02-ED9F-EE854F2DBD00}"/>
              </a:ext>
            </a:extLst>
          </p:cNvPr>
          <p:cNvSpPr txBox="1"/>
          <p:nvPr/>
        </p:nvSpPr>
        <p:spPr>
          <a:xfrm>
            <a:off x="356765" y="1186069"/>
            <a:ext cx="104008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>
              <a:solidFill>
                <a:schemeClr val="accent1"/>
              </a:solidFill>
            </a:endParaRPr>
          </a:p>
          <a:p>
            <a:r>
              <a:rPr lang="pt-BR" sz="1600">
                <a:solidFill>
                  <a:schemeClr val="tx1"/>
                </a:solidFill>
              </a:rPr>
              <a:t>De acordo com a Resolução nº 564/2017 do Conselho federal de Enfermagem - COFEN e com a RDC 96/2008 da ANVISA, declaro que:</a:t>
            </a:r>
          </a:p>
          <a:p>
            <a:endParaRPr lang="pt-BR" sz="1600">
              <a:solidFill>
                <a:schemeClr val="tx1"/>
              </a:solidFill>
            </a:endParaRPr>
          </a:p>
          <a:p>
            <a:r>
              <a:rPr lang="pt-BR" sz="1600">
                <a:solidFill>
                  <a:schemeClr val="tx1"/>
                </a:solidFill>
              </a:rPr>
              <a:t>Atuo como Coordenadora do Programa de Imunizações SMS RIO;</a:t>
            </a:r>
          </a:p>
          <a:p>
            <a:endParaRPr lang="pt-BR" sz="1600">
              <a:solidFill>
                <a:schemeClr val="tx1"/>
              </a:solidFill>
            </a:endParaRPr>
          </a:p>
          <a:p>
            <a:r>
              <a:rPr lang="pt-BR" sz="1600">
                <a:solidFill>
                  <a:schemeClr val="tx1"/>
                </a:solidFill>
              </a:rPr>
              <a:t>Convidada pelo projeto NASCER IMUNE para facilitação do tema apresentado.</a:t>
            </a:r>
          </a:p>
          <a:p>
            <a:endParaRPr lang="pt-BR" sz="160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75572E-DD7C-ABDB-B681-2026727B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28" y="594077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>
          <a:extLst>
            <a:ext uri="{FF2B5EF4-FFF2-40B4-BE49-F238E27FC236}">
              <a16:creationId xmlns:a16="http://schemas.microsoft.com/office/drawing/2014/main" id="{52C65C17-C763-CF52-93FD-258EF257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" descr="Ícone&#10;&#10;O conteúdo gerado por IA pode estar incorreto.">
            <a:extLst>
              <a:ext uri="{FF2B5EF4-FFF2-40B4-BE49-F238E27FC236}">
                <a16:creationId xmlns:a16="http://schemas.microsoft.com/office/drawing/2014/main" id="{8E0A2AA3-C7D1-A578-6CA3-FCC6F121A8E6}"/>
              </a:ext>
            </a:extLst>
          </p:cNvPr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1987775" y="1323064"/>
            <a:ext cx="7317450" cy="71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>
            <a:extLst>
              <a:ext uri="{FF2B5EF4-FFF2-40B4-BE49-F238E27FC236}">
                <a16:creationId xmlns:a16="http://schemas.microsoft.com/office/drawing/2014/main" id="{C9B8B2C5-6D87-102D-BFE4-3A8002F0ADA8}"/>
              </a:ext>
            </a:extLst>
          </p:cNvPr>
          <p:cNvSpPr txBox="1"/>
          <p:nvPr/>
        </p:nvSpPr>
        <p:spPr>
          <a:xfrm>
            <a:off x="747252" y="223479"/>
            <a:ext cx="27782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sym typeface="Manrope SemiBold"/>
              </a:rPr>
              <a:t>Rede Cegonha Carioca Rio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sym typeface="Manrope SemiBold"/>
              </a:rPr>
              <a:t>8</a:t>
            </a:r>
          </a:p>
        </p:txBody>
      </p:sp>
      <p:cxnSp>
        <p:nvCxnSpPr>
          <p:cNvPr id="40" name="Google Shape;40;p2">
            <a:extLst>
              <a:ext uri="{FF2B5EF4-FFF2-40B4-BE49-F238E27FC236}">
                <a16:creationId xmlns:a16="http://schemas.microsoft.com/office/drawing/2014/main" id="{29B53189-487D-A66E-AD63-EEA7A1528C2F}"/>
              </a:ext>
            </a:extLst>
          </p:cNvPr>
          <p:cNvCxnSpPr/>
          <p:nvPr/>
        </p:nvCxnSpPr>
        <p:spPr>
          <a:xfrm>
            <a:off x="-203208" y="931325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2" descr="Prefeitura da Cidade do Rio de Janeiro - www.rio.rj.gov.br">
            <a:extLst>
              <a:ext uri="{FF2B5EF4-FFF2-40B4-BE49-F238E27FC236}">
                <a16:creationId xmlns:a16="http://schemas.microsoft.com/office/drawing/2014/main" id="{42723B9C-0535-078F-4811-DFE1E580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73" y="468675"/>
            <a:ext cx="2391852" cy="9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33C7DC-F73E-7254-B53F-368F9B388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" y="1238168"/>
            <a:ext cx="9546336" cy="45359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65A627-B78A-2346-9D2C-470C84DD9ABA}"/>
              </a:ext>
            </a:extLst>
          </p:cNvPr>
          <p:cNvSpPr txBox="1"/>
          <p:nvPr/>
        </p:nvSpPr>
        <p:spPr>
          <a:xfrm>
            <a:off x="1473792" y="6052166"/>
            <a:ext cx="7536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 -- Rio de Janeiro. Disponível em: </a:t>
            </a:r>
            <a:r>
              <a:rPr lang="pt-BR" sz="900">
                <a:hlinkClick r:id="rId6"/>
              </a:rPr>
              <a:t>Livro_GuiaRapido-PreNatal2025_PDFDigital_20250318.pdf</a:t>
            </a:r>
            <a:r>
              <a:rPr lang="pt-BR" sz="900"/>
              <a:t>. </a:t>
            </a:r>
            <a:r>
              <a:rPr lang="pt-BR" sz="900">
                <a:latin typeface="Manrope Light" panose="020B0604020202020204" charset="0"/>
              </a:rPr>
              <a:t>Acessado em </a:t>
            </a:r>
            <a:r>
              <a:rPr lang="pt-BR" sz="900" err="1">
                <a:latin typeface="Manrope Light" panose="020B0604020202020204" charset="0"/>
              </a:rPr>
              <a:t>abr</a:t>
            </a:r>
            <a:r>
              <a:rPr lang="pt-BR" sz="900">
                <a:latin typeface="Manrope Light" panose="020B0604020202020204" charset="0"/>
              </a:rPr>
              <a:t> de 2026.</a:t>
            </a: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15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Cegonha Carioca. Prefeitura do Rio de Janeiro. Disponível em: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7"/>
              </a:rPr>
              <a:t>https://saude.prefeitura.rio/cegonha-carioca/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</p:txBody>
      </p:sp>
      <p:sp>
        <p:nvSpPr>
          <p:cNvPr id="5" name="Google Shape;37;p2">
            <a:extLst>
              <a:ext uri="{FF2B5EF4-FFF2-40B4-BE49-F238E27FC236}">
                <a16:creationId xmlns:a16="http://schemas.microsoft.com/office/drawing/2014/main" id="{3CC3C50C-C74D-D09D-2C8F-73C343FF39F5}"/>
              </a:ext>
            </a:extLst>
          </p:cNvPr>
          <p:cNvSpPr txBox="1"/>
          <p:nvPr/>
        </p:nvSpPr>
        <p:spPr>
          <a:xfrm>
            <a:off x="833284" y="5558708"/>
            <a:ext cx="1052543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700" b="1"/>
              <a:t>Adaptado de: </a:t>
            </a:r>
            <a:r>
              <a:rPr lang="pt-BR" sz="70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</a:t>
            </a:r>
            <a:endParaRPr lang="pt-BR" sz="7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DF9B7F-34CB-C1F4-385A-AA135733D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CD2CFF-2DBE-107B-87DF-CFFE1510F05E}"/>
              </a:ext>
            </a:extLst>
          </p:cNvPr>
          <p:cNvSpPr txBox="1"/>
          <p:nvPr/>
        </p:nvSpPr>
        <p:spPr>
          <a:xfrm>
            <a:off x="1670950" y="5748715"/>
            <a:ext cx="629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APS: Atenção Primária à Saúde</a:t>
            </a:r>
            <a:b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</a:br>
            <a: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ACS:  Agente Comunitário de Saúde</a:t>
            </a:r>
            <a:b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</a:br>
            <a:r>
              <a:rPr lang="pt-BR" sz="600" spc="-10" err="1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VD:Visita</a:t>
            </a:r>
            <a: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Domiciliar</a:t>
            </a:r>
            <a:endParaRPr lang="pt-BR" sz="500" spc="-10">
              <a:solidFill>
                <a:srgbClr val="415262"/>
              </a:solidFill>
              <a:latin typeface="Manrope Light" panose="020B0604020202020204" charset="0"/>
              <a:cs typeface="Trebuchet M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36E92C-26A0-A22A-C7BE-D8D982748FB8}"/>
              </a:ext>
            </a:extLst>
          </p:cNvPr>
          <p:cNvSpPr txBox="1"/>
          <p:nvPr/>
        </p:nvSpPr>
        <p:spPr>
          <a:xfrm>
            <a:off x="1473792" y="2907792"/>
            <a:ext cx="1781472" cy="1344168"/>
          </a:xfrm>
          <a:prstGeom prst="rect">
            <a:avLst/>
          </a:prstGeom>
          <a:solidFill>
            <a:srgbClr val="0097FF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BBD617-7E67-318E-6432-65D36213F836}"/>
              </a:ext>
            </a:extLst>
          </p:cNvPr>
          <p:cNvSpPr txBox="1"/>
          <p:nvPr/>
        </p:nvSpPr>
        <p:spPr>
          <a:xfrm>
            <a:off x="1386120" y="2605894"/>
            <a:ext cx="19568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equipes da atenção primária monitoram o pós-alta, por meio de informações dos familiares</a:t>
            </a:r>
          </a:p>
        </p:txBody>
      </p:sp>
    </p:spTree>
    <p:extLst>
      <p:ext uri="{BB962C8B-B14F-4D97-AF65-F5344CB8AC3E}">
        <p14:creationId xmlns:p14="http://schemas.microsoft.com/office/powerpoint/2010/main" val="315038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565E6C2E-51E6-E5D8-DEBA-1113AAA6A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770B8A49-0FB6-247F-9D0B-D2BF80BE7161}"/>
              </a:ext>
            </a:extLst>
          </p:cNvPr>
          <p:cNvSpPr txBox="1"/>
          <p:nvPr/>
        </p:nvSpPr>
        <p:spPr>
          <a:xfrm>
            <a:off x="892625" y="549275"/>
            <a:ext cx="544732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Pontos de acesso </a:t>
            </a:r>
            <a:r>
              <a:rPr lang="pt-BR" sz="2000" baseline="30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8,21,25,26</a:t>
            </a:r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52F19865-0A87-E0A8-B3B1-8E1D656E9C12}"/>
              </a:ext>
            </a:extLst>
          </p:cNvPr>
          <p:cNvCxnSpPr/>
          <p:nvPr/>
        </p:nvCxnSpPr>
        <p:spPr>
          <a:xfrm rot="10800000" flipH="1">
            <a:off x="-406392" y="9362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02;p7">
            <a:extLst>
              <a:ext uri="{FF2B5EF4-FFF2-40B4-BE49-F238E27FC236}">
                <a16:creationId xmlns:a16="http://schemas.microsoft.com/office/drawing/2014/main" id="{7A7F6FD4-34A0-D6B4-427F-1F0D54B005C4}"/>
              </a:ext>
            </a:extLst>
          </p:cNvPr>
          <p:cNvSpPr/>
          <p:nvPr/>
        </p:nvSpPr>
        <p:spPr>
          <a:xfrm>
            <a:off x="744815" y="1862543"/>
            <a:ext cx="2027882" cy="389915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7">
            <a:extLst>
              <a:ext uri="{FF2B5EF4-FFF2-40B4-BE49-F238E27FC236}">
                <a16:creationId xmlns:a16="http://schemas.microsoft.com/office/drawing/2014/main" id="{0B6DD0C3-E044-41D2-CFC8-73B1C26313EA}"/>
              </a:ext>
            </a:extLst>
          </p:cNvPr>
          <p:cNvSpPr txBox="1"/>
          <p:nvPr/>
        </p:nvSpPr>
        <p:spPr>
          <a:xfrm>
            <a:off x="825317" y="1965426"/>
            <a:ext cx="196868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Momento para captação, acolhimento e aconselhamento para imunização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APS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ESPECIALIZADA</a:t>
            </a:r>
          </a:p>
        </p:txBody>
      </p:sp>
      <p:sp>
        <p:nvSpPr>
          <p:cNvPr id="5" name="Google Shape;100;p7">
            <a:extLst>
              <a:ext uri="{FF2B5EF4-FFF2-40B4-BE49-F238E27FC236}">
                <a16:creationId xmlns:a16="http://schemas.microsoft.com/office/drawing/2014/main" id="{D4F4AE74-CEE9-1B90-9908-44559C9A591E}"/>
              </a:ext>
            </a:extLst>
          </p:cNvPr>
          <p:cNvSpPr txBox="1"/>
          <p:nvPr/>
        </p:nvSpPr>
        <p:spPr>
          <a:xfrm>
            <a:off x="744815" y="1382237"/>
            <a:ext cx="20278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01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PRÉ-NATAL</a:t>
            </a:r>
          </a:p>
        </p:txBody>
      </p:sp>
      <p:sp>
        <p:nvSpPr>
          <p:cNvPr id="8" name="Google Shape;102;p7">
            <a:extLst>
              <a:ext uri="{FF2B5EF4-FFF2-40B4-BE49-F238E27FC236}">
                <a16:creationId xmlns:a16="http://schemas.microsoft.com/office/drawing/2014/main" id="{877EAAF1-7AE2-0930-55D4-6F911699FA46}"/>
              </a:ext>
            </a:extLst>
          </p:cNvPr>
          <p:cNvSpPr/>
          <p:nvPr/>
        </p:nvSpPr>
        <p:spPr>
          <a:xfrm>
            <a:off x="2910349" y="1862543"/>
            <a:ext cx="2027882" cy="389915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3;p7">
            <a:extLst>
              <a:ext uri="{FF2B5EF4-FFF2-40B4-BE49-F238E27FC236}">
                <a16:creationId xmlns:a16="http://schemas.microsoft.com/office/drawing/2014/main" id="{BE540B56-8409-E786-B881-5C229718A717}"/>
              </a:ext>
            </a:extLst>
          </p:cNvPr>
          <p:cNvSpPr txBox="1"/>
          <p:nvPr/>
        </p:nvSpPr>
        <p:spPr>
          <a:xfrm>
            <a:off x="3048001" y="1965426"/>
            <a:ext cx="202788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Monitoramento da situação vacinal da gestante :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- VSR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- dTpa 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- Influenza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- Covid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- Rotinas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APS &gt; MATERNIDADE</a:t>
            </a:r>
          </a:p>
        </p:txBody>
      </p:sp>
      <p:sp>
        <p:nvSpPr>
          <p:cNvPr id="17" name="Google Shape;100;p7">
            <a:extLst>
              <a:ext uri="{FF2B5EF4-FFF2-40B4-BE49-F238E27FC236}">
                <a16:creationId xmlns:a16="http://schemas.microsoft.com/office/drawing/2014/main" id="{F2F610BE-D497-4ED3-2E61-A66C4B2E0433}"/>
              </a:ext>
            </a:extLst>
          </p:cNvPr>
          <p:cNvSpPr txBox="1"/>
          <p:nvPr/>
        </p:nvSpPr>
        <p:spPr>
          <a:xfrm>
            <a:off x="2910349" y="1382237"/>
            <a:ext cx="20278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02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PRÉ-PARTO</a:t>
            </a:r>
          </a:p>
        </p:txBody>
      </p:sp>
      <p:sp>
        <p:nvSpPr>
          <p:cNvPr id="18" name="Google Shape;102;p7">
            <a:extLst>
              <a:ext uri="{FF2B5EF4-FFF2-40B4-BE49-F238E27FC236}">
                <a16:creationId xmlns:a16="http://schemas.microsoft.com/office/drawing/2014/main" id="{539FB992-C19D-4812-736B-73044B298A0C}"/>
              </a:ext>
            </a:extLst>
          </p:cNvPr>
          <p:cNvSpPr/>
          <p:nvPr/>
        </p:nvSpPr>
        <p:spPr>
          <a:xfrm>
            <a:off x="5075883" y="1862543"/>
            <a:ext cx="2027882" cy="389915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3;p7">
            <a:extLst>
              <a:ext uri="{FF2B5EF4-FFF2-40B4-BE49-F238E27FC236}">
                <a16:creationId xmlns:a16="http://schemas.microsoft.com/office/drawing/2014/main" id="{41E4B49C-BC53-8643-2DC3-80A2D217430B}"/>
              </a:ext>
            </a:extLst>
          </p:cNvPr>
          <p:cNvSpPr txBox="1"/>
          <p:nvPr/>
        </p:nvSpPr>
        <p:spPr>
          <a:xfrm>
            <a:off x="5213535" y="1965426"/>
            <a:ext cx="202788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Momento de acolhimento, identificação de prematuros elegíveis para anticorpo monoclonal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MATERNIDADE</a:t>
            </a:r>
          </a:p>
        </p:txBody>
      </p:sp>
      <p:sp>
        <p:nvSpPr>
          <p:cNvPr id="20" name="Google Shape;100;p7">
            <a:extLst>
              <a:ext uri="{FF2B5EF4-FFF2-40B4-BE49-F238E27FC236}">
                <a16:creationId xmlns:a16="http://schemas.microsoft.com/office/drawing/2014/main" id="{D8A51FB1-30B6-F0FB-F62F-AE4B2A9F843C}"/>
              </a:ext>
            </a:extLst>
          </p:cNvPr>
          <p:cNvSpPr txBox="1"/>
          <p:nvPr/>
        </p:nvSpPr>
        <p:spPr>
          <a:xfrm>
            <a:off x="5075883" y="1382237"/>
            <a:ext cx="20278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03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PARTO</a:t>
            </a:r>
          </a:p>
        </p:txBody>
      </p:sp>
      <p:sp>
        <p:nvSpPr>
          <p:cNvPr id="21" name="Google Shape;102;p7">
            <a:extLst>
              <a:ext uri="{FF2B5EF4-FFF2-40B4-BE49-F238E27FC236}">
                <a16:creationId xmlns:a16="http://schemas.microsoft.com/office/drawing/2014/main" id="{ACC92BF8-91E6-5526-A7DE-2CA351C96036}"/>
              </a:ext>
            </a:extLst>
          </p:cNvPr>
          <p:cNvSpPr/>
          <p:nvPr/>
        </p:nvSpPr>
        <p:spPr>
          <a:xfrm>
            <a:off x="7241417" y="1862543"/>
            <a:ext cx="2027882" cy="389915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3;p7">
            <a:extLst>
              <a:ext uri="{FF2B5EF4-FFF2-40B4-BE49-F238E27FC236}">
                <a16:creationId xmlns:a16="http://schemas.microsoft.com/office/drawing/2014/main" id="{36713ED3-419D-5212-1436-CDFE95E9E868}"/>
              </a:ext>
            </a:extLst>
          </p:cNvPr>
          <p:cNvSpPr txBox="1"/>
          <p:nvPr/>
        </p:nvSpPr>
        <p:spPr>
          <a:xfrm>
            <a:off x="7379069" y="1965426"/>
            <a:ext cx="202788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Imunização do prematuro com anticorpo monoclonal VSR, quando aplicável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 dirty="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 dirty="0">
                <a:solidFill>
                  <a:schemeClr val="tx1"/>
                </a:solidFill>
                <a:latin typeface="Manrope Light" panose="020B0604020202020204" charset="0"/>
              </a:rPr>
              <a:t>MATERNIDADE &gt; APS</a:t>
            </a:r>
          </a:p>
        </p:txBody>
      </p:sp>
      <p:sp>
        <p:nvSpPr>
          <p:cNvPr id="23" name="Google Shape;100;p7">
            <a:extLst>
              <a:ext uri="{FF2B5EF4-FFF2-40B4-BE49-F238E27FC236}">
                <a16:creationId xmlns:a16="http://schemas.microsoft.com/office/drawing/2014/main" id="{493013E3-4CD6-D579-903C-78AF4CC5E328}"/>
              </a:ext>
            </a:extLst>
          </p:cNvPr>
          <p:cNvSpPr txBox="1"/>
          <p:nvPr/>
        </p:nvSpPr>
        <p:spPr>
          <a:xfrm>
            <a:off x="7241417" y="1382237"/>
            <a:ext cx="20278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04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PÓS-PARTO</a:t>
            </a:r>
          </a:p>
        </p:txBody>
      </p:sp>
      <p:sp>
        <p:nvSpPr>
          <p:cNvPr id="24" name="Google Shape;102;p7">
            <a:extLst>
              <a:ext uri="{FF2B5EF4-FFF2-40B4-BE49-F238E27FC236}">
                <a16:creationId xmlns:a16="http://schemas.microsoft.com/office/drawing/2014/main" id="{2AF4E8F5-2B98-018F-E896-0D47788E91C9}"/>
              </a:ext>
            </a:extLst>
          </p:cNvPr>
          <p:cNvSpPr/>
          <p:nvPr/>
        </p:nvSpPr>
        <p:spPr>
          <a:xfrm>
            <a:off x="9406951" y="1862543"/>
            <a:ext cx="2027882" cy="389915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3;p7">
            <a:extLst>
              <a:ext uri="{FF2B5EF4-FFF2-40B4-BE49-F238E27FC236}">
                <a16:creationId xmlns:a16="http://schemas.microsoft.com/office/drawing/2014/main" id="{FB2C895A-4655-23D6-1119-7D1825196C13}"/>
              </a:ext>
            </a:extLst>
          </p:cNvPr>
          <p:cNvSpPr txBox="1"/>
          <p:nvPr/>
        </p:nvSpPr>
        <p:spPr>
          <a:xfrm>
            <a:off x="9544603" y="1965426"/>
            <a:ext cx="202788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Continuidade da assistência à puérpera e bebê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Promoção de cuidados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Imunização de rotina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endParaRPr lang="pt-BR" sz="1800">
              <a:solidFill>
                <a:schemeClr val="tx1"/>
              </a:solidFill>
              <a:latin typeface="Manrope Light" panose="020B0604020202020204" charset="0"/>
            </a:endParaRP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APS e</a:t>
            </a:r>
          </a:p>
          <a:p>
            <a:pPr defTabSz="1170137">
              <a:defRPr sz="1900">
                <a:solidFill>
                  <a:srgbClr val="041E42"/>
                </a:solidFill>
                <a:latin typeface="Bogle Regular"/>
                <a:ea typeface="Bogle Regular"/>
                <a:cs typeface="Bogle Regular"/>
                <a:sym typeface="Bogle Regular"/>
              </a:defRPr>
            </a:pPr>
            <a:r>
              <a:rPr lang="pt-BR" sz="1800">
                <a:solidFill>
                  <a:schemeClr val="tx1"/>
                </a:solidFill>
                <a:latin typeface="Manrope Light" panose="020B0604020202020204" charset="0"/>
              </a:rPr>
              <a:t>ESPECIALIZADA</a:t>
            </a:r>
          </a:p>
        </p:txBody>
      </p:sp>
      <p:sp>
        <p:nvSpPr>
          <p:cNvPr id="26" name="Google Shape;100;p7">
            <a:extLst>
              <a:ext uri="{FF2B5EF4-FFF2-40B4-BE49-F238E27FC236}">
                <a16:creationId xmlns:a16="http://schemas.microsoft.com/office/drawing/2014/main" id="{E3200A5F-ED69-0050-0F79-B37D7EF6174D}"/>
              </a:ext>
            </a:extLst>
          </p:cNvPr>
          <p:cNvSpPr txBox="1"/>
          <p:nvPr/>
        </p:nvSpPr>
        <p:spPr>
          <a:xfrm>
            <a:off x="9406951" y="1382237"/>
            <a:ext cx="20278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05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SEGUIMENTO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7200F5-2457-0EC8-C090-7001B215EFE5}"/>
              </a:ext>
            </a:extLst>
          </p:cNvPr>
          <p:cNvSpPr txBox="1"/>
          <p:nvPr/>
        </p:nvSpPr>
        <p:spPr>
          <a:xfrm>
            <a:off x="1248322" y="6145010"/>
            <a:ext cx="9991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6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8. 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 (RJ). Secretaria Municipal de Saúde Guia rápido pré-natal : atenção primária à saúde : ciclos da vida / Rio de Janeiro (RJ). Secretaria Municipal de Saúde. -- 4. ed. -- Rio de Janeiro. Disponível em: </a:t>
            </a:r>
            <a:r>
              <a:rPr lang="pt-BR" sz="600" dirty="0">
                <a:hlinkClick r:id="rId3"/>
              </a:rPr>
              <a:t>Livro_GuiaRapido-PreNatal2025_PDFDigital_20250318.pdf</a:t>
            </a:r>
            <a:r>
              <a:rPr lang="pt-BR" sz="600" dirty="0"/>
              <a:t>. </a:t>
            </a:r>
            <a:r>
              <a:rPr lang="pt-BR" sz="600" dirty="0">
                <a:latin typeface="Manrope Light" panose="020B0604020202020204" charset="0"/>
              </a:rPr>
              <a:t>Acessado em </a:t>
            </a:r>
            <a:r>
              <a:rPr lang="pt-BR" sz="600" dirty="0" err="1">
                <a:latin typeface="Manrope Light" panose="020B0604020202020204" charset="0"/>
              </a:rPr>
              <a:t>abr</a:t>
            </a:r>
            <a:r>
              <a:rPr lang="pt-BR" sz="600" dirty="0">
                <a:latin typeface="Manrope Light" panose="020B0604020202020204" charset="0"/>
              </a:rPr>
              <a:t> de 2026. </a:t>
            </a:r>
            <a:r>
              <a:rPr lang="pt-BR" sz="600" b="1" dirty="0">
                <a:latin typeface="Manrope Light" panose="020B0604020202020204" charset="0"/>
              </a:rPr>
              <a:t>21.</a:t>
            </a:r>
            <a:r>
              <a:rPr lang="pt-BR" sz="600" dirty="0">
                <a:latin typeface="Manrope Light" panose="020B0604020202020204" charset="0"/>
              </a:rPr>
              <a:t>SBIm–Sociedade  de Imunização Brasileira. VSR. Disponível em ;https://familia.sbim.org.br/vacinas/vacinas-</a:t>
            </a:r>
            <a:r>
              <a:rPr lang="pt-BR" sz="600" dirty="0" err="1">
                <a:latin typeface="Manrope Light" panose="020B0604020202020204" charset="0"/>
              </a:rPr>
              <a:t>disponiveis</a:t>
            </a:r>
            <a:r>
              <a:rPr lang="pt-BR" sz="600" dirty="0">
                <a:latin typeface="Manrope Light" panose="020B0604020202020204" charset="0"/>
              </a:rPr>
              <a:t>/vacina-</a:t>
            </a:r>
            <a:r>
              <a:rPr lang="pt-BR" sz="600" dirty="0" err="1">
                <a:latin typeface="Manrope Light" panose="020B0604020202020204" charset="0"/>
              </a:rPr>
              <a:t>vsrvírussincicialrespiratorio</a:t>
            </a:r>
            <a:r>
              <a:rPr lang="pt-BR" sz="600" dirty="0">
                <a:latin typeface="Manrope Light" panose="020B0604020202020204" charset="0"/>
              </a:rPr>
              <a:t>#:~:text=A%20SBIm%20recomenda%20a%20vacina,a%20partir%20de%2018%20anos.. Acessado em </a:t>
            </a:r>
            <a:r>
              <a:rPr lang="pt-BR" sz="600" dirty="0" err="1">
                <a:latin typeface="Manrope Light" panose="020B0604020202020204" charset="0"/>
              </a:rPr>
              <a:t>abr</a:t>
            </a:r>
            <a:r>
              <a:rPr lang="pt-BR" sz="600" dirty="0">
                <a:latin typeface="Manrope Light" panose="020B0604020202020204" charset="0"/>
              </a:rPr>
              <a:t> de 2026 </a:t>
            </a:r>
            <a:r>
              <a:rPr lang="pt-BR" sz="600" b="1" dirty="0">
                <a:latin typeface="Manrope Light" panose="020B0604020202020204" charset="0"/>
              </a:rPr>
              <a:t>25. </a:t>
            </a:r>
            <a:r>
              <a:rPr lang="pt-BR" sz="600" dirty="0">
                <a:latin typeface="Manrope Light" panose="020B0604020202020204" charset="0"/>
              </a:rPr>
              <a:t>CALENDÁRIO NACIONAL DE VACINAÇÃO 2026. Disponível em: </a:t>
            </a:r>
            <a:r>
              <a:rPr lang="pt-BR" sz="600" dirty="0">
                <a:latin typeface="Manrope Light" panose="020B0604020202020204" charset="0"/>
                <a:hlinkClick r:id="rId4"/>
              </a:rPr>
              <a:t>https://www.gov.br/</a:t>
            </a:r>
            <a:r>
              <a:rPr lang="pt-BR" sz="600" dirty="0" err="1">
                <a:latin typeface="Manrope Light" panose="020B0604020202020204" charset="0"/>
                <a:hlinkClick r:id="rId4"/>
              </a:rPr>
              <a:t>saude</a:t>
            </a:r>
            <a:r>
              <a:rPr lang="pt-BR" sz="600" dirty="0">
                <a:latin typeface="Manrope Light" panose="020B0604020202020204" charset="0"/>
                <a:hlinkClick r:id="rId4"/>
              </a:rPr>
              <a:t>/</a:t>
            </a:r>
            <a:r>
              <a:rPr lang="pt-BR" sz="600" dirty="0" err="1">
                <a:latin typeface="Manrope Light" panose="020B0604020202020204" charset="0"/>
                <a:hlinkClick r:id="rId4"/>
              </a:rPr>
              <a:t>pt-br</a:t>
            </a:r>
            <a:r>
              <a:rPr lang="pt-BR" sz="600" dirty="0">
                <a:latin typeface="Manrope Light" panose="020B0604020202020204" charset="0"/>
                <a:hlinkClick r:id="rId4"/>
              </a:rPr>
              <a:t>/</a:t>
            </a:r>
            <a:r>
              <a:rPr lang="pt-BR" sz="600" dirty="0" err="1">
                <a:latin typeface="Manrope Light" panose="020B0604020202020204" charset="0"/>
                <a:hlinkClick r:id="rId4"/>
              </a:rPr>
              <a:t>vacinacao</a:t>
            </a:r>
            <a:r>
              <a:rPr lang="pt-BR" sz="600" dirty="0">
                <a:latin typeface="Manrope Light" panose="020B0604020202020204" charset="0"/>
                <a:hlinkClick r:id="rId4"/>
              </a:rPr>
              <a:t>/arquivos/</a:t>
            </a:r>
            <a:r>
              <a:rPr lang="pt-BR" sz="600" dirty="0" err="1">
                <a:latin typeface="Manrope Light" panose="020B0604020202020204" charset="0"/>
                <a:hlinkClick r:id="rId4"/>
              </a:rPr>
              <a:t>calendario</a:t>
            </a:r>
            <a:r>
              <a:rPr lang="pt-BR" sz="600" dirty="0">
                <a:latin typeface="Manrope Light" panose="020B0604020202020204" charset="0"/>
                <a:hlinkClick r:id="rId4"/>
              </a:rPr>
              <a:t>-nacional-de-</a:t>
            </a:r>
            <a:r>
              <a:rPr lang="pt-BR" sz="600" dirty="0" err="1">
                <a:latin typeface="Manrope Light" panose="020B0604020202020204" charset="0"/>
                <a:hlinkClick r:id="rId4"/>
              </a:rPr>
              <a:t>vacinacao</a:t>
            </a:r>
            <a:r>
              <a:rPr lang="pt-BR" sz="600" dirty="0">
                <a:latin typeface="Manrope Light" panose="020B0604020202020204" charset="0"/>
                <a:hlinkClick r:id="rId4"/>
              </a:rPr>
              <a:t>-gestante</a:t>
            </a:r>
            <a:r>
              <a:rPr lang="pt-BR" sz="600" dirty="0">
                <a:latin typeface="Manrope Light" panose="020B0604020202020204" charset="0"/>
              </a:rPr>
              <a:t>. Acessado em: </a:t>
            </a:r>
            <a:r>
              <a:rPr lang="pt-BR" sz="600" dirty="0" err="1">
                <a:latin typeface="Manrope Light" panose="020B0604020202020204" charset="0"/>
              </a:rPr>
              <a:t>abr</a:t>
            </a:r>
            <a:r>
              <a:rPr lang="pt-BR" sz="600" dirty="0">
                <a:latin typeface="Manrope Light" panose="020B0604020202020204" charset="0"/>
              </a:rPr>
              <a:t> de 2026. </a:t>
            </a:r>
            <a:r>
              <a:rPr lang="pt-BR" sz="600" b="1" dirty="0">
                <a:latin typeface="Manrope Light" panose="020B0604020202020204" charset="0"/>
              </a:rPr>
              <a:t>26. </a:t>
            </a:r>
            <a:r>
              <a:rPr lang="pt-BR" sz="600" dirty="0">
                <a:latin typeface="Manrope Light" panose="020B0604020202020204" charset="0"/>
              </a:rPr>
              <a:t>SUS passa a oferecer imunobiológico para proteger bebês. Disponível em: </a:t>
            </a:r>
            <a:r>
              <a:rPr lang="pt-BR" sz="600" dirty="0">
                <a:latin typeface="Manrope Light" panose="020B0604020202020204" charset="0"/>
                <a:hlinkClick r:id="rId5"/>
              </a:rPr>
              <a:t>https://www.gov.br/</a:t>
            </a:r>
            <a:r>
              <a:rPr lang="pt-BR" sz="600" dirty="0" err="1">
                <a:latin typeface="Manrope Light" panose="020B0604020202020204" charset="0"/>
                <a:hlinkClick r:id="rId5"/>
              </a:rPr>
              <a:t>saude</a:t>
            </a:r>
            <a:r>
              <a:rPr lang="pt-BR" sz="600" dirty="0">
                <a:latin typeface="Manrope Light" panose="020B0604020202020204" charset="0"/>
                <a:hlinkClick r:id="rId5"/>
              </a:rPr>
              <a:t>/</a:t>
            </a:r>
            <a:r>
              <a:rPr lang="pt-BR" sz="600" dirty="0" err="1">
                <a:latin typeface="Manrope Light" panose="020B0604020202020204" charset="0"/>
                <a:hlinkClick r:id="rId5"/>
              </a:rPr>
              <a:t>pt-br</a:t>
            </a:r>
            <a:r>
              <a:rPr lang="pt-BR" sz="600" dirty="0">
                <a:latin typeface="Manrope Light" panose="020B0604020202020204" charset="0"/>
                <a:hlinkClick r:id="rId5"/>
              </a:rPr>
              <a:t>/assuntos/noticias/2026/fevereiro/sus-passa-a-oferecer-imunobiologico-para-proteger-bebes-e-criancas-com-comorbidades-contra-a-bronquiolite</a:t>
            </a:r>
            <a:r>
              <a:rPr lang="pt-BR" sz="600" dirty="0">
                <a:latin typeface="Manrope Light" panose="020B0604020202020204" charset="0"/>
              </a:rPr>
              <a:t>. Acessado em: </a:t>
            </a:r>
            <a:r>
              <a:rPr lang="pt-BR" sz="600" dirty="0" err="1">
                <a:latin typeface="Manrope Light" panose="020B0604020202020204" charset="0"/>
              </a:rPr>
              <a:t>abr</a:t>
            </a:r>
            <a:r>
              <a:rPr lang="pt-BR" sz="600" dirty="0">
                <a:latin typeface="Manrope Light" panose="020B0604020202020204" charset="0"/>
              </a:rPr>
              <a:t> de 2026.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434E9-F0C8-D24A-531E-BEAE9199B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28" y="5972526"/>
            <a:ext cx="1032389" cy="4261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44557C-6065-EF84-0E36-809BEBC8DB1D}"/>
              </a:ext>
            </a:extLst>
          </p:cNvPr>
          <p:cNvSpPr txBox="1"/>
          <p:nvPr/>
        </p:nvSpPr>
        <p:spPr>
          <a:xfrm>
            <a:off x="1702700" y="5800816"/>
            <a:ext cx="62992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7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700" spc="-3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700" spc="-15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7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600" spc="-10" dirty="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  <a:br>
              <a:rPr lang="pt-BR" sz="600" spc="-10" dirty="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</a:br>
            <a:r>
              <a:rPr lang="pt-BR" sz="6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APS: Atenção Primária à Saúde  </a:t>
            </a:r>
          </a:p>
          <a:p>
            <a:pPr marL="12700">
              <a:spcBef>
                <a:spcPts val="95"/>
              </a:spcBef>
            </a:pPr>
            <a:r>
              <a:rPr lang="pt-BR" sz="6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DTPA: Difteria, Tétano e Coqueluche (acelular)</a:t>
            </a:r>
            <a:endParaRPr lang="pt-BR" sz="500" spc="-10" dirty="0">
              <a:solidFill>
                <a:srgbClr val="415262"/>
              </a:solidFill>
              <a:latin typeface="Manrope Light" panose="020B060402020202020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600" spc="-10" dirty="0">
              <a:solidFill>
                <a:srgbClr val="415262"/>
              </a:solidFill>
              <a:latin typeface="Manrope Light" panose="020B060402020202020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836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;p7">
            <a:extLst>
              <a:ext uri="{FF2B5EF4-FFF2-40B4-BE49-F238E27FC236}">
                <a16:creationId xmlns:a16="http://schemas.microsoft.com/office/drawing/2014/main" id="{31FA8D1D-05FD-77DE-1ED6-FC43052379A9}"/>
              </a:ext>
            </a:extLst>
          </p:cNvPr>
          <p:cNvSpPr txBox="1"/>
          <p:nvPr/>
        </p:nvSpPr>
        <p:spPr>
          <a:xfrm>
            <a:off x="892625" y="372295"/>
            <a:ext cx="544732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Ideias </a:t>
            </a:r>
            <a:r>
              <a:rPr lang="pt-BR" sz="1800" baseline="30000" dirty="0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9</a:t>
            </a:r>
          </a:p>
        </p:txBody>
      </p:sp>
      <p:cxnSp>
        <p:nvCxnSpPr>
          <p:cNvPr id="4" name="Google Shape;101;p7">
            <a:extLst>
              <a:ext uri="{FF2B5EF4-FFF2-40B4-BE49-F238E27FC236}">
                <a16:creationId xmlns:a16="http://schemas.microsoft.com/office/drawing/2014/main" id="{6F43C18D-929F-F217-6876-41699EF3A17D}"/>
              </a:ext>
            </a:extLst>
          </p:cNvPr>
          <p:cNvCxnSpPr/>
          <p:nvPr/>
        </p:nvCxnSpPr>
        <p:spPr>
          <a:xfrm rot="10800000" flipH="1">
            <a:off x="-384270" y="78728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E684A9E-D606-5677-05E3-DEB3DA4A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5B92F0-1E5B-2EFF-5E84-0E927F457B14}"/>
              </a:ext>
            </a:extLst>
          </p:cNvPr>
          <p:cNvSpPr txBox="1"/>
          <p:nvPr/>
        </p:nvSpPr>
        <p:spPr>
          <a:xfrm>
            <a:off x="793142" y="6308725"/>
            <a:ext cx="67069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11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9. </a:t>
            </a:r>
            <a:r>
              <a:rPr lang="pt-BR" sz="11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Rio de Janeiro. Secretaria Municipal de Saúde. Vacinação do prematuro. Rio de Janeiro. Disponível em </a:t>
            </a:r>
            <a:r>
              <a:rPr lang="pt-BR" sz="11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4"/>
              </a:rPr>
              <a:t>https://saude.prefeitura.rio/vacinacao/prematuro/</a:t>
            </a:r>
            <a:r>
              <a:rPr lang="pt-BR" sz="11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11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11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227DAC-6862-EBC3-A6A2-C7C9F386CA0A}"/>
              </a:ext>
            </a:extLst>
          </p:cNvPr>
          <p:cNvSpPr txBox="1"/>
          <p:nvPr/>
        </p:nvSpPr>
        <p:spPr>
          <a:xfrm>
            <a:off x="1000407" y="5440685"/>
            <a:ext cx="4919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Imagem retirada de: 27. </a:t>
            </a:r>
            <a:r>
              <a:rPr lang="pt-BR" sz="900" dirty="0"/>
              <a:t>Prefeitura do Rio. Cartão Prematuro. Disponível em: </a:t>
            </a:r>
            <a:r>
              <a:rPr lang="pt-BR" sz="900" dirty="0">
                <a:hlinkClick r:id="rId5"/>
              </a:rPr>
              <a:t>https://prefeitura.rio/saude/secretaria-lanca-cartao-do-prematuro-para-orientar-familias-e-profissionais-de-saude/</a:t>
            </a:r>
            <a:r>
              <a:rPr lang="pt-BR" sz="900" dirty="0"/>
              <a:t>. Acessado em: </a:t>
            </a:r>
            <a:r>
              <a:rPr lang="pt-BR" sz="900" dirty="0" err="1"/>
              <a:t>abr</a:t>
            </a:r>
            <a:r>
              <a:rPr lang="pt-BR" sz="900" dirty="0"/>
              <a:t> de 2026.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CBF7D7-02A7-CA24-1070-07EFA819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" y="1313370"/>
            <a:ext cx="6101218" cy="40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>
          <a:extLst>
            <a:ext uri="{FF2B5EF4-FFF2-40B4-BE49-F238E27FC236}">
              <a16:creationId xmlns:a16="http://schemas.microsoft.com/office/drawing/2014/main" id="{8A94F937-AD3D-51BF-D368-2F6CD8E4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" descr="Ícone&#10;&#10;O conteúdo gerado por IA pode estar incorreto.">
            <a:extLst>
              <a:ext uri="{FF2B5EF4-FFF2-40B4-BE49-F238E27FC236}">
                <a16:creationId xmlns:a16="http://schemas.microsoft.com/office/drawing/2014/main" id="{C619B0B4-402F-E224-0343-C981B843FEE7}"/>
              </a:ext>
            </a:extLst>
          </p:cNvPr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1987775" y="1323064"/>
            <a:ext cx="7317450" cy="71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>
            <a:extLst>
              <a:ext uri="{FF2B5EF4-FFF2-40B4-BE49-F238E27FC236}">
                <a16:creationId xmlns:a16="http://schemas.microsoft.com/office/drawing/2014/main" id="{77C396AA-08A9-63FE-E580-2F1A634B8A95}"/>
              </a:ext>
            </a:extLst>
          </p:cNvPr>
          <p:cNvSpPr txBox="1"/>
          <p:nvPr/>
        </p:nvSpPr>
        <p:spPr>
          <a:xfrm>
            <a:off x="833284" y="529491"/>
            <a:ext cx="27782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sym typeface="Manrope SemiBold"/>
              </a:rPr>
              <a:t>Considerações</a:t>
            </a:r>
          </a:p>
        </p:txBody>
      </p:sp>
      <p:cxnSp>
        <p:nvCxnSpPr>
          <p:cNvPr id="40" name="Google Shape;40;p2">
            <a:extLst>
              <a:ext uri="{FF2B5EF4-FFF2-40B4-BE49-F238E27FC236}">
                <a16:creationId xmlns:a16="http://schemas.microsoft.com/office/drawing/2014/main" id="{E9AE557F-30FB-34C8-E4FB-EE702A2B2C4F}"/>
              </a:ext>
            </a:extLst>
          </p:cNvPr>
          <p:cNvCxnSpPr/>
          <p:nvPr/>
        </p:nvCxnSpPr>
        <p:spPr>
          <a:xfrm>
            <a:off x="-203208" y="931325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90AC59E8-1310-989B-526B-476F5962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225" y="1848465"/>
            <a:ext cx="6703550" cy="3335789"/>
          </a:xfrm>
          <a:prstGeom prst="rect">
            <a:avLst/>
          </a:prstGeom>
        </p:spPr>
      </p:pic>
      <p:sp>
        <p:nvSpPr>
          <p:cNvPr id="5" name="Google Shape;45;p3">
            <a:extLst>
              <a:ext uri="{FF2B5EF4-FFF2-40B4-BE49-F238E27FC236}">
                <a16:creationId xmlns:a16="http://schemas.microsoft.com/office/drawing/2014/main" id="{43AE4AEC-AFEE-9CB3-E293-5DF92B2AC8E6}"/>
              </a:ext>
            </a:extLst>
          </p:cNvPr>
          <p:cNvSpPr txBox="1"/>
          <p:nvPr/>
        </p:nvSpPr>
        <p:spPr>
          <a:xfrm>
            <a:off x="3652199" y="1431897"/>
            <a:ext cx="4887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  <a:latin typeface="Manrope Light"/>
                <a:sym typeface="Manrope Light"/>
              </a:rPr>
              <a:t>A INTEGRAÇÃO DO CUIDADO DEVE CUMPRIR</a:t>
            </a:r>
            <a:r>
              <a:rPr lang="pt-BR" b="1" baseline="30000">
                <a:solidFill>
                  <a:schemeClr val="dk1"/>
                </a:solidFill>
                <a:latin typeface="Manrope Light"/>
                <a:sym typeface="Manrope Light"/>
              </a:rPr>
              <a:t> 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C15863-321B-830C-B292-34660C0A2B4E}"/>
              </a:ext>
            </a:extLst>
          </p:cNvPr>
          <p:cNvSpPr txBox="1"/>
          <p:nvPr/>
        </p:nvSpPr>
        <p:spPr>
          <a:xfrm>
            <a:off x="1543666" y="5878386"/>
            <a:ext cx="881624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050">
              <a:solidFill>
                <a:schemeClr val="dk1"/>
              </a:solidFill>
              <a:latin typeface="+mn-lt"/>
              <a:ea typeface="Manrope"/>
              <a:cs typeface="Manrope"/>
              <a:sym typeface="Manrope"/>
            </a:endParaRPr>
          </a:p>
          <a:p>
            <a:pPr marL="1397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pt-BR" sz="1050" b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7. 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Brasil. Ministério da Saúde. Políticas de Saúde ,Política Nacional de Atenção Básica e Política Nacional de Vigilância em Saúde no Brasil [recurso eletrônico] / Ministério da Saúde. Conselho Nacional de Secretarias Municipais de Saúde. Universidade Federal do Rio Grande do Sul – Brasília: Ministério da Saúde, 2023. Disponível em: 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5"/>
              </a:rPr>
              <a:t>https://bvsms.saude.gov.br/</a:t>
            </a:r>
            <a:r>
              <a:rPr lang="pt-BR" sz="105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5"/>
              </a:rPr>
              <a:t>bvs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5"/>
              </a:rPr>
              <a:t>/</a:t>
            </a:r>
            <a:r>
              <a:rPr lang="pt-BR" sz="105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5"/>
              </a:rPr>
              <a:t>publicacoes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  <a:hlinkClick r:id="rId5"/>
              </a:rPr>
              <a:t>/politica_saude_atencao_basica_vigilancia.pdf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. Acessado em </a:t>
            </a:r>
            <a:r>
              <a:rPr lang="pt-BR" sz="105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105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0406AC-CBB4-EAD3-6486-C04F144E5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3F98-6BBC-C30D-42D9-DA29AA81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">
            <a:extLst>
              <a:ext uri="{FF2B5EF4-FFF2-40B4-BE49-F238E27FC236}">
                <a16:creationId xmlns:a16="http://schemas.microsoft.com/office/drawing/2014/main" id="{7339506B-47CF-5C15-33F9-ED98DE4A20B6}"/>
              </a:ext>
            </a:extLst>
          </p:cNvPr>
          <p:cNvSpPr txBox="1"/>
          <p:nvPr/>
        </p:nvSpPr>
        <p:spPr>
          <a:xfrm>
            <a:off x="2156292" y="3075077"/>
            <a:ext cx="78794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Atividade proposta</a:t>
            </a:r>
            <a:endParaRPr lang="pt-BR" sz="180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2A2E59-E06E-4485-BD72-93483E8B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>
          <a:extLst>
            <a:ext uri="{FF2B5EF4-FFF2-40B4-BE49-F238E27FC236}">
              <a16:creationId xmlns:a16="http://schemas.microsoft.com/office/drawing/2014/main" id="{F651FFF5-84ED-FFD9-EA12-E5E5A17B5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>
            <a:extLst>
              <a:ext uri="{FF2B5EF4-FFF2-40B4-BE49-F238E27FC236}">
                <a16:creationId xmlns:a16="http://schemas.microsoft.com/office/drawing/2014/main" id="{EC7C9989-1443-2D35-9227-5A9BD0B92346}"/>
              </a:ext>
            </a:extLst>
          </p:cNvPr>
          <p:cNvSpPr/>
          <p:nvPr/>
        </p:nvSpPr>
        <p:spPr>
          <a:xfrm>
            <a:off x="6324602" y="-1415845"/>
            <a:ext cx="6191863" cy="9478297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" descr="Ícone&#10;&#10;O conteúdo gerado por IA pode estar incorreto.">
            <a:extLst>
              <a:ext uri="{FF2B5EF4-FFF2-40B4-BE49-F238E27FC236}">
                <a16:creationId xmlns:a16="http://schemas.microsoft.com/office/drawing/2014/main" id="{EF01E3F5-84EC-45ED-342E-B05B6F623F47}"/>
              </a:ext>
            </a:extLst>
          </p:cNvPr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1987775" y="1323064"/>
            <a:ext cx="7317450" cy="71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">
            <a:extLst>
              <a:ext uri="{FF2B5EF4-FFF2-40B4-BE49-F238E27FC236}">
                <a16:creationId xmlns:a16="http://schemas.microsoft.com/office/drawing/2014/main" id="{2CF5E583-52E6-EADE-1FED-E5CBEAD9C095}"/>
              </a:ext>
            </a:extLst>
          </p:cNvPr>
          <p:cNvSpPr txBox="1"/>
          <p:nvPr/>
        </p:nvSpPr>
        <p:spPr>
          <a:xfrm>
            <a:off x="747252" y="1331394"/>
            <a:ext cx="483747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1. Discutir em seu nível de atuação as forças, fraquezas, oportunidades e ameaças à Coordenação do cuidado gestante-bebê em seu município/território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2. Listar os elementos na matriz FOFA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3. Elaborar propostas/estratégias/fluxos da coordenação do cuidado voltado à gestante e seu bebê, mitigando as fraquezas, utilizando as forças e fortalecendo as oportunidades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4. Apresentar de forma suscinta a análise feita.</a:t>
            </a:r>
          </a:p>
        </p:txBody>
      </p:sp>
      <p:sp>
        <p:nvSpPr>
          <p:cNvPr id="39" name="Google Shape;39;p2">
            <a:extLst>
              <a:ext uri="{FF2B5EF4-FFF2-40B4-BE49-F238E27FC236}">
                <a16:creationId xmlns:a16="http://schemas.microsoft.com/office/drawing/2014/main" id="{C8F5EB0E-923B-6CCF-9B5D-06AC4FE44770}"/>
              </a:ext>
            </a:extLst>
          </p:cNvPr>
          <p:cNvSpPr txBox="1"/>
          <p:nvPr/>
        </p:nvSpPr>
        <p:spPr>
          <a:xfrm>
            <a:off x="747251" y="544386"/>
            <a:ext cx="55773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sym typeface="Manrope SemiBold"/>
              </a:rPr>
              <a:t>Matriz FOFA</a:t>
            </a:r>
            <a:endParaRPr lang="pt-BR"/>
          </a:p>
        </p:txBody>
      </p:sp>
      <p:cxnSp>
        <p:nvCxnSpPr>
          <p:cNvPr id="40" name="Google Shape;40;p2">
            <a:extLst>
              <a:ext uri="{FF2B5EF4-FFF2-40B4-BE49-F238E27FC236}">
                <a16:creationId xmlns:a16="http://schemas.microsoft.com/office/drawing/2014/main" id="{734639E5-FD96-C145-1171-F21851F1FEB3}"/>
              </a:ext>
            </a:extLst>
          </p:cNvPr>
          <p:cNvCxnSpPr/>
          <p:nvPr/>
        </p:nvCxnSpPr>
        <p:spPr>
          <a:xfrm>
            <a:off x="-203208" y="931325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BBB9C6C9-1747-17D4-8249-70BB655E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875" y="277806"/>
            <a:ext cx="4405873" cy="63023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3D9FCD-73B4-B472-8DFA-3A3EF84A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2754085" y="-538295"/>
            <a:ext cx="6683829" cy="4968781"/>
          </a:xfrm>
          <a:prstGeom prst="roundRect">
            <a:avLst>
              <a:gd name="adj" fmla="val 13837"/>
            </a:avLst>
          </a:prstGeom>
          <a:solidFill>
            <a:srgbClr val="3BA8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3048000" y="1958519"/>
            <a:ext cx="6096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Obrigada  pela participação!</a:t>
            </a:r>
            <a:endParaRPr sz="320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3048000" y="3189514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>
                <a:solidFill>
                  <a:schemeClr val="bg1">
                    <a:lumMod val="95000"/>
                  </a:schemeClr>
                </a:solidFill>
                <a:latin typeface="Manrope Light"/>
                <a:ea typeface="Manrope Light"/>
                <a:cs typeface="Manrope Light"/>
                <a:sym typeface="Manrope Light"/>
              </a:rPr>
              <a:t>Responda o questionário de avaliação</a:t>
            </a:r>
            <a:endParaRPr sz="1600">
              <a:solidFill>
                <a:schemeClr val="bg1">
                  <a:lumMod val="95000"/>
                </a:schemeClr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107471" y="6184130"/>
            <a:ext cx="204651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Escaneie o QR Code</a:t>
            </a:r>
            <a:endParaRPr sz="105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64026" y="5268687"/>
            <a:ext cx="915443" cy="91544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C2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8" descr="Logotipo, nome da empresa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234" y="5471360"/>
            <a:ext cx="1469571" cy="146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 descr="Logotipo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7484" y="5957229"/>
            <a:ext cx="1099457" cy="4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" y="1341732"/>
            <a:ext cx="1477167" cy="201705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787019C-FF7F-7D29-23FE-34CE94679961}"/>
              </a:ext>
            </a:extLst>
          </p:cNvPr>
          <p:cNvSpPr txBox="1"/>
          <p:nvPr/>
        </p:nvSpPr>
        <p:spPr>
          <a:xfrm>
            <a:off x="3443408" y="5231738"/>
            <a:ext cx="5305181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050">
                <a:solidFill>
                  <a:schemeClr val="tx1"/>
                </a:solidFill>
                <a:latin typeface="Manrope Light" panose="020B0604020202020204" charset="0"/>
              </a:rPr>
              <a:t>Esse material é destinado a gestores de saúde do mercado e profissionais de saúde não prescritores. Material fornecido contém premissas declaradas e/ou informações factuais referenciadas para a avaliação das condições de Acesso ao Mercado e não destinam a fins promocionais. Proibido compartilhar.</a:t>
            </a:r>
          </a:p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758A9F-B35D-CD7B-7B0D-753342FE4F76}"/>
              </a:ext>
            </a:extLst>
          </p:cNvPr>
          <p:cNvSpPr txBox="1"/>
          <p:nvPr/>
        </p:nvSpPr>
        <p:spPr>
          <a:xfrm>
            <a:off x="5374824" y="492281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 PP-UNP-BRA-6779</a:t>
            </a: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">
            <a:extLst>
              <a:ext uri="{FF2B5EF4-FFF2-40B4-BE49-F238E27FC236}">
                <a16:creationId xmlns:a16="http://schemas.microsoft.com/office/drawing/2014/main" id="{2AE50645-7DBA-66DF-A5EC-1B2189A09598}"/>
              </a:ext>
            </a:extLst>
          </p:cNvPr>
          <p:cNvSpPr txBox="1"/>
          <p:nvPr/>
        </p:nvSpPr>
        <p:spPr>
          <a:xfrm>
            <a:off x="2837746" y="2767300"/>
            <a:ext cx="65165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Premissas epidemiológicas</a:t>
            </a:r>
            <a:endParaRPr lang="pt-BR" sz="1800" baseline="3000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698D62-43EB-FD5A-4178-2D916C22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B7543B6D-0FD9-59CE-9CC4-CB0EC45EA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A74EED4A-5AD3-597C-BC3E-E93096CB866A}"/>
              </a:ext>
            </a:extLst>
          </p:cNvPr>
          <p:cNvSpPr txBox="1"/>
          <p:nvPr/>
        </p:nvSpPr>
        <p:spPr>
          <a:xfrm>
            <a:off x="892625" y="549275"/>
            <a:ext cx="544732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Infecção por VSR </a:t>
            </a:r>
            <a:r>
              <a:rPr lang="pt-BR" sz="2000" baseline="30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24</a:t>
            </a:r>
            <a:endParaRPr lang="pt-BR" baseline="30000" dirty="0"/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7B77396F-AD09-D154-568A-96EAC73AED9A}"/>
              </a:ext>
            </a:extLst>
          </p:cNvPr>
          <p:cNvCxnSpPr/>
          <p:nvPr/>
        </p:nvCxnSpPr>
        <p:spPr>
          <a:xfrm rot="10800000" flipH="1">
            <a:off x="-406392" y="9362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02;p7">
            <a:extLst>
              <a:ext uri="{FF2B5EF4-FFF2-40B4-BE49-F238E27FC236}">
                <a16:creationId xmlns:a16="http://schemas.microsoft.com/office/drawing/2014/main" id="{2B86AD03-7312-E462-FFB7-0201080D9853}"/>
              </a:ext>
            </a:extLst>
          </p:cNvPr>
          <p:cNvSpPr/>
          <p:nvPr/>
        </p:nvSpPr>
        <p:spPr>
          <a:xfrm>
            <a:off x="558001" y="2551585"/>
            <a:ext cx="3472898" cy="263738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7">
            <a:extLst>
              <a:ext uri="{FF2B5EF4-FFF2-40B4-BE49-F238E27FC236}">
                <a16:creationId xmlns:a16="http://schemas.microsoft.com/office/drawing/2014/main" id="{29ABF143-AC8E-0FE0-FEB1-E3037D6F424B}"/>
              </a:ext>
            </a:extLst>
          </p:cNvPr>
          <p:cNvSpPr txBox="1"/>
          <p:nvPr/>
        </p:nvSpPr>
        <p:spPr>
          <a:xfrm>
            <a:off x="892371" y="3294136"/>
            <a:ext cx="28537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Contém glicoproteína de membrana F responsável pela fusão nas células do hospedeiro </a:t>
            </a:r>
            <a:endParaRPr sz="160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5" name="Google Shape;100;p7">
            <a:extLst>
              <a:ext uri="{FF2B5EF4-FFF2-40B4-BE49-F238E27FC236}">
                <a16:creationId xmlns:a16="http://schemas.microsoft.com/office/drawing/2014/main" id="{7EF982C6-0FFD-B680-92B8-09AE1FCDE7B0}"/>
              </a:ext>
            </a:extLst>
          </p:cNvPr>
          <p:cNvSpPr txBox="1"/>
          <p:nvPr/>
        </p:nvSpPr>
        <p:spPr>
          <a:xfrm>
            <a:off x="587825" y="1962342"/>
            <a:ext cx="34728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O vírus</a:t>
            </a:r>
            <a:endParaRPr/>
          </a:p>
        </p:txBody>
      </p:sp>
      <p:sp>
        <p:nvSpPr>
          <p:cNvPr id="9" name="Google Shape;102;p7">
            <a:extLst>
              <a:ext uri="{FF2B5EF4-FFF2-40B4-BE49-F238E27FC236}">
                <a16:creationId xmlns:a16="http://schemas.microsoft.com/office/drawing/2014/main" id="{6D00ECBA-E94F-7951-A099-C1246434F100}"/>
              </a:ext>
            </a:extLst>
          </p:cNvPr>
          <p:cNvSpPr/>
          <p:nvPr/>
        </p:nvSpPr>
        <p:spPr>
          <a:xfrm>
            <a:off x="4355364" y="2551585"/>
            <a:ext cx="3472898" cy="263738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3;p7">
            <a:extLst>
              <a:ext uri="{FF2B5EF4-FFF2-40B4-BE49-F238E27FC236}">
                <a16:creationId xmlns:a16="http://schemas.microsoft.com/office/drawing/2014/main" id="{64D8F640-76F5-93E4-4991-AF3D44FD02EC}"/>
              </a:ext>
            </a:extLst>
          </p:cNvPr>
          <p:cNvSpPr txBox="1"/>
          <p:nvPr/>
        </p:nvSpPr>
        <p:spPr>
          <a:xfrm>
            <a:off x="4783404" y="3294136"/>
            <a:ext cx="285379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 transmissão pode ocorrer de pessoa a pessoa, por meio de gotículas respiratórias.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11" name="Google Shape;100;p7">
            <a:extLst>
              <a:ext uri="{FF2B5EF4-FFF2-40B4-BE49-F238E27FC236}">
                <a16:creationId xmlns:a16="http://schemas.microsoft.com/office/drawing/2014/main" id="{C4AE94C1-24F4-4B3F-54FA-3DE79893755A}"/>
              </a:ext>
            </a:extLst>
          </p:cNvPr>
          <p:cNvSpPr txBox="1"/>
          <p:nvPr/>
        </p:nvSpPr>
        <p:spPr>
          <a:xfrm>
            <a:off x="4355364" y="1962342"/>
            <a:ext cx="34728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Infecção</a:t>
            </a:r>
            <a:endParaRPr/>
          </a:p>
        </p:txBody>
      </p:sp>
      <p:sp>
        <p:nvSpPr>
          <p:cNvPr id="12" name="Google Shape;102;p7">
            <a:extLst>
              <a:ext uri="{FF2B5EF4-FFF2-40B4-BE49-F238E27FC236}">
                <a16:creationId xmlns:a16="http://schemas.microsoft.com/office/drawing/2014/main" id="{FF5B8B4B-90C3-F805-FD98-6296335C36FC}"/>
              </a:ext>
            </a:extLst>
          </p:cNvPr>
          <p:cNvSpPr/>
          <p:nvPr/>
        </p:nvSpPr>
        <p:spPr>
          <a:xfrm>
            <a:off x="8161101" y="2551584"/>
            <a:ext cx="3472898" cy="2637389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3;p7">
            <a:extLst>
              <a:ext uri="{FF2B5EF4-FFF2-40B4-BE49-F238E27FC236}">
                <a16:creationId xmlns:a16="http://schemas.microsoft.com/office/drawing/2014/main" id="{6975920F-288C-15CA-FE68-04D7B867EF31}"/>
              </a:ext>
            </a:extLst>
          </p:cNvPr>
          <p:cNvSpPr txBox="1"/>
          <p:nvPr/>
        </p:nvSpPr>
        <p:spPr>
          <a:xfrm>
            <a:off x="8432456" y="2899280"/>
            <a:ext cx="285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Coriza, congestão nasal, tosse, febre e espirros.</a:t>
            </a:r>
            <a:r>
              <a:rPr lang="pt-BR" sz="18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aseline="-250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Pode evoluir com bronquiolite, pneumonia e insuficiência respiratória aguda.</a:t>
            </a:r>
            <a:r>
              <a:rPr lang="pt-BR" sz="18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</a:t>
            </a:r>
          </a:p>
        </p:txBody>
      </p:sp>
      <p:sp>
        <p:nvSpPr>
          <p:cNvPr id="14" name="Google Shape;100;p7">
            <a:extLst>
              <a:ext uri="{FF2B5EF4-FFF2-40B4-BE49-F238E27FC236}">
                <a16:creationId xmlns:a16="http://schemas.microsoft.com/office/drawing/2014/main" id="{28DDC3EA-6790-7D6D-1629-110F6530E15E}"/>
              </a:ext>
            </a:extLst>
          </p:cNvPr>
          <p:cNvSpPr txBox="1"/>
          <p:nvPr/>
        </p:nvSpPr>
        <p:spPr>
          <a:xfrm>
            <a:off x="8122903" y="1962342"/>
            <a:ext cx="34728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Clínica</a:t>
            </a:r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2A3425-B45A-F9DE-62AE-343E4F0D9D78}"/>
              </a:ext>
            </a:extLst>
          </p:cNvPr>
          <p:cNvSpPr txBox="1"/>
          <p:nvPr/>
        </p:nvSpPr>
        <p:spPr>
          <a:xfrm>
            <a:off x="1543666" y="5798080"/>
            <a:ext cx="897637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900" b="1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900" b="1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21.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SBIm–Sociedade  de Imunização Brasileira. VSR. Disponível em ;https://familia.sbim.org.br/vacinas/vacinas-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disponiveis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/vacina-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vsrvírussincicialrespiratorio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#:~:text=A%20SBIm%20recomenda%20a%20vacina,a%20partir%20de%2018%20anos.. Acessado em 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900" b="1" dirty="0">
                <a:solidFill>
                  <a:schemeClr val="tx1"/>
                </a:solidFill>
                <a:latin typeface="Mangal" panose="020B0502040204020203" pitchFamily="18" charset="0"/>
                <a:ea typeface="Manrope Light"/>
                <a:cs typeface="Mangal" panose="020B0502040204020203" pitchFamily="18" charset="0"/>
                <a:sym typeface="Manrope"/>
              </a:rPr>
              <a:t>24</a:t>
            </a:r>
            <a:r>
              <a:rPr lang="pt-BR" sz="900" b="1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gal Pro" panose="00000500000000000000" pitchFamily="2" charset="0"/>
                <a:sym typeface="Manrope"/>
              </a:rPr>
              <a:t>. 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gal Pro" panose="00000500000000000000" pitchFamily="2" charset="0"/>
                <a:sym typeface="Manrope"/>
              </a:rPr>
              <a:t>Biizarra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ea typeface="Manrope Light"/>
                <a:cs typeface="Mangal Pro" panose="00000500000000000000" pitchFamily="2" charset="0"/>
                <a:sym typeface="Manrope"/>
              </a:rPr>
              <a:t> Lima MJ. 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cs typeface="Mangal Pro" panose="00000500000000000000" pitchFamily="2" charset="0"/>
              </a:rPr>
              <a:t>Imunoprofilaxia 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</a:rPr>
              <a:t>do vírus sincicial respiratório com palivizumabe em crianças em hospital da zona sul de São Paulo. Disponível em: 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hlinkClick r:id="rId3"/>
              </a:rPr>
              <a:t>https://scielo.isciii.es/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hlinkClick r:id="rId3"/>
              </a:rPr>
              <a:t>scielo.php?script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hlinkClick r:id="rId3"/>
              </a:rPr>
              <a:t>=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  <a:hlinkClick r:id="rId3"/>
              </a:rPr>
              <a:t>sci_arttext&amp;pid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  <a:hlinkClick r:id="rId3"/>
              </a:rPr>
              <a:t>=S1699-714X2020000100010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</a:rPr>
              <a:t>. Acessado em </a:t>
            </a:r>
            <a:r>
              <a:rPr lang="pt-BR" sz="900" dirty="0" err="1">
                <a:solidFill>
                  <a:schemeClr val="tx1"/>
                </a:solidFill>
                <a:latin typeface="Manrope Light" panose="020B0604020202020204" charset="0"/>
              </a:rPr>
              <a:t>abr</a:t>
            </a:r>
            <a:r>
              <a:rPr lang="pt-BR" sz="900" dirty="0">
                <a:solidFill>
                  <a:schemeClr val="tx1"/>
                </a:solidFill>
                <a:latin typeface="Manrope Light" panose="020B0604020202020204" charset="0"/>
              </a:rPr>
              <a:t> de 2026.</a:t>
            </a:r>
            <a:endParaRPr lang="pt-BR" sz="900" dirty="0">
              <a:solidFill>
                <a:schemeClr val="tx1"/>
              </a:solidFill>
              <a:latin typeface="Manrope Light" panose="020B0604020202020204" charset="0"/>
              <a:ea typeface="Manrope Light"/>
              <a:cs typeface="Mangal" panose="020B0502040204020203" pitchFamily="18" charset="0"/>
              <a:sym typeface="Manrope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3AF1FC-2346-87E0-8691-8AEB93B5C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7B8DB2-8DD4-D386-8FA4-7679C42531C6}"/>
              </a:ext>
            </a:extLst>
          </p:cNvPr>
          <p:cNvSpPr txBox="1"/>
          <p:nvPr/>
        </p:nvSpPr>
        <p:spPr>
          <a:xfrm>
            <a:off x="1779908" y="5654487"/>
            <a:ext cx="629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8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800" spc="-3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800" spc="-15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80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 dirty="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700" spc="-10" dirty="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  <a:endParaRPr lang="pt-BR" sz="700" dirty="0">
              <a:latin typeface="Manrope Light" panose="020B060402020202020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318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892621" y="411624"/>
            <a:ext cx="483582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Síndrome Respiratória Aguda Grave (SRAG) 2023-2025, Brasil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2</a:t>
            </a:r>
          </a:p>
        </p:txBody>
      </p:sp>
      <p:cxnSp>
        <p:nvCxnSpPr>
          <p:cNvPr id="75" name="Google Shape;75;p4"/>
          <p:cNvCxnSpPr/>
          <p:nvPr/>
        </p:nvCxnSpPr>
        <p:spPr>
          <a:xfrm rot="10800000" flipH="1">
            <a:off x="-1320800" y="936100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BC2289B-F83E-74F3-88DE-C11ECB5E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8" y="1103174"/>
            <a:ext cx="6492803" cy="46516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D83977-4FBF-4880-B632-76D2995B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27" y="2214797"/>
            <a:ext cx="4766306" cy="1801220"/>
          </a:xfrm>
          <a:prstGeom prst="rect">
            <a:avLst/>
          </a:prstGeom>
        </p:spPr>
      </p:pic>
      <p:sp>
        <p:nvSpPr>
          <p:cNvPr id="8" name="Google Shape;74;p4"/>
          <p:cNvSpPr txBox="1"/>
          <p:nvPr/>
        </p:nvSpPr>
        <p:spPr>
          <a:xfrm>
            <a:off x="6897594" y="4314710"/>
            <a:ext cx="483582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42.752 casos de SRAG por VSR em 2025 (até a SE 44) </a:t>
            </a:r>
            <a:endParaRPr lang="pt-BR" sz="1800" baseline="30000">
              <a:solidFill>
                <a:schemeClr val="dk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4185D3-828D-603E-E315-8D77C07D0EBF}"/>
              </a:ext>
            </a:extLst>
          </p:cNvPr>
          <p:cNvSpPr txBox="1"/>
          <p:nvPr/>
        </p:nvSpPr>
        <p:spPr>
          <a:xfrm>
            <a:off x="1543666" y="6106496"/>
            <a:ext cx="89763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  <a:endParaRPr lang="pt-BR" sz="900">
              <a:solidFill>
                <a:schemeClr val="dk1"/>
              </a:solidFill>
              <a:latin typeface="Manrope Light" panose="020B0604020202020204" charset="0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5042AB-6A12-C134-6429-B78467A09BBF}"/>
              </a:ext>
            </a:extLst>
          </p:cNvPr>
          <p:cNvSpPr txBox="1"/>
          <p:nvPr/>
        </p:nvSpPr>
        <p:spPr>
          <a:xfrm>
            <a:off x="6764292" y="4945938"/>
            <a:ext cx="449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8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Adaptado de: 2.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comorbidades. 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 de 2026.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2E400E-7C64-2D7A-660F-C3D5971F7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6029676"/>
            <a:ext cx="1032389" cy="4261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0F25665-4093-2317-08B8-4A7940C98923}"/>
              </a:ext>
            </a:extLst>
          </p:cNvPr>
          <p:cNvSpPr txBox="1"/>
          <p:nvPr/>
        </p:nvSpPr>
        <p:spPr>
          <a:xfrm>
            <a:off x="1811658" y="5938501"/>
            <a:ext cx="629920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800" spc="-3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800" spc="-15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700" spc="-1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700">
              <a:latin typeface="Manrope Light" panose="020B0604020202020204" charset="0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60202578-E90D-6925-8D54-3D0E0C1E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>
            <a:extLst>
              <a:ext uri="{FF2B5EF4-FFF2-40B4-BE49-F238E27FC236}">
                <a16:creationId xmlns:a16="http://schemas.microsoft.com/office/drawing/2014/main" id="{95874470-F989-2512-D3C7-B85EDC94B271}"/>
              </a:ext>
            </a:extLst>
          </p:cNvPr>
          <p:cNvSpPr txBox="1"/>
          <p:nvPr/>
        </p:nvSpPr>
        <p:spPr>
          <a:xfrm>
            <a:off x="872569" y="248508"/>
            <a:ext cx="665566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Brasil – Óbitos por Síndrome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Respiratória Aguda Grave (SRAG) </a:t>
            </a:r>
            <a:r>
              <a:rPr lang="pt-BR" sz="2000" baseline="30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2</a:t>
            </a:r>
            <a:r>
              <a:rPr lang="pt-BR" sz="2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  </a:t>
            </a:r>
          </a:p>
        </p:txBody>
      </p:sp>
      <p:cxnSp>
        <p:nvCxnSpPr>
          <p:cNvPr id="75" name="Google Shape;75;p4">
            <a:extLst>
              <a:ext uri="{FF2B5EF4-FFF2-40B4-BE49-F238E27FC236}">
                <a16:creationId xmlns:a16="http://schemas.microsoft.com/office/drawing/2014/main" id="{7118AD67-87B4-F993-8E01-03A0F4F42D6F}"/>
              </a:ext>
            </a:extLst>
          </p:cNvPr>
          <p:cNvCxnSpPr/>
          <p:nvPr/>
        </p:nvCxnSpPr>
        <p:spPr>
          <a:xfrm rot="10800000" flipH="1">
            <a:off x="-1320800" y="936100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FAC1C23-5D9A-CC2D-0C6E-71CE75B2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72" y="1139783"/>
            <a:ext cx="7195307" cy="501000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3415553" y="2008094"/>
            <a:ext cx="179294" cy="27790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468470" y="2465294"/>
            <a:ext cx="179294" cy="27790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7405286" y="2743200"/>
            <a:ext cx="179294" cy="27790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2C0134-80F6-C743-05E6-DA77753FE37C}"/>
              </a:ext>
            </a:extLst>
          </p:cNvPr>
          <p:cNvSpPr txBox="1"/>
          <p:nvPr/>
        </p:nvSpPr>
        <p:spPr>
          <a:xfrm>
            <a:off x="1543666" y="6200569"/>
            <a:ext cx="89763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  <a:endParaRPr lang="pt-BR" sz="900">
              <a:solidFill>
                <a:schemeClr val="dk1"/>
              </a:solidFill>
              <a:latin typeface="Manrope Light" panose="020B0604020202020204" charset="0"/>
              <a:ea typeface="Manrope Light"/>
              <a:cs typeface="Manrope Light"/>
              <a:sym typeface="Manrope Ligh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531EDC-72AE-6733-D918-A7F802F7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28" y="5997926"/>
            <a:ext cx="1032389" cy="4261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91C02B-B528-7895-9A05-BFD652664063}"/>
              </a:ext>
            </a:extLst>
          </p:cNvPr>
          <p:cNvSpPr txBox="1"/>
          <p:nvPr/>
        </p:nvSpPr>
        <p:spPr>
          <a:xfrm>
            <a:off x="1767208" y="6067457"/>
            <a:ext cx="629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800" spc="-3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800" spc="-15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8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8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700" spc="-1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  <a:endParaRPr lang="pt-BR" sz="700">
              <a:latin typeface="Manrope Light" panose="020B0604020202020204" charset="0"/>
              <a:cs typeface="Trebuchet M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F32370-C953-6FBC-49CE-4C8A587D4F24}"/>
              </a:ext>
            </a:extLst>
          </p:cNvPr>
          <p:cNvSpPr txBox="1"/>
          <p:nvPr/>
        </p:nvSpPr>
        <p:spPr>
          <a:xfrm rot="16200000">
            <a:off x="8388004" y="3577078"/>
            <a:ext cx="275429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7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Adaptado de: 2. 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comorbidades. </a:t>
            </a:r>
            <a:r>
              <a:rPr lang="pt-BR" sz="7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Abr</a:t>
            </a:r>
            <a:r>
              <a:rPr lang="pt-BR" sz="7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 de 2026. </a:t>
            </a:r>
          </a:p>
        </p:txBody>
      </p:sp>
    </p:spTree>
    <p:extLst>
      <p:ext uri="{BB962C8B-B14F-4D97-AF65-F5344CB8AC3E}">
        <p14:creationId xmlns:p14="http://schemas.microsoft.com/office/powerpoint/2010/main" val="251868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02957DA7-FB05-BBF4-4246-3DB4D1B0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>
            <a:extLst>
              <a:ext uri="{FF2B5EF4-FFF2-40B4-BE49-F238E27FC236}">
                <a16:creationId xmlns:a16="http://schemas.microsoft.com/office/drawing/2014/main" id="{D4EAD4B0-DFBE-2A87-33E1-51034C7331DD}"/>
              </a:ext>
            </a:extLst>
          </p:cNvPr>
          <p:cNvSpPr txBox="1"/>
          <p:nvPr/>
        </p:nvSpPr>
        <p:spPr>
          <a:xfrm>
            <a:off x="892619" y="535899"/>
            <a:ext cx="53410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Carga da doença pelo VSR em crianças </a:t>
            </a:r>
            <a:r>
              <a:rPr lang="pt-BR" sz="2000" baseline="30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2</a:t>
            </a:r>
          </a:p>
        </p:txBody>
      </p:sp>
      <p:cxnSp>
        <p:nvCxnSpPr>
          <p:cNvPr id="75" name="Google Shape;75;p4">
            <a:extLst>
              <a:ext uri="{FF2B5EF4-FFF2-40B4-BE49-F238E27FC236}">
                <a16:creationId xmlns:a16="http://schemas.microsoft.com/office/drawing/2014/main" id="{08A452B0-BD3F-13C4-FA19-90A6B73997A0}"/>
              </a:ext>
            </a:extLst>
          </p:cNvPr>
          <p:cNvCxnSpPr/>
          <p:nvPr/>
        </p:nvCxnSpPr>
        <p:spPr>
          <a:xfrm rot="10800000" flipH="1">
            <a:off x="-1320800" y="936100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D261577-E591-B0FE-D591-47A76C32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1" y="1365401"/>
            <a:ext cx="6603849" cy="4251527"/>
          </a:xfrm>
          <a:prstGeom prst="rect">
            <a:avLst/>
          </a:prstGeom>
        </p:spPr>
      </p:pic>
      <p:sp>
        <p:nvSpPr>
          <p:cNvPr id="9" name="Google Shape;102;p7">
            <a:extLst>
              <a:ext uri="{FF2B5EF4-FFF2-40B4-BE49-F238E27FC236}">
                <a16:creationId xmlns:a16="http://schemas.microsoft.com/office/drawing/2014/main" id="{0662E31B-7E61-654A-CBBB-6D27C91D5D9B}"/>
              </a:ext>
            </a:extLst>
          </p:cNvPr>
          <p:cNvSpPr/>
          <p:nvPr/>
        </p:nvSpPr>
        <p:spPr>
          <a:xfrm>
            <a:off x="7691630" y="1467955"/>
            <a:ext cx="3472898" cy="3785363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3;p7">
            <a:extLst>
              <a:ext uri="{FF2B5EF4-FFF2-40B4-BE49-F238E27FC236}">
                <a16:creationId xmlns:a16="http://schemas.microsoft.com/office/drawing/2014/main" id="{B47D8225-C2C0-51A1-B802-9268463605BA}"/>
              </a:ext>
            </a:extLst>
          </p:cNvPr>
          <p:cNvSpPr txBox="1"/>
          <p:nvPr/>
        </p:nvSpPr>
        <p:spPr>
          <a:xfrm>
            <a:off x="8001183" y="1976247"/>
            <a:ext cx="2853792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9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Entre 2023 e 2025, os lactentes com idade inferior a 6 meses foram o grupo mais afetado por SRAG associada ao </a:t>
            </a:r>
            <a:r>
              <a:rPr lang="pt-BR" sz="1900" err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VSR,representando</a:t>
            </a:r>
            <a:r>
              <a:rPr lang="pt-BR" sz="19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cerca de 61%-62% dos casos em crianças&lt;2 anos </a:t>
            </a:r>
            <a:r>
              <a:rPr lang="pt-BR" sz="2000" baseline="3000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1278" y="3810000"/>
            <a:ext cx="6275004" cy="836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97AED8-55B2-D170-55B3-7E1F122AE879}"/>
              </a:ext>
            </a:extLst>
          </p:cNvPr>
          <p:cNvSpPr txBox="1"/>
          <p:nvPr/>
        </p:nvSpPr>
        <p:spPr>
          <a:xfrm>
            <a:off x="1543666" y="6130349"/>
            <a:ext cx="89763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9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90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90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E70A80-D90A-F2D6-CC10-EA77429C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28" y="5972526"/>
            <a:ext cx="1032389" cy="4261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F4791C9-2503-871A-DCA3-178C5F130DCE}"/>
              </a:ext>
            </a:extLst>
          </p:cNvPr>
          <p:cNvSpPr txBox="1"/>
          <p:nvPr/>
        </p:nvSpPr>
        <p:spPr>
          <a:xfrm>
            <a:off x="1850953" y="5909314"/>
            <a:ext cx="6299200" cy="30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700" spc="-3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700" spc="-15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600" spc="-1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6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SRAG: Síndrome Respiratória Aguda Grave </a:t>
            </a:r>
            <a:endParaRPr lang="pt-BR" sz="600">
              <a:solidFill>
                <a:schemeClr val="tx1"/>
              </a:solidFill>
              <a:latin typeface="Manrope Light" panose="020B0604020202020204" charset="0"/>
              <a:cs typeface="Trebuchet M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160FD4-AF76-33CC-4013-7CC8387D5634}"/>
              </a:ext>
            </a:extLst>
          </p:cNvPr>
          <p:cNvSpPr txBox="1"/>
          <p:nvPr/>
        </p:nvSpPr>
        <p:spPr>
          <a:xfrm>
            <a:off x="613878" y="5492599"/>
            <a:ext cx="449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800" b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Adaptado de: 2. 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comorbidades. </a:t>
            </a:r>
            <a:r>
              <a:rPr lang="pt-BR" sz="80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Abr</a:t>
            </a:r>
            <a:r>
              <a:rPr lang="pt-BR" sz="80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 de 2026. </a:t>
            </a:r>
          </a:p>
        </p:txBody>
      </p:sp>
    </p:spTree>
    <p:extLst>
      <p:ext uri="{BB962C8B-B14F-4D97-AF65-F5344CB8AC3E}">
        <p14:creationId xmlns:p14="http://schemas.microsoft.com/office/powerpoint/2010/main" val="232346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CD44-FA2B-AACA-6526-6F6321F6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">
            <a:extLst>
              <a:ext uri="{FF2B5EF4-FFF2-40B4-BE49-F238E27FC236}">
                <a16:creationId xmlns:a16="http://schemas.microsoft.com/office/drawing/2014/main" id="{D2CB7F3A-7018-C636-9F5C-DC0A658A5CB4}"/>
              </a:ext>
            </a:extLst>
          </p:cNvPr>
          <p:cNvSpPr txBox="1"/>
          <p:nvPr/>
        </p:nvSpPr>
        <p:spPr>
          <a:xfrm>
            <a:off x="2837746" y="2767300"/>
            <a:ext cx="65165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bg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Recomendações e impacto</a:t>
            </a:r>
            <a:endParaRPr lang="pt-BR" sz="180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DE1771-B435-B332-D749-F0B628CA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5948516"/>
            <a:ext cx="993423" cy="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19BC1B4B-F199-D0A9-8952-8FE9643B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5F816B53-7731-EB60-BFB7-DFD1D9D8A3CE}"/>
              </a:ext>
            </a:extLst>
          </p:cNvPr>
          <p:cNvSpPr txBox="1"/>
          <p:nvPr/>
        </p:nvSpPr>
        <p:spPr>
          <a:xfrm>
            <a:off x="892625" y="549275"/>
            <a:ext cx="567850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Estratégias mais recentes do Programa Nacional de Imunização (PNI) para prevenção VSR no Brasil </a:t>
            </a:r>
            <a:r>
              <a:rPr lang="pt-BR" sz="2000" baseline="300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2, 3,19</a:t>
            </a:r>
            <a:endParaRPr lang="pt-BR" baseline="30000" dirty="0"/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5BC16692-406D-591D-43D0-17E771E70E3A}"/>
              </a:ext>
            </a:extLst>
          </p:cNvPr>
          <p:cNvCxnSpPr/>
          <p:nvPr/>
        </p:nvCxnSpPr>
        <p:spPr>
          <a:xfrm rot="10800000" flipH="1">
            <a:off x="-406392" y="1266475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02;p7">
            <a:extLst>
              <a:ext uri="{FF2B5EF4-FFF2-40B4-BE49-F238E27FC236}">
                <a16:creationId xmlns:a16="http://schemas.microsoft.com/office/drawing/2014/main" id="{1393A657-29E9-E0F3-CF77-FDB075A55AAA}"/>
              </a:ext>
            </a:extLst>
          </p:cNvPr>
          <p:cNvSpPr/>
          <p:nvPr/>
        </p:nvSpPr>
        <p:spPr>
          <a:xfrm>
            <a:off x="1543666" y="1475414"/>
            <a:ext cx="3472898" cy="4509203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7">
            <a:extLst>
              <a:ext uri="{FF2B5EF4-FFF2-40B4-BE49-F238E27FC236}">
                <a16:creationId xmlns:a16="http://schemas.microsoft.com/office/drawing/2014/main" id="{B555A64B-9686-45A8-B561-D0298594F47C}"/>
              </a:ext>
            </a:extLst>
          </p:cNvPr>
          <p:cNvSpPr txBox="1"/>
          <p:nvPr/>
        </p:nvSpPr>
        <p:spPr>
          <a:xfrm>
            <a:off x="1681606" y="2833433"/>
            <a:ext cx="3244625" cy="293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VACINA CONTRA VSR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Dose única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lvl="0"/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*Aprovação MS:</a:t>
            </a:r>
            <a:r>
              <a:rPr lang="pt-BR" sz="11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</a:t>
            </a: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 partir de 28 semanas</a:t>
            </a:r>
            <a:r>
              <a:rPr lang="pt-BR" sz="1100" baseline="30000" dirty="0"/>
              <a:t>†</a:t>
            </a: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Indicada na prevenção de DTRI e doença grave causada por VSR em crianças desde o nascimento até os 6 meses de idade por imunização ativa em gestantes.</a:t>
            </a:r>
            <a:r>
              <a:rPr lang="pt-BR" sz="11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19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lvl="0"/>
            <a:r>
              <a:rPr lang="pt-BR" sz="800" baseline="30000" dirty="0"/>
              <a:t>†</a:t>
            </a:r>
            <a:r>
              <a:rPr lang="pt-BR" sz="80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</a:t>
            </a:r>
            <a:r>
              <a:rPr lang="pt-BR" sz="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Bula: administração aprovada de 24 a 36 semanas de gestação</a:t>
            </a:r>
            <a:r>
              <a:rPr lang="pt-BR" sz="105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.</a:t>
            </a:r>
            <a:r>
              <a:rPr lang="pt-BR" sz="1050" baseline="30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28 </a:t>
            </a:r>
          </a:p>
        </p:txBody>
      </p:sp>
      <p:sp>
        <p:nvSpPr>
          <p:cNvPr id="5" name="Google Shape;100;p7">
            <a:extLst>
              <a:ext uri="{FF2B5EF4-FFF2-40B4-BE49-F238E27FC236}">
                <a16:creationId xmlns:a16="http://schemas.microsoft.com/office/drawing/2014/main" id="{58DE233B-B0FF-AB7A-358C-91BEFE346260}"/>
              </a:ext>
            </a:extLst>
          </p:cNvPr>
          <p:cNvSpPr txBox="1"/>
          <p:nvPr/>
        </p:nvSpPr>
        <p:spPr>
          <a:xfrm>
            <a:off x="2702202" y="2064099"/>
            <a:ext cx="160590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sym typeface="Manrope SemiBold"/>
              </a:rPr>
              <a:t>DEZEMBRO 2025 </a:t>
            </a:r>
            <a:endParaRPr dirty="0"/>
          </a:p>
        </p:txBody>
      </p:sp>
      <p:sp>
        <p:nvSpPr>
          <p:cNvPr id="9" name="Google Shape;102;p7">
            <a:extLst>
              <a:ext uri="{FF2B5EF4-FFF2-40B4-BE49-F238E27FC236}">
                <a16:creationId xmlns:a16="http://schemas.microsoft.com/office/drawing/2014/main" id="{3854E19D-57B7-6428-244F-F8B66059A5A6}"/>
              </a:ext>
            </a:extLst>
          </p:cNvPr>
          <p:cNvSpPr/>
          <p:nvPr/>
        </p:nvSpPr>
        <p:spPr>
          <a:xfrm>
            <a:off x="7061349" y="1475414"/>
            <a:ext cx="3472898" cy="4509203"/>
          </a:xfrm>
          <a:prstGeom prst="roundRect">
            <a:avLst>
              <a:gd name="adj" fmla="val 138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3;p7">
            <a:extLst>
              <a:ext uri="{FF2B5EF4-FFF2-40B4-BE49-F238E27FC236}">
                <a16:creationId xmlns:a16="http://schemas.microsoft.com/office/drawing/2014/main" id="{7E8180E4-615A-C624-1BC5-2542FD9705C3}"/>
              </a:ext>
            </a:extLst>
          </p:cNvPr>
          <p:cNvSpPr txBox="1"/>
          <p:nvPr/>
        </p:nvSpPr>
        <p:spPr>
          <a:xfrm>
            <a:off x="7215895" y="2623127"/>
            <a:ext cx="329351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NIRSEVIMABE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Indicado como estratégia de imunização para crianças prematuras e crianças com comorbidades, sendo administrado em dose única, conforme a apresentação do produto.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 indicação e a dose variam de acordo com as características da população elegível, como idade, prematuridade e presença de comorbidades, em consonância com critérios clínicos estabelecidos.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*PALIVIZUMAB é um de anticorpo monoclonal também disponível para alguns grupos de crianças.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F3556D-7EA6-CB01-E716-48A61BCA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760" y="1579840"/>
            <a:ext cx="1035982" cy="129497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4C00BF2-23EB-F441-AE2C-C9E933BDD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39" y="1668459"/>
            <a:ext cx="906988" cy="1133735"/>
          </a:xfrm>
          <a:prstGeom prst="rect">
            <a:avLst/>
          </a:prstGeom>
        </p:spPr>
      </p:pic>
      <p:sp>
        <p:nvSpPr>
          <p:cNvPr id="17" name="Google Shape;100;p7">
            <a:extLst>
              <a:ext uri="{FF2B5EF4-FFF2-40B4-BE49-F238E27FC236}">
                <a16:creationId xmlns:a16="http://schemas.microsoft.com/office/drawing/2014/main" id="{D2FAD2DF-EE9B-DBD7-475F-F201DAF43A65}"/>
              </a:ext>
            </a:extLst>
          </p:cNvPr>
          <p:cNvSpPr txBox="1"/>
          <p:nvPr/>
        </p:nvSpPr>
        <p:spPr>
          <a:xfrm>
            <a:off x="8451598" y="2041977"/>
            <a:ext cx="160590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Manrope SemiBold"/>
                <a:sym typeface="Manrope SemiBold"/>
              </a:rPr>
              <a:t>FEVEREIRO 2026</a:t>
            </a:r>
            <a:endParaRPr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8E77116-3ED4-5C67-C150-8757738AF78E}"/>
              </a:ext>
            </a:extLst>
          </p:cNvPr>
          <p:cNvCxnSpPr>
            <a:cxnSpLocks/>
          </p:cNvCxnSpPr>
          <p:nvPr/>
        </p:nvCxnSpPr>
        <p:spPr>
          <a:xfrm>
            <a:off x="5348748" y="3344935"/>
            <a:ext cx="134061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76E4FE-146F-1FE7-D60E-8920950BCCBA}"/>
              </a:ext>
            </a:extLst>
          </p:cNvPr>
          <p:cNvSpPr txBox="1"/>
          <p:nvPr/>
        </p:nvSpPr>
        <p:spPr>
          <a:xfrm>
            <a:off x="1543666" y="6144596"/>
            <a:ext cx="89763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buClr>
                <a:schemeClr val="dk1"/>
              </a:buClr>
              <a:buSzPts val="1400"/>
            </a:pPr>
            <a:r>
              <a:rPr lang="pt-BR" sz="600" b="1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2. 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Brasil. Ministério da Saúde. Secretaria de Vigilância em Saúde e Ambiente. Departamento do Programa Nacional de Imunizações. Estratégia de imunização contra o vírus sincicial respiratório para crianças prematuras e com comorbidades : anticorpo monoclonal [recurso eletrônico]. Disponível em: https://www.gov.br/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saude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pt-br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/centrais-de-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conteudo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publicacoes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/guias-e-manuais/2026/guia-de-estrategia-contra-virus-sincicial-para-criancas-prematuras.pdf. 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Acessado em 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 </a:t>
            </a: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6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3. 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Ministério da Saúde, Secretaria de Vigilância em Saúde e Ambiente, Departamento do Programa Nacional de Imunizações. – Brasília : Ministério da Saúde, 2026. 39 p. Disponível em: https://www.gov.br/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saude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pt-br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vacinacao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publicacoes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/instrucao-normativa-que-instrui-o-calendario-nacional-de-vacinacao-2026.pdf.  Acessado em 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abr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 de 2026.</a:t>
            </a: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600" b="1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19. 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Bula vacina vírus sincicial respiratório A e B –recombinante. Consultas - Agência Nacional de Vigilância Sanitária.  Disponível </a:t>
            </a:r>
            <a:r>
              <a:rPr lang="pt-BR" sz="600" dirty="0" err="1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em:https</a:t>
            </a:r>
            <a:r>
              <a:rPr lang="pt-BR" sz="600" dirty="0">
                <a:solidFill>
                  <a:schemeClr val="dk1"/>
                </a:solidFill>
                <a:latin typeface="Manrope Light" panose="020B0604020202020204" charset="0"/>
                <a:ea typeface="Manrope"/>
                <a:cs typeface="Manrope"/>
                <a:sym typeface="Manrope"/>
              </a:rPr>
              <a:t>://consultas.anvisa.gov.br/#/bulario/q/?nomeProduto=ABRYSVO&amp;cnpj=61072393000133. Acesso em:  ABR. 2026</a:t>
            </a:r>
            <a:endParaRPr lang="pt-BR" sz="700" dirty="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endParaRPr lang="pt-BR" sz="700" dirty="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endParaRPr lang="pt-BR" sz="900" dirty="0">
              <a:solidFill>
                <a:schemeClr val="dk1"/>
              </a:solidFill>
              <a:latin typeface="Manrope Light" panose="020B0604020202020204" charset="0"/>
              <a:ea typeface="Manrope"/>
              <a:cs typeface="Manrope"/>
              <a:sym typeface="Manrope"/>
            </a:endParaRPr>
          </a:p>
          <a:p>
            <a:pPr marL="139700" algn="just">
              <a:buClr>
                <a:schemeClr val="dk1"/>
              </a:buClr>
              <a:buSzPts val="1400"/>
            </a:pPr>
            <a:r>
              <a:rPr lang="pt-BR" sz="900" dirty="0">
                <a:solidFill>
                  <a:schemeClr val="dk1"/>
                </a:solidFill>
                <a:latin typeface="Manrope Light" panose="020B0604020202020204" charset="0"/>
                <a:ea typeface="Manrope Light"/>
                <a:cs typeface="Manrope Light"/>
                <a:sym typeface="Manrope Light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20F8BC-6EDB-6D06-BDC5-E63F602F1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8" y="5991576"/>
            <a:ext cx="1032389" cy="4261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67DBE1A-0A1A-C4D8-E858-E5981E169124}"/>
              </a:ext>
            </a:extLst>
          </p:cNvPr>
          <p:cNvSpPr txBox="1"/>
          <p:nvPr/>
        </p:nvSpPr>
        <p:spPr>
          <a:xfrm>
            <a:off x="1806503" y="5994912"/>
            <a:ext cx="62992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VSR:</a:t>
            </a:r>
            <a:r>
              <a:rPr lang="pt-BR" sz="700" spc="-3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vírus</a:t>
            </a:r>
            <a:r>
              <a:rPr lang="pt-BR" sz="700" spc="-15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sincicial</a:t>
            </a:r>
            <a:r>
              <a:rPr lang="pt-BR" sz="70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 </a:t>
            </a:r>
            <a:r>
              <a:rPr lang="pt-BR" sz="700" spc="-10">
                <a:solidFill>
                  <a:schemeClr val="tx1"/>
                </a:solidFill>
                <a:latin typeface="Manrope Light" panose="020B0604020202020204" charset="0"/>
                <a:cs typeface="Trebuchet MS"/>
              </a:rPr>
              <a:t>respiratório</a:t>
            </a:r>
            <a:r>
              <a:rPr lang="pt-BR" sz="600" spc="-10">
                <a:solidFill>
                  <a:srgbClr val="415262"/>
                </a:solidFill>
                <a:latin typeface="Manrope Light" panose="020B0604020202020204" charset="0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024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16426B400EE344B524956153BA57B3" ma:contentTypeVersion="7" ma:contentTypeDescription="Crie um novo documento." ma:contentTypeScope="" ma:versionID="d108d19c2f70112a6a695a384f75c489">
  <xsd:schema xmlns:xsd="http://www.w3.org/2001/XMLSchema" xmlns:xs="http://www.w3.org/2001/XMLSchema" xmlns:p="http://schemas.microsoft.com/office/2006/metadata/properties" xmlns:ns2="d5e633c5-d4cd-4ae5-a668-b40dd1a9b273" targetNamespace="http://schemas.microsoft.com/office/2006/metadata/properties" ma:root="true" ma:fieldsID="083285f409094fea7fd70a7f7d0f526b" ns2:_="">
    <xsd:import namespace="d5e633c5-d4cd-4ae5-a668-b40dd1a9b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633c5-d4cd-4ae5-a668-b40dd1a9b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65D12F-93D4-4C4A-B3EE-6F48D2CADAF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5e633c5-d4cd-4ae5-a668-b40dd1a9b273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9483499-B7D8-4AA3-8D6C-442F0B26586C}"/>
</file>

<file path=customXml/itemProps3.xml><?xml version="1.0" encoding="utf-8"?>
<ds:datastoreItem xmlns:ds="http://schemas.openxmlformats.org/officeDocument/2006/customXml" ds:itemID="{7E9FDCDD-B636-4C87-B1EE-3AC0A90084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3879</Words>
  <Application>Microsoft Office PowerPoint</Application>
  <PresentationFormat>Widescreen</PresentationFormat>
  <Paragraphs>257</Paragraphs>
  <Slides>26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Calibri</vt:lpstr>
      <vt:lpstr>Arial</vt:lpstr>
      <vt:lpstr>Manrope SemiBold</vt:lpstr>
      <vt:lpstr>Manrope Light</vt:lpstr>
      <vt:lpstr>Mangal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Munique Fonseca</dc:creator>
  <cp:lastModifiedBy>Martin, Raphaela (Contractor)</cp:lastModifiedBy>
  <cp:revision>2</cp:revision>
  <dcterms:created xsi:type="dcterms:W3CDTF">2026-01-22T20:50:37Z</dcterms:created>
  <dcterms:modified xsi:type="dcterms:W3CDTF">2026-04-28T17:02:27Z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0x0101001116426B400EE344B524956153BA57B3</vt:lpwstr>
  </property>
  <property fmtid="{D5CDD505-2E9C-101B-9397-08002B2CF9AE}" pid="3" name="MSIP_Label_4791b42f-c435-42ca-9531-75a3f42aae3d_Enabled">
    <vt:lpwstr>true</vt:lpwstr>
  </property>
  <property fmtid="{D5CDD505-2E9C-101B-9397-08002B2CF9AE}" pid="4" name="MSIP_Label_4791b42f-c435-42ca-9531-75a3f42aae3d_SetDate">
    <vt:lpwstr>2026-04-16T18:05:23Z</vt:lpwstr>
  </property>
  <property fmtid="{D5CDD505-2E9C-101B-9397-08002B2CF9AE}" pid="5" name="MSIP_Label_4791b42f-c435-42ca-9531-75a3f42aae3d_Method">
    <vt:lpwstr>Privileged</vt:lpwstr>
  </property>
  <property fmtid="{D5CDD505-2E9C-101B-9397-08002B2CF9AE}" pid="6" name="MSIP_Label_4791b42f-c435-42ca-9531-75a3f42aae3d_Name">
    <vt:lpwstr>4791b42f-c435-42ca-9531-75a3f42aae3d</vt:lpwstr>
  </property>
  <property fmtid="{D5CDD505-2E9C-101B-9397-08002B2CF9AE}" pid="7" name="MSIP_Label_4791b42f-c435-42ca-9531-75a3f42aae3d_SiteId">
    <vt:lpwstr>7a916015-20ae-4ad1-9170-eefd915e9272</vt:lpwstr>
  </property>
  <property fmtid="{D5CDD505-2E9C-101B-9397-08002B2CF9AE}" pid="8" name="MSIP_Label_4791b42f-c435-42ca-9531-75a3f42aae3d_ActionId">
    <vt:lpwstr>bb2ed829-5eba-4661-b052-18ae0fe9fbcc</vt:lpwstr>
  </property>
  <property fmtid="{D5CDD505-2E9C-101B-9397-08002B2CF9AE}" pid="9" name="MSIP_Label_4791b42f-c435-42ca-9531-75a3f42aae3d_ContentBits">
    <vt:lpwstr>0</vt:lpwstr>
  </property>
  <property fmtid="{D5CDD505-2E9C-101B-9397-08002B2CF9AE}" pid="10" name="MSIP_Label_4791b42f-c435-42ca-9531-75a3f42aae3d_Tag">
    <vt:lpwstr>10, 0, 1, 1</vt:lpwstr>
  </property>
</Properties>
</file>