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74" r:id="rId6"/>
    <p:sldId id="257" r:id="rId7"/>
    <p:sldId id="266" r:id="rId8"/>
    <p:sldId id="258" r:id="rId9"/>
    <p:sldId id="267" r:id="rId10"/>
    <p:sldId id="260" r:id="rId11"/>
    <p:sldId id="268" r:id="rId12"/>
    <p:sldId id="261" r:id="rId13"/>
    <p:sldId id="269" r:id="rId14"/>
    <p:sldId id="271" r:id="rId15"/>
    <p:sldId id="272" r:id="rId16"/>
    <p:sldId id="273" r:id="rId17"/>
    <p:sldId id="264" r:id="rId18"/>
    <p:sldId id="265" r:id="rId19"/>
  </p:sldIdLst>
  <p:sldSz cx="12192000" cy="6858000"/>
  <p:notesSz cx="6858000" cy="9144000"/>
  <p:embeddedFontLst>
    <p:embeddedFont>
      <p:font typeface="Manrope" panose="020B0604020202020204" charset="0"/>
      <p:regular r:id="rId21"/>
      <p:bold r:id="rId22"/>
    </p:embeddedFont>
    <p:embeddedFont>
      <p:font typeface="Manrope Light" panose="020B0604020202020204" charset="0"/>
      <p:regular r:id="rId23"/>
      <p:bold r:id="rId24"/>
    </p:embeddedFont>
    <p:embeddedFont>
      <p:font typeface="Manrope SemiBold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634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sJB3jgNQoVdcMsfWsfh3p7Svz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6BF9EB-EB32-4B00-80BF-A316E00682F8}" v="1" dt="2026-03-23T15:00:37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44"/>
      </p:cViewPr>
      <p:guideLst>
        <p:guide orient="horz" pos="2160"/>
        <p:guide pos="3840"/>
        <p:guide orient="horz" pos="36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customschemas.google.com/relationships/presentationmetadata" Target="meta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os de Almeida, Ana Julia" userId="0c447748-8ede-40db-ada9-067062f9bd2f" providerId="ADAL" clId="{DA692B68-ABEE-4F49-A783-573269C610F9}"/>
    <pc:docChg chg="undo custSel mod modSld">
      <pc:chgData name="Santos de Almeida, Ana Julia" userId="0c447748-8ede-40db-ada9-067062f9bd2f" providerId="ADAL" clId="{DA692B68-ABEE-4F49-A783-573269C610F9}" dt="2026-03-23T15:04:08.449" v="635" actId="14100"/>
      <pc:docMkLst>
        <pc:docMk/>
      </pc:docMkLst>
      <pc:sldChg chg="modSp mod">
        <pc:chgData name="Santos de Almeida, Ana Julia" userId="0c447748-8ede-40db-ada9-067062f9bd2f" providerId="ADAL" clId="{DA692B68-ABEE-4F49-A783-573269C610F9}" dt="2026-03-19T17:39:16.515" v="604" actId="255"/>
        <pc:sldMkLst>
          <pc:docMk/>
          <pc:sldMk cId="0" sldId="257"/>
        </pc:sldMkLst>
        <pc:spChg chg="mod">
          <ac:chgData name="Santos de Almeida, Ana Julia" userId="0c447748-8ede-40db-ada9-067062f9bd2f" providerId="ADAL" clId="{DA692B68-ABEE-4F49-A783-573269C610F9}" dt="2026-03-19T17:39:16.515" v="604" actId="255"/>
          <ac:spMkLst>
            <pc:docMk/>
            <pc:sldMk cId="0" sldId="257"/>
            <ac:spMk id="2" creationId="{00000000-0000-0000-0000-000000000000}"/>
          </ac:spMkLst>
        </pc:spChg>
        <pc:spChg chg="mod">
          <ac:chgData name="Santos de Almeida, Ana Julia" userId="0c447748-8ede-40db-ada9-067062f9bd2f" providerId="ADAL" clId="{DA692B68-ABEE-4F49-A783-573269C610F9}" dt="2026-03-19T15:56:13.632" v="160" actId="20577"/>
          <ac:spMkLst>
            <pc:docMk/>
            <pc:sldMk cId="0" sldId="257"/>
            <ac:spMk id="38" creationId="{00000000-0000-0000-0000-000000000000}"/>
          </ac:spMkLst>
        </pc:spChg>
      </pc:sldChg>
      <pc:sldChg chg="modSp mod">
        <pc:chgData name="Santos de Almeida, Ana Julia" userId="0c447748-8ede-40db-ada9-067062f9bd2f" providerId="ADAL" clId="{DA692B68-ABEE-4F49-A783-573269C610F9}" dt="2026-03-23T15:04:08.449" v="635" actId="14100"/>
        <pc:sldMkLst>
          <pc:docMk/>
          <pc:sldMk cId="0" sldId="258"/>
        </pc:sldMkLst>
        <pc:spChg chg="mod">
          <ac:chgData name="Santos de Almeida, Ana Julia" userId="0c447748-8ede-40db-ada9-067062f9bd2f" providerId="ADAL" clId="{DA692B68-ABEE-4F49-A783-573269C610F9}" dt="2026-03-23T15:04:08.449" v="635" actId="14100"/>
          <ac:spMkLst>
            <pc:docMk/>
            <pc:sldMk cId="0" sldId="258"/>
            <ac:spMk id="4" creationId="{7579E8F1-069D-F565-DBC5-65259F373AD7}"/>
          </ac:spMkLst>
        </pc:spChg>
        <pc:spChg chg="mod">
          <ac:chgData name="Santos de Almeida, Ana Julia" userId="0c447748-8ede-40db-ada9-067062f9bd2f" providerId="ADAL" clId="{DA692B68-ABEE-4F49-A783-573269C610F9}" dt="2026-03-19T17:36:57.991" v="569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Santos de Almeida, Ana Julia" userId="0c447748-8ede-40db-ada9-067062f9bd2f" providerId="ADAL" clId="{DA692B68-ABEE-4F49-A783-573269C610F9}" dt="2026-03-19T16:05:00.434" v="275" actId="947"/>
          <ac:spMkLst>
            <pc:docMk/>
            <pc:sldMk cId="0" sldId="258"/>
            <ac:spMk id="45" creationId="{00000000-0000-0000-0000-000000000000}"/>
          </ac:spMkLst>
        </pc:spChg>
        <pc:spChg chg="mod">
          <ac:chgData name="Santos de Almeida, Ana Julia" userId="0c447748-8ede-40db-ada9-067062f9bd2f" providerId="ADAL" clId="{DA692B68-ABEE-4F49-A783-573269C610F9}" dt="2026-03-19T17:02:30.344" v="301" actId="14100"/>
          <ac:spMkLst>
            <pc:docMk/>
            <pc:sldMk cId="0" sldId="258"/>
            <ac:spMk id="46" creationId="{00000000-0000-0000-0000-000000000000}"/>
          </ac:spMkLst>
        </pc:spChg>
        <pc:spChg chg="mod">
          <ac:chgData name="Santos de Almeida, Ana Julia" userId="0c447748-8ede-40db-ada9-067062f9bd2f" providerId="ADAL" clId="{DA692B68-ABEE-4F49-A783-573269C610F9}" dt="2026-03-19T16:04:44.001" v="271" actId="947"/>
          <ac:spMkLst>
            <pc:docMk/>
            <pc:sldMk cId="0" sldId="258"/>
            <ac:spMk id="50" creationId="{00000000-0000-0000-0000-000000000000}"/>
          </ac:spMkLst>
        </pc:spChg>
        <pc:spChg chg="mod">
          <ac:chgData name="Santos de Almeida, Ana Julia" userId="0c447748-8ede-40db-ada9-067062f9bd2f" providerId="ADAL" clId="{DA692B68-ABEE-4F49-A783-573269C610F9}" dt="2026-03-19T16:04:51.473" v="273" actId="947"/>
          <ac:spMkLst>
            <pc:docMk/>
            <pc:sldMk cId="0" sldId="258"/>
            <ac:spMk id="52" creationId="{00000000-0000-0000-0000-000000000000}"/>
          </ac:spMkLst>
        </pc:spChg>
      </pc:sldChg>
      <pc:sldChg chg="modSp mod">
        <pc:chgData name="Santos de Almeida, Ana Julia" userId="0c447748-8ede-40db-ada9-067062f9bd2f" providerId="ADAL" clId="{DA692B68-ABEE-4F49-A783-573269C610F9}" dt="2026-03-19T17:38:58.176" v="601" actId="255"/>
        <pc:sldMkLst>
          <pc:docMk/>
          <pc:sldMk cId="0" sldId="260"/>
        </pc:sldMkLst>
        <pc:spChg chg="mod">
          <ac:chgData name="Santos de Almeida, Ana Julia" userId="0c447748-8ede-40db-ada9-067062f9bd2f" providerId="ADAL" clId="{DA692B68-ABEE-4F49-A783-573269C610F9}" dt="2026-03-19T17:38:58.176" v="601" actId="255"/>
          <ac:spMkLst>
            <pc:docMk/>
            <pc:sldMk cId="0" sldId="260"/>
            <ac:spMk id="2" creationId="{00000000-0000-0000-0000-000000000000}"/>
          </ac:spMkLst>
        </pc:spChg>
      </pc:sldChg>
      <pc:sldChg chg="modSp mod">
        <pc:chgData name="Santos de Almeida, Ana Julia" userId="0c447748-8ede-40db-ada9-067062f9bd2f" providerId="ADAL" clId="{DA692B68-ABEE-4F49-A783-573269C610F9}" dt="2026-03-19T17:38:47.756" v="599" actId="255"/>
        <pc:sldMkLst>
          <pc:docMk/>
          <pc:sldMk cId="0" sldId="261"/>
        </pc:sldMkLst>
        <pc:spChg chg="mod">
          <ac:chgData name="Santos de Almeida, Ana Julia" userId="0c447748-8ede-40db-ada9-067062f9bd2f" providerId="ADAL" clId="{DA692B68-ABEE-4F49-A783-573269C610F9}" dt="2026-03-19T17:38:47.756" v="599" actId="255"/>
          <ac:spMkLst>
            <pc:docMk/>
            <pc:sldMk cId="0" sldId="261"/>
            <ac:spMk id="3" creationId="{00000000-0000-0000-0000-000000000000}"/>
          </ac:spMkLst>
        </pc:spChg>
      </pc:sldChg>
      <pc:sldChg chg="modSp mod">
        <pc:chgData name="Santos de Almeida, Ana Julia" userId="0c447748-8ede-40db-ada9-067062f9bd2f" providerId="ADAL" clId="{DA692B68-ABEE-4F49-A783-573269C610F9}" dt="2026-03-19T17:37:42.207" v="586" actId="1076"/>
        <pc:sldMkLst>
          <pc:docMk/>
          <pc:sldMk cId="0" sldId="264"/>
        </pc:sldMkLst>
        <pc:spChg chg="mod">
          <ac:chgData name="Santos de Almeida, Ana Julia" userId="0c447748-8ede-40db-ada9-067062f9bd2f" providerId="ADAL" clId="{DA692B68-ABEE-4F49-A783-573269C610F9}" dt="2026-03-19T17:37:42.207" v="586" actId="1076"/>
          <ac:spMkLst>
            <pc:docMk/>
            <pc:sldMk cId="0" sldId="264"/>
            <ac:spMk id="115" creationId="{00000000-0000-0000-0000-000000000000}"/>
          </ac:spMkLst>
        </pc:spChg>
      </pc:sldChg>
      <pc:sldChg chg="addSp delSp modSp mod">
        <pc:chgData name="Santos de Almeida, Ana Julia" userId="0c447748-8ede-40db-ada9-067062f9bd2f" providerId="ADAL" clId="{DA692B68-ABEE-4F49-A783-573269C610F9}" dt="2026-03-18T15:46:06.212" v="146" actId="255"/>
        <pc:sldMkLst>
          <pc:docMk/>
          <pc:sldMk cId="0" sldId="265"/>
        </pc:sldMkLst>
        <pc:spChg chg="mod">
          <ac:chgData name="Santos de Almeida, Ana Julia" userId="0c447748-8ede-40db-ada9-067062f9bd2f" providerId="ADAL" clId="{DA692B68-ABEE-4F49-A783-573269C610F9}" dt="2026-03-18T15:45:41.834" v="140" actId="1076"/>
          <ac:spMkLst>
            <pc:docMk/>
            <pc:sldMk cId="0" sldId="265"/>
            <ac:spMk id="2" creationId="{BFBB8EA4-4ADD-2ADC-14D6-91D4FBB5C23C}"/>
          </ac:spMkLst>
        </pc:spChg>
        <pc:spChg chg="mod">
          <ac:chgData name="Santos de Almeida, Ana Julia" userId="0c447748-8ede-40db-ada9-067062f9bd2f" providerId="ADAL" clId="{DA692B68-ABEE-4F49-A783-573269C610F9}" dt="2026-03-18T15:45:02.323" v="133" actId="1076"/>
          <ac:spMkLst>
            <pc:docMk/>
            <pc:sldMk cId="0" sldId="265"/>
            <ac:spMk id="3" creationId="{CC4B3448-51C8-3271-DE8F-D475B1BAD0C6}"/>
          </ac:spMkLst>
        </pc:spChg>
        <pc:spChg chg="add mod">
          <ac:chgData name="Santos de Almeida, Ana Julia" userId="0c447748-8ede-40db-ada9-067062f9bd2f" providerId="ADAL" clId="{DA692B68-ABEE-4F49-A783-573269C610F9}" dt="2026-03-18T15:46:06.212" v="146" actId="255"/>
          <ac:spMkLst>
            <pc:docMk/>
            <pc:sldMk cId="0" sldId="265"/>
            <ac:spMk id="4" creationId="{18A1533D-9979-F15C-8FE6-5F6D5CAF2E69}"/>
          </ac:spMkLst>
        </pc:spChg>
        <pc:picChg chg="mod">
          <ac:chgData name="Santos de Almeida, Ana Julia" userId="0c447748-8ede-40db-ada9-067062f9bd2f" providerId="ADAL" clId="{DA692B68-ABEE-4F49-A783-573269C610F9}" dt="2026-03-18T15:44:47.838" v="130" actId="1076"/>
          <ac:picMkLst>
            <pc:docMk/>
            <pc:sldMk cId="0" sldId="265"/>
            <ac:picMk id="125" creationId="{00000000-0000-0000-0000-000000000000}"/>
          </ac:picMkLst>
        </pc:picChg>
        <pc:picChg chg="mod">
          <ac:chgData name="Santos de Almeida, Ana Julia" userId="0c447748-8ede-40db-ada9-067062f9bd2f" providerId="ADAL" clId="{DA692B68-ABEE-4F49-A783-573269C610F9}" dt="2026-03-18T15:45:38.906" v="139" actId="1076"/>
          <ac:picMkLst>
            <pc:docMk/>
            <pc:sldMk cId="0" sldId="265"/>
            <ac:picMk id="126" creationId="{00000000-0000-0000-0000-000000000000}"/>
          </ac:picMkLst>
        </pc:picChg>
      </pc:sldChg>
      <pc:sldChg chg="modSp mod">
        <pc:chgData name="Santos de Almeida, Ana Julia" userId="0c447748-8ede-40db-ada9-067062f9bd2f" providerId="ADAL" clId="{DA692B68-ABEE-4F49-A783-573269C610F9}" dt="2026-03-19T17:39:10.954" v="603" actId="255"/>
        <pc:sldMkLst>
          <pc:docMk/>
          <pc:sldMk cId="3620711231" sldId="266"/>
        </pc:sldMkLst>
        <pc:spChg chg="mod">
          <ac:chgData name="Santos de Almeida, Ana Julia" userId="0c447748-8ede-40db-ada9-067062f9bd2f" providerId="ADAL" clId="{DA692B68-ABEE-4F49-A783-573269C610F9}" dt="2026-03-19T17:39:10.954" v="603" actId="255"/>
          <ac:spMkLst>
            <pc:docMk/>
            <pc:sldMk cId="3620711231" sldId="266"/>
            <ac:spMk id="9" creationId="{00000000-0000-0000-0000-000000000000}"/>
          </ac:spMkLst>
        </pc:spChg>
        <pc:spChg chg="mod">
          <ac:chgData name="Santos de Almeida, Ana Julia" userId="0c447748-8ede-40db-ada9-067062f9bd2f" providerId="ADAL" clId="{DA692B68-ABEE-4F49-A783-573269C610F9}" dt="2026-03-19T16:03:02.593" v="258" actId="20577"/>
          <ac:spMkLst>
            <pc:docMk/>
            <pc:sldMk cId="3620711231" sldId="266"/>
            <ac:spMk id="106" creationId="{D668AFCB-B0A1-3326-9D6F-75848D4E328F}"/>
          </ac:spMkLst>
        </pc:spChg>
      </pc:sldChg>
      <pc:sldChg chg="modSp mod">
        <pc:chgData name="Santos de Almeida, Ana Julia" userId="0c447748-8ede-40db-ada9-067062f9bd2f" providerId="ADAL" clId="{DA692B68-ABEE-4F49-A783-573269C610F9}" dt="2026-03-19T17:39:02.521" v="602" actId="255"/>
        <pc:sldMkLst>
          <pc:docMk/>
          <pc:sldMk cId="893189937" sldId="267"/>
        </pc:sldMkLst>
        <pc:spChg chg="mod">
          <ac:chgData name="Santos de Almeida, Ana Julia" userId="0c447748-8ede-40db-ada9-067062f9bd2f" providerId="ADAL" clId="{DA692B68-ABEE-4F49-A783-573269C610F9}" dt="2026-03-19T17:39:02.521" v="602" actId="255"/>
          <ac:spMkLst>
            <pc:docMk/>
            <pc:sldMk cId="893189937" sldId="267"/>
            <ac:spMk id="10" creationId="{00000000-0000-0000-0000-000000000000}"/>
          </ac:spMkLst>
        </pc:spChg>
      </pc:sldChg>
      <pc:sldChg chg="modSp mod">
        <pc:chgData name="Santos de Almeida, Ana Julia" userId="0c447748-8ede-40db-ada9-067062f9bd2f" providerId="ADAL" clId="{DA692B68-ABEE-4F49-A783-573269C610F9}" dt="2026-03-19T17:38:53.064" v="600" actId="255"/>
        <pc:sldMkLst>
          <pc:docMk/>
          <pc:sldMk cId="4190927211" sldId="268"/>
        </pc:sldMkLst>
        <pc:spChg chg="mod">
          <ac:chgData name="Santos de Almeida, Ana Julia" userId="0c447748-8ede-40db-ada9-067062f9bd2f" providerId="ADAL" clId="{DA692B68-ABEE-4F49-A783-573269C610F9}" dt="2026-03-19T17:38:53.064" v="600" actId="255"/>
          <ac:spMkLst>
            <pc:docMk/>
            <pc:sldMk cId="4190927211" sldId="268"/>
            <ac:spMk id="2" creationId="{00000000-0000-0000-0000-000000000000}"/>
          </ac:spMkLst>
        </pc:spChg>
        <pc:spChg chg="mod">
          <ac:chgData name="Santos de Almeida, Ana Julia" userId="0c447748-8ede-40db-ada9-067062f9bd2f" providerId="ADAL" clId="{DA692B68-ABEE-4F49-A783-573269C610F9}" dt="2026-03-19T17:05:45.139" v="339" actId="947"/>
          <ac:spMkLst>
            <pc:docMk/>
            <pc:sldMk cId="4190927211" sldId="268"/>
            <ac:spMk id="4" creationId="{A0FC04C8-BC62-947D-5DF6-021C9DED8E10}"/>
          </ac:spMkLst>
        </pc:spChg>
        <pc:spChg chg="mod">
          <ac:chgData name="Santos de Almeida, Ana Julia" userId="0c447748-8ede-40db-ada9-067062f9bd2f" providerId="ADAL" clId="{DA692B68-ABEE-4F49-A783-573269C610F9}" dt="2026-03-19T17:04:40.465" v="331" actId="20577"/>
          <ac:spMkLst>
            <pc:docMk/>
            <pc:sldMk cId="4190927211" sldId="268"/>
            <ac:spMk id="100" creationId="{C962AADC-3562-FF87-C094-5F3A14DE3E59}"/>
          </ac:spMkLst>
        </pc:spChg>
      </pc:sldChg>
      <pc:sldChg chg="modSp mod">
        <pc:chgData name="Santos de Almeida, Ana Julia" userId="0c447748-8ede-40db-ada9-067062f9bd2f" providerId="ADAL" clId="{DA692B68-ABEE-4F49-A783-573269C610F9}" dt="2026-03-19T17:38:36.880" v="597" actId="255"/>
        <pc:sldMkLst>
          <pc:docMk/>
          <pc:sldMk cId="1285216293" sldId="269"/>
        </pc:sldMkLst>
        <pc:spChg chg="mod">
          <ac:chgData name="Santos de Almeida, Ana Julia" userId="0c447748-8ede-40db-ada9-067062f9bd2f" providerId="ADAL" clId="{DA692B68-ABEE-4F49-A783-573269C610F9}" dt="2026-03-19T17:38:36.880" v="597" actId="255"/>
          <ac:spMkLst>
            <pc:docMk/>
            <pc:sldMk cId="1285216293" sldId="269"/>
            <ac:spMk id="4" creationId="{00000000-0000-0000-0000-000000000000}"/>
          </ac:spMkLst>
        </pc:spChg>
      </pc:sldChg>
      <pc:sldChg chg="modSp mod">
        <pc:chgData name="Santos de Almeida, Ana Julia" userId="0c447748-8ede-40db-ada9-067062f9bd2f" providerId="ADAL" clId="{DA692B68-ABEE-4F49-A783-573269C610F9}" dt="2026-03-23T15:03:51.077" v="634" actId="1076"/>
        <pc:sldMkLst>
          <pc:docMk/>
          <pc:sldMk cId="2356662264" sldId="271"/>
        </pc:sldMkLst>
        <pc:spChg chg="mod">
          <ac:chgData name="Santos de Almeida, Ana Julia" userId="0c447748-8ede-40db-ada9-067062f9bd2f" providerId="ADAL" clId="{DA692B68-ABEE-4F49-A783-573269C610F9}" dt="2026-03-23T15:03:43.923" v="632" actId="1076"/>
          <ac:spMkLst>
            <pc:docMk/>
            <pc:sldMk cId="2356662264" sldId="271"/>
            <ac:spMk id="2" creationId="{185633EC-8DD6-4622-1A7A-FC8282162CE7}"/>
          </ac:spMkLst>
        </pc:spChg>
        <pc:spChg chg="mod">
          <ac:chgData name="Santos de Almeida, Ana Julia" userId="0c447748-8ede-40db-ada9-067062f9bd2f" providerId="ADAL" clId="{DA692B68-ABEE-4F49-A783-573269C610F9}" dt="2026-03-23T15:03:51.077" v="634" actId="1076"/>
          <ac:spMkLst>
            <pc:docMk/>
            <pc:sldMk cId="2356662264" sldId="271"/>
            <ac:spMk id="3" creationId="{00000000-0000-0000-0000-000000000000}"/>
          </ac:spMkLst>
        </pc:spChg>
        <pc:spChg chg="mod">
          <ac:chgData name="Santos de Almeida, Ana Julia" userId="0c447748-8ede-40db-ada9-067062f9bd2f" providerId="ADAL" clId="{DA692B68-ABEE-4F49-A783-573269C610F9}" dt="2026-03-23T15:03:45.285" v="633" actId="1076"/>
          <ac:spMkLst>
            <pc:docMk/>
            <pc:sldMk cId="2356662264" sldId="271"/>
            <ac:spMk id="4" creationId="{30EAB7C8-E2CA-41FF-7B34-48DC81EA8BF4}"/>
          </ac:spMkLst>
        </pc:spChg>
      </pc:sldChg>
      <pc:sldChg chg="addSp modSp mod">
        <pc:chgData name="Santos de Almeida, Ana Julia" userId="0c447748-8ede-40db-ada9-067062f9bd2f" providerId="ADAL" clId="{DA692B68-ABEE-4F49-A783-573269C610F9}" dt="2026-03-19T17:38:15.048" v="595" actId="2711"/>
        <pc:sldMkLst>
          <pc:docMk/>
          <pc:sldMk cId="1204807201" sldId="272"/>
        </pc:sldMkLst>
        <pc:spChg chg="add mod">
          <ac:chgData name="Santos de Almeida, Ana Julia" userId="0c447748-8ede-40db-ada9-067062f9bd2f" providerId="ADAL" clId="{DA692B68-ABEE-4F49-A783-573269C610F9}" dt="2026-03-19T17:38:15.048" v="595" actId="2711"/>
          <ac:spMkLst>
            <pc:docMk/>
            <pc:sldMk cId="1204807201" sldId="272"/>
            <ac:spMk id="2" creationId="{35D51C83-5E18-7CE1-A2AD-98D7851BA9F4}"/>
          </ac:spMkLst>
        </pc:spChg>
      </pc:sldChg>
      <pc:sldChg chg="addSp delSp modSp mod">
        <pc:chgData name="Santos de Almeida, Ana Julia" userId="0c447748-8ede-40db-ada9-067062f9bd2f" providerId="ADAL" clId="{DA692B68-ABEE-4F49-A783-573269C610F9}" dt="2026-03-19T17:38:21.502" v="596" actId="2711"/>
        <pc:sldMkLst>
          <pc:docMk/>
          <pc:sldMk cId="3655401263" sldId="273"/>
        </pc:sldMkLst>
        <pc:spChg chg="add mod">
          <ac:chgData name="Santos de Almeida, Ana Julia" userId="0c447748-8ede-40db-ada9-067062f9bd2f" providerId="ADAL" clId="{DA692B68-ABEE-4F49-A783-573269C610F9}" dt="2026-03-19T17:38:21.502" v="596" actId="2711"/>
          <ac:spMkLst>
            <pc:docMk/>
            <pc:sldMk cId="3655401263" sldId="273"/>
            <ac:spMk id="3" creationId="{B887250B-6FEA-BDE8-7CCF-8FADA93B830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E234B9FA-B08F-B1F6-25F6-019687BC8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>
            <a:extLst>
              <a:ext uri="{FF2B5EF4-FFF2-40B4-BE49-F238E27FC236}">
                <a16:creationId xmlns:a16="http://schemas.microsoft.com/office/drawing/2014/main" id="{35FB9E70-0502-F9B5-343B-E86608E0F5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1ECD4C84-D89C-9354-740D-FE9F174E1F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107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60555D99-6396-9B8C-BD81-29D407486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>
            <a:extLst>
              <a:ext uri="{FF2B5EF4-FFF2-40B4-BE49-F238E27FC236}">
                <a16:creationId xmlns:a16="http://schemas.microsoft.com/office/drawing/2014/main" id="{F67B0560-822A-CCE1-B29B-D0F4F580AD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F6E533E6-3E26-62AE-62D9-57904BC592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128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F400EB74-CE50-02A1-EF91-F2EBDA011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>
            <a:extLst>
              <a:ext uri="{FF2B5EF4-FFF2-40B4-BE49-F238E27FC236}">
                <a16:creationId xmlns:a16="http://schemas.microsoft.com/office/drawing/2014/main" id="{60751DAC-DEA1-AF79-54FC-D8363C30A7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A2E2042E-92B4-30AC-3E42-C0AB38DABE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5537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261B9B1F-763F-DEB1-2942-5D987F570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>
            <a:extLst>
              <a:ext uri="{FF2B5EF4-FFF2-40B4-BE49-F238E27FC236}">
                <a16:creationId xmlns:a16="http://schemas.microsoft.com/office/drawing/2014/main" id="{E48370A9-E852-BE91-15E1-0EE0DF1DAF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:notes">
            <a:extLst>
              <a:ext uri="{FF2B5EF4-FFF2-40B4-BE49-F238E27FC236}">
                <a16:creationId xmlns:a16="http://schemas.microsoft.com/office/drawing/2014/main" id="{E6CD7EFB-B0BB-00BE-60A4-45DDB2A476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023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bb4fdb029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bb4fdb029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3">
          <a:extLst>
            <a:ext uri="{FF2B5EF4-FFF2-40B4-BE49-F238E27FC236}">
              <a16:creationId xmlns:a16="http://schemas.microsoft.com/office/drawing/2014/main" id="{8B4EBF19-20AE-48B6-884E-39E6DBA99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4" name="Google Shape;13014;p2:notes">
            <a:extLst>
              <a:ext uri="{FF2B5EF4-FFF2-40B4-BE49-F238E27FC236}">
                <a16:creationId xmlns:a16="http://schemas.microsoft.com/office/drawing/2014/main" id="{B2009121-9541-B3EA-478E-0F680CAFE7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015" name="Google Shape;13015;p2:notes">
            <a:extLst>
              <a:ext uri="{FF2B5EF4-FFF2-40B4-BE49-F238E27FC236}">
                <a16:creationId xmlns:a16="http://schemas.microsoft.com/office/drawing/2014/main" id="{C905A31A-CD6F-689D-937E-EB69267DFB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/>
              <a:t>From reference pub: page 234 (Table 3)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6" name="Google Shape;13016;p2:notes">
            <a:extLst>
              <a:ext uri="{FF2B5EF4-FFF2-40B4-BE49-F238E27FC236}">
                <a16:creationId xmlns:a16="http://schemas.microsoft.com/office/drawing/2014/main" id="{482774F3-6F83-DE94-FAF2-834222AA5DD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825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8DEDBD90-4D7D-B5CE-A0EF-5DCB38BE6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>
            <a:extLst>
              <a:ext uri="{FF2B5EF4-FFF2-40B4-BE49-F238E27FC236}">
                <a16:creationId xmlns:a16="http://schemas.microsoft.com/office/drawing/2014/main" id="{27CBEAFF-E201-BDFD-FC5C-D956361DAD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>
            <a:extLst>
              <a:ext uri="{FF2B5EF4-FFF2-40B4-BE49-F238E27FC236}">
                <a16:creationId xmlns:a16="http://schemas.microsoft.com/office/drawing/2014/main" id="{A5447F5E-C170-10BC-CF48-DA89A8BF5E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660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3EC933BA-1DCE-2162-9500-FEEEE9CFD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>
            <a:extLst>
              <a:ext uri="{FF2B5EF4-FFF2-40B4-BE49-F238E27FC236}">
                <a16:creationId xmlns:a16="http://schemas.microsoft.com/office/drawing/2014/main" id="{2202D2A9-6838-364B-4029-312F2B29C0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>
            <a:extLst>
              <a:ext uri="{FF2B5EF4-FFF2-40B4-BE49-F238E27FC236}">
                <a16:creationId xmlns:a16="http://schemas.microsoft.com/office/drawing/2014/main" id="{D7432D43-DC2E-2541-23E7-F84E4AF25D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2777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7E328DEA-BB24-A012-8EC6-21C5D8EEF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>
            <a:extLst>
              <a:ext uri="{FF2B5EF4-FFF2-40B4-BE49-F238E27FC236}">
                <a16:creationId xmlns:a16="http://schemas.microsoft.com/office/drawing/2014/main" id="{5C52E327-7818-953A-38C5-0843B46568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>
            <a:extLst>
              <a:ext uri="{FF2B5EF4-FFF2-40B4-BE49-F238E27FC236}">
                <a16:creationId xmlns:a16="http://schemas.microsoft.com/office/drawing/2014/main" id="{EA890CFA-662F-98EC-D8D7-121A84D0C1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53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bg>
      <p:bgPr>
        <a:solidFill>
          <a:srgbClr val="3BA8F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 descr="Uma imagem contendo Logotipo&#10;&#10;O conteúdo gerado por IA pode estar incorreto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3917" y="5937621"/>
            <a:ext cx="1002146" cy="371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0"/>
          <p:cNvSpPr txBox="1"/>
          <p:nvPr/>
        </p:nvSpPr>
        <p:spPr>
          <a:xfrm>
            <a:off x="11071410" y="549275"/>
            <a:ext cx="6046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2026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de Título">
  <p:cSld name="2_Slide de Título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1"/>
          <p:cNvSpPr txBox="1"/>
          <p:nvPr/>
        </p:nvSpPr>
        <p:spPr>
          <a:xfrm>
            <a:off x="11071410" y="549275"/>
            <a:ext cx="6046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3BA8FD"/>
                </a:solidFill>
                <a:latin typeface="Manrope Light"/>
                <a:ea typeface="Manrope Light"/>
                <a:cs typeface="Manrope Light"/>
                <a:sym typeface="Manrope Light"/>
              </a:rPr>
              <a:t>2026</a:t>
            </a:r>
            <a:endParaRPr/>
          </a:p>
        </p:txBody>
      </p:sp>
      <p:pic>
        <p:nvPicPr>
          <p:cNvPr id="14" name="Google Shape;14;p11" descr="Uma imagem contendo Ícone&#10;&#10;O conteúdo gerado por IA pode estar incorreto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3915" y="5937619"/>
            <a:ext cx="1002148" cy="371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1_Slide de Título">
    <p:bg>
      <p:bgPr>
        <a:solidFill>
          <a:srgbClr val="A9D9D9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2" descr="Uma imagem contendo Logotipo&#10;&#10;O conteúdo gerado por IA pode estar incorreto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73917" y="5937621"/>
            <a:ext cx="1002146" cy="371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2"/>
          <p:cNvSpPr txBox="1"/>
          <p:nvPr/>
        </p:nvSpPr>
        <p:spPr>
          <a:xfrm>
            <a:off x="11071410" y="549275"/>
            <a:ext cx="6046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2026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ide de Título">
  <p:cSld name="3_Slide de Título">
    <p:bg>
      <p:bgPr>
        <a:solidFill>
          <a:srgbClr val="3BA8FD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3" descr="Ícone&#10;&#10;O conteúdo gerado por IA pode estar incorreto."/>
          <p:cNvPicPr preferRelativeResize="0"/>
          <p:nvPr/>
        </p:nvPicPr>
        <p:blipFill rotWithShape="1">
          <a:blip r:embed="rId2">
            <a:alphaModFix amt="46000"/>
          </a:blip>
          <a:srcRect/>
          <a:stretch/>
        </p:blipFill>
        <p:spPr>
          <a:xfrm>
            <a:off x="5588697" y="-210194"/>
            <a:ext cx="7408845" cy="720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3" descr="Uma imagem contendo Logotip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3917" y="5937621"/>
            <a:ext cx="1002146" cy="37110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3"/>
          <p:cNvSpPr txBox="1"/>
          <p:nvPr/>
        </p:nvSpPr>
        <p:spPr>
          <a:xfrm>
            <a:off x="11071410" y="549275"/>
            <a:ext cx="6046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2026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>
  <p:cSld name="Somente Título">
    <p:spTree>
      <p:nvGrpSpPr>
        <p:cNvPr id="1" name="Shape 1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2" name="Google Shape;12422;p18"/>
          <p:cNvSpPr txBox="1">
            <a:spLocks noGrp="1"/>
          </p:cNvSpPr>
          <p:nvPr>
            <p:ph type="title"/>
          </p:nvPr>
        </p:nvSpPr>
        <p:spPr>
          <a:xfrm>
            <a:off x="446914" y="484632"/>
            <a:ext cx="112959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0625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/>
          <p:nvPr/>
        </p:nvSpPr>
        <p:spPr>
          <a:xfrm>
            <a:off x="0" y="-711200"/>
            <a:ext cx="434109" cy="434109"/>
          </a:xfrm>
          <a:prstGeom prst="rect">
            <a:avLst/>
          </a:prstGeom>
          <a:solidFill>
            <a:srgbClr val="3BA8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9"/>
          <p:cNvSpPr/>
          <p:nvPr/>
        </p:nvSpPr>
        <p:spPr>
          <a:xfrm>
            <a:off x="591127" y="-711200"/>
            <a:ext cx="434109" cy="434109"/>
          </a:xfrm>
          <a:prstGeom prst="rect">
            <a:avLst/>
          </a:prstGeom>
          <a:solidFill>
            <a:srgbClr val="A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9"/>
          <p:cNvSpPr/>
          <p:nvPr/>
        </p:nvSpPr>
        <p:spPr>
          <a:xfrm>
            <a:off x="1182254" y="-711200"/>
            <a:ext cx="434109" cy="434109"/>
          </a:xfrm>
          <a:prstGeom prst="rect">
            <a:avLst/>
          </a:prstGeom>
          <a:solidFill>
            <a:srgbClr val="CCC2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pos="325">
          <p15:clr>
            <a:srgbClr val="F26B43"/>
          </p15:clr>
        </p15:guide>
        <p15:guide id="5" pos="7355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rimeinc.org/go/related_materials_download/media.primeinc.org/upload/programs/23WB241/Motivational_Interviewing_to_Overcome_Vaccine_Hesitance_-_A_Step-by-Step_Guide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nationalgeographicbrasil.com/ciencia/2021/05/por-que-ocorrem-efeitos-colaterais-da-vacina-e-quando-sao-preocupantes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imeinc.org/go/related_materials_download/media.primeinc.org/upload/programs/23WB241/Motivational_Interviewing_to_Overcome_Vaccine_Hesitance_-_A_Step-by-Step_Guide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issup.net/knowledge-share/resources/2019-10/motivational-interviewing-open-questions-affirmation-reflective" TargetMode="External"/><Relationship Id="rId4" Type="http://schemas.openxmlformats.org/officeDocument/2006/relationships/hyperlink" Target="https://www.nationalgeographicbrasil.com/ciencia/2021/05/por-que-ocorrem-efeitos-colaterais-da-vacina-e-quando-sao-preocupant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issup.net/knowledge-share/resources/2019-10/motivational-interviewing-open-questions-affirmation-reflectiv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rimeinc.org/go/related_materials_download/media.primeinc.org/upload/programs/23WB241/Motivational_Interviewing_to_Overcome_Vaccine_Hesitance_-_A_Step-by-Step_Guide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" descr="Ícone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9345" y="2128002"/>
            <a:ext cx="4524113" cy="440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"/>
          <p:cNvSpPr txBox="1"/>
          <p:nvPr/>
        </p:nvSpPr>
        <p:spPr>
          <a:xfrm>
            <a:off x="5454302" y="5970171"/>
            <a:ext cx="13051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24/03/2026</a:t>
            </a:r>
            <a:endParaRPr dirty="0"/>
          </a:p>
        </p:txBody>
      </p:sp>
      <p:sp>
        <p:nvSpPr>
          <p:cNvPr id="5" name="Google Shape;27;p1">
            <a:extLst>
              <a:ext uri="{FF2B5EF4-FFF2-40B4-BE49-F238E27FC236}">
                <a16:creationId xmlns:a16="http://schemas.microsoft.com/office/drawing/2014/main" id="{EBAFC931-DCFB-C64D-717C-DA4B08C5EDF6}"/>
              </a:ext>
            </a:extLst>
          </p:cNvPr>
          <p:cNvSpPr txBox="1"/>
          <p:nvPr/>
        </p:nvSpPr>
        <p:spPr>
          <a:xfrm>
            <a:off x="2848630" y="2742631"/>
            <a:ext cx="651650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Entrevista Motivacional</a:t>
            </a:r>
            <a:endParaRPr dirty="0"/>
          </a:p>
        </p:txBody>
      </p:sp>
      <p:sp>
        <p:nvSpPr>
          <p:cNvPr id="6" name="Google Shape;28;p1">
            <a:extLst>
              <a:ext uri="{FF2B5EF4-FFF2-40B4-BE49-F238E27FC236}">
                <a16:creationId xmlns:a16="http://schemas.microsoft.com/office/drawing/2014/main" id="{24DDF79D-8089-9822-CA2C-25702388B8AE}"/>
              </a:ext>
            </a:extLst>
          </p:cNvPr>
          <p:cNvSpPr txBox="1"/>
          <p:nvPr/>
        </p:nvSpPr>
        <p:spPr>
          <a:xfrm>
            <a:off x="4541834" y="3426542"/>
            <a:ext cx="3108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E a Hesitação Vacinal</a:t>
            </a:r>
            <a:endParaRPr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CE35FFC-72C0-419A-E5D5-3F57F4FD73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11" t="28259" r="21664" b="28767"/>
          <a:stretch>
            <a:fillRect/>
          </a:stretch>
        </p:blipFill>
        <p:spPr>
          <a:xfrm>
            <a:off x="1588301" y="398148"/>
            <a:ext cx="443699" cy="48228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F612242-DC7C-4E5C-3506-CC49A3EFD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4" y="531448"/>
            <a:ext cx="943277" cy="271192"/>
          </a:xfrm>
          <a:prstGeom prst="rect">
            <a:avLst/>
          </a:prstGeom>
        </p:spPr>
      </p:pic>
      <p:sp>
        <p:nvSpPr>
          <p:cNvPr id="12" name="Google Shape;29;p1">
            <a:extLst>
              <a:ext uri="{FF2B5EF4-FFF2-40B4-BE49-F238E27FC236}">
                <a16:creationId xmlns:a16="http://schemas.microsoft.com/office/drawing/2014/main" id="{4EEC56D7-EBCE-6361-2A84-44880CF58766}"/>
              </a:ext>
            </a:extLst>
          </p:cNvPr>
          <p:cNvSpPr txBox="1"/>
          <p:nvPr/>
        </p:nvSpPr>
        <p:spPr>
          <a:xfrm>
            <a:off x="4651341" y="549275"/>
            <a:ext cx="28893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Heloísa Garcia Claro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lt1"/>
                </a:solidFill>
                <a:latin typeface="Manrope Light"/>
                <a:sym typeface="Manrope Light"/>
              </a:rPr>
              <a:t>clarohg@unicamp.br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A557621A-F257-8644-44FC-5419EAFA7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D77943-ED3A-8E54-6ED9-0A6494CCD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33" y="1589859"/>
            <a:ext cx="10931334" cy="367828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30333" y="5762353"/>
            <a:ext cx="9831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7. PRIME Education. Motivational interviewing to overcome vaccine hesitancy: a step-by-step guide. </a:t>
            </a:r>
            <a:r>
              <a:rPr lang="en-US" sz="1200" dirty="0" err="1"/>
              <a:t>Disponível</a:t>
            </a:r>
            <a:r>
              <a:rPr lang="en-US" sz="1200" dirty="0"/>
              <a:t> </a:t>
            </a:r>
            <a:r>
              <a:rPr lang="en-US" sz="1200" dirty="0" err="1"/>
              <a:t>em</a:t>
            </a:r>
            <a:r>
              <a:rPr lang="en-US" sz="1200" dirty="0"/>
              <a:t>:</a:t>
            </a:r>
            <a:br>
              <a:rPr lang="en-US" sz="1200" dirty="0"/>
            </a:br>
            <a:r>
              <a:rPr lang="en-US" sz="1200" dirty="0">
                <a:hlinkClick r:id="rId4"/>
              </a:rPr>
              <a:t>https://primeinc.org/go/related_materials_download/media.primeinc.org/upload/programs/23WB241/Motivational_Interviewing_to_Overcome_Vaccine_Hesitance_-_A_Step-by-Step_Guide.pdf</a:t>
            </a:r>
            <a:r>
              <a:rPr lang="en-US" sz="1200" dirty="0"/>
              <a:t>. </a:t>
            </a:r>
            <a:r>
              <a:rPr lang="en-US" sz="1200" dirty="0" err="1"/>
              <a:t>Acesso</a:t>
            </a:r>
            <a:r>
              <a:rPr lang="en-US" sz="1200" dirty="0"/>
              <a:t> </a:t>
            </a:r>
            <a:r>
              <a:rPr lang="en-US" sz="1200" dirty="0" err="1"/>
              <a:t>em</a:t>
            </a:r>
            <a:r>
              <a:rPr lang="en-US" sz="1200" dirty="0"/>
              <a:t>: 07/03/2026.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28521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066DCE55-C937-4928-CC1A-54D85D3A6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185633EC-8DD6-4622-1A7A-FC8282162CE7}"/>
              </a:ext>
            </a:extLst>
          </p:cNvPr>
          <p:cNvSpPr/>
          <p:nvPr/>
        </p:nvSpPr>
        <p:spPr>
          <a:xfrm>
            <a:off x="1832964" y="645953"/>
            <a:ext cx="8526072" cy="2512365"/>
          </a:xfrm>
          <a:custGeom>
            <a:avLst/>
            <a:gdLst/>
            <a:ahLst/>
            <a:cxnLst/>
            <a:rect l="l" t="t" r="r" b="b"/>
            <a:pathLst>
              <a:path w="17557954" h="5173777">
                <a:moveTo>
                  <a:pt x="0" y="0"/>
                </a:moveTo>
                <a:lnTo>
                  <a:pt x="17557953" y="0"/>
                </a:lnTo>
                <a:lnTo>
                  <a:pt x="17557953" y="5173777"/>
                </a:lnTo>
                <a:lnTo>
                  <a:pt x="0" y="5173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0EAB7C8-E2CA-41FF-7B34-48DC81EA8BF4}"/>
              </a:ext>
            </a:extLst>
          </p:cNvPr>
          <p:cNvSpPr/>
          <p:nvPr/>
        </p:nvSpPr>
        <p:spPr>
          <a:xfrm>
            <a:off x="1832964" y="3323174"/>
            <a:ext cx="8526072" cy="2512366"/>
          </a:xfrm>
          <a:custGeom>
            <a:avLst/>
            <a:gdLst/>
            <a:ahLst/>
            <a:cxnLst/>
            <a:rect l="l" t="t" r="r" b="b"/>
            <a:pathLst>
              <a:path w="17580527" h="5180429">
                <a:moveTo>
                  <a:pt x="0" y="0"/>
                </a:moveTo>
                <a:lnTo>
                  <a:pt x="17580527" y="0"/>
                </a:lnTo>
                <a:lnTo>
                  <a:pt x="17580527" y="5180429"/>
                </a:lnTo>
                <a:lnTo>
                  <a:pt x="0" y="5180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354836" y="6000396"/>
            <a:ext cx="94823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>
              <a:buClr>
                <a:schemeClr val="dk1"/>
              </a:buClr>
              <a:buSzPts val="1400"/>
            </a:pPr>
            <a:r>
              <a:rPr lang="en-US" sz="10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Adaptado</a:t>
            </a:r>
            <a:r>
              <a:rPr lang="en-US" sz="10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de: 6. </a:t>
            </a:r>
            <a:r>
              <a:rPr lang="en-US" sz="10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Gagneur</a:t>
            </a:r>
            <a:r>
              <a:rPr lang="en-US" sz="10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A. Motivational interviewing: A powerful to address vaccine hesitancy. Canada Communicable Disease Report. 2020 Apr 2;46(4):93.</a:t>
            </a:r>
          </a:p>
          <a:p>
            <a:pPr marL="139700">
              <a:buClr>
                <a:schemeClr val="dk1"/>
              </a:buClr>
              <a:buSzPts val="1400"/>
            </a:pP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pPr marL="139700">
              <a:buClr>
                <a:schemeClr val="dk1"/>
              </a:buClr>
              <a:buSzPts val="1400"/>
            </a:pP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8. National Geographic. </a:t>
            </a:r>
            <a:r>
              <a:rPr lang="pt-BR" sz="1200" dirty="0">
                <a:latin typeface="+mj-lt"/>
              </a:rPr>
              <a:t>Por que ocorrem efeitos colaterais da vacina e quando são preocupantes. Disponível em: </a:t>
            </a:r>
            <a:r>
              <a:rPr lang="pt-BR" sz="1200" dirty="0">
                <a:latin typeface="+mj-lt"/>
                <a:hlinkClick r:id="rId5"/>
              </a:rPr>
              <a:t>Por que ocorrem efeitos colaterais da vacina e quando são preocupantes | </a:t>
            </a:r>
            <a:r>
              <a:rPr lang="pt-BR" sz="1200" dirty="0" err="1">
                <a:latin typeface="+mj-lt"/>
                <a:hlinkClick r:id="rId5"/>
              </a:rPr>
              <a:t>National</a:t>
            </a:r>
            <a:r>
              <a:rPr lang="pt-BR" sz="1200" dirty="0">
                <a:latin typeface="+mj-lt"/>
                <a:hlinkClick r:id="rId5"/>
              </a:rPr>
              <a:t> </a:t>
            </a:r>
            <a:r>
              <a:rPr lang="pt-BR" sz="1200" dirty="0" err="1">
                <a:latin typeface="+mj-lt"/>
                <a:hlinkClick r:id="rId5"/>
              </a:rPr>
              <a:t>Geographic</a:t>
            </a:r>
            <a:r>
              <a:rPr lang="pt-BR" sz="1200" dirty="0">
                <a:latin typeface="+mj-lt"/>
                <a:hlinkClick r:id="rId5"/>
              </a:rPr>
              <a:t> | </a:t>
            </a:r>
            <a:r>
              <a:rPr lang="pt-BR" sz="1200" dirty="0" err="1">
                <a:latin typeface="+mj-lt"/>
                <a:hlinkClick r:id="rId5"/>
              </a:rPr>
              <a:t>National</a:t>
            </a:r>
            <a:r>
              <a:rPr lang="pt-BR" sz="1200" dirty="0">
                <a:latin typeface="+mj-lt"/>
                <a:hlinkClick r:id="rId5"/>
              </a:rPr>
              <a:t> </a:t>
            </a:r>
            <a:r>
              <a:rPr lang="pt-BR" sz="1200" dirty="0" err="1">
                <a:latin typeface="+mj-lt"/>
                <a:hlinkClick r:id="rId5"/>
              </a:rPr>
              <a:t>Geographic</a:t>
            </a:r>
            <a:r>
              <a:rPr lang="pt-BR" sz="1200" dirty="0">
                <a:latin typeface="+mj-lt"/>
              </a:rPr>
              <a:t>. Acesso em: março de 2026.</a:t>
            </a:r>
          </a:p>
          <a:p>
            <a:pPr marL="139700" lvl="0">
              <a:buClr>
                <a:schemeClr val="dk1"/>
              </a:buClr>
              <a:buSzPts val="1400"/>
            </a:pP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666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12E17BD1-2060-EBD7-0902-F49FE7430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BB6E1FA-D8D8-D856-F4D4-F41E55DD8E37}"/>
              </a:ext>
            </a:extLst>
          </p:cNvPr>
          <p:cNvSpPr/>
          <p:nvPr/>
        </p:nvSpPr>
        <p:spPr>
          <a:xfrm>
            <a:off x="946906" y="1455428"/>
            <a:ext cx="10298187" cy="3947144"/>
          </a:xfrm>
          <a:custGeom>
            <a:avLst/>
            <a:gdLst/>
            <a:ahLst/>
            <a:cxnLst/>
            <a:rect l="l" t="t" r="r" b="b"/>
            <a:pathLst>
              <a:path w="16501435" h="6324758">
                <a:moveTo>
                  <a:pt x="0" y="0"/>
                </a:moveTo>
                <a:lnTo>
                  <a:pt x="16501435" y="0"/>
                </a:lnTo>
                <a:lnTo>
                  <a:pt x="16501435" y="6324757"/>
                </a:lnTo>
                <a:lnTo>
                  <a:pt x="0" y="6324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5D51C83-5E18-7CE1-A2AD-98D7851BA9F4}"/>
              </a:ext>
            </a:extLst>
          </p:cNvPr>
          <p:cNvSpPr/>
          <p:nvPr/>
        </p:nvSpPr>
        <p:spPr>
          <a:xfrm>
            <a:off x="860767" y="5847785"/>
            <a:ext cx="9412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dk1"/>
              </a:buClr>
              <a:buSzPts val="1400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Adaptado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de: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Gagneur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A. Motivational interviewing: A powerful to address vaccine hesitancy. Canada Communicable Disease Report. 2020 Apr 2;46(4):93.</a:t>
            </a:r>
          </a:p>
        </p:txBody>
      </p:sp>
    </p:spTree>
    <p:extLst>
      <p:ext uri="{BB962C8B-B14F-4D97-AF65-F5344CB8AC3E}">
        <p14:creationId xmlns:p14="http://schemas.microsoft.com/office/powerpoint/2010/main" val="1204807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775E9228-3350-69D6-41F1-8D93AC16C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B7121ECA-7D51-D028-9347-C570DA75F8B7}"/>
              </a:ext>
            </a:extLst>
          </p:cNvPr>
          <p:cNvSpPr/>
          <p:nvPr/>
        </p:nvSpPr>
        <p:spPr>
          <a:xfrm>
            <a:off x="547075" y="1498070"/>
            <a:ext cx="11097849" cy="3861860"/>
          </a:xfrm>
          <a:custGeom>
            <a:avLst/>
            <a:gdLst/>
            <a:ahLst/>
            <a:cxnLst/>
            <a:rect l="l" t="t" r="r" b="b"/>
            <a:pathLst>
              <a:path w="16288213" h="5668017">
                <a:moveTo>
                  <a:pt x="0" y="0"/>
                </a:moveTo>
                <a:lnTo>
                  <a:pt x="16288213" y="0"/>
                </a:lnTo>
                <a:lnTo>
                  <a:pt x="16288213" y="5668016"/>
                </a:lnTo>
                <a:lnTo>
                  <a:pt x="0" y="56680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887250B-6FEA-BDE8-7CCF-8FADA93B830B}"/>
              </a:ext>
            </a:extLst>
          </p:cNvPr>
          <p:cNvSpPr/>
          <p:nvPr/>
        </p:nvSpPr>
        <p:spPr>
          <a:xfrm>
            <a:off x="547075" y="5781524"/>
            <a:ext cx="9245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lvl="0">
              <a:buClr>
                <a:schemeClr val="dk1"/>
              </a:buClr>
              <a:buSzPts val="1400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Adaptado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de: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Gagneur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A. Motivational interviewing: A powerful to address vaccine hesitancy. Canada Communicable Disease Report. 2020 Apr 2;46(4):93.</a:t>
            </a:r>
          </a:p>
        </p:txBody>
      </p:sp>
    </p:spTree>
    <p:extLst>
      <p:ext uri="{BB962C8B-B14F-4D97-AF65-F5344CB8AC3E}">
        <p14:creationId xmlns:p14="http://schemas.microsoft.com/office/powerpoint/2010/main" val="3655401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bb4fdb0292_0_21"/>
          <p:cNvSpPr txBox="1"/>
          <p:nvPr/>
        </p:nvSpPr>
        <p:spPr>
          <a:xfrm>
            <a:off x="892622" y="549275"/>
            <a:ext cx="37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REFERÊNCIAS</a:t>
            </a:r>
            <a:endParaRPr dirty="0"/>
          </a:p>
        </p:txBody>
      </p:sp>
      <p:cxnSp>
        <p:nvCxnSpPr>
          <p:cNvPr id="114" name="Google Shape;114;g3bb4fdb0292_0_21"/>
          <p:cNvCxnSpPr/>
          <p:nvPr/>
        </p:nvCxnSpPr>
        <p:spPr>
          <a:xfrm rot="10800000" flipH="1">
            <a:off x="-2133600" y="931369"/>
            <a:ext cx="6299100" cy="4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g3bb4fdb0292_0_21"/>
          <p:cNvSpPr txBox="1"/>
          <p:nvPr/>
        </p:nvSpPr>
        <p:spPr>
          <a:xfrm>
            <a:off x="695829" y="1183919"/>
            <a:ext cx="10107900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r>
              <a:rPr lang="pt-BR" sz="1200" dirty="0">
                <a:latin typeface="+mj-lt"/>
              </a:rPr>
              <a:t>Oliveira Souza, Fernanda. </a:t>
            </a:r>
            <a:r>
              <a:rPr lang="en-US" sz="1200" dirty="0">
                <a:latin typeface="+mj-lt"/>
              </a:rPr>
              <a:t>CSP. </a:t>
            </a:r>
            <a:r>
              <a:rPr lang="pt-BR" sz="1200" dirty="0">
                <a:latin typeface="+mj-lt"/>
              </a:rPr>
              <a:t>Hesitação vacinal para influenza entre trabalhadores(as) da saúde, Bahia, Brasil. Cad. Saúde Pública 38 (1), 2022.</a:t>
            </a: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pPr marL="457200" lvl="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Rosengren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, D. B. (2017). Building motivational interviewing skills: A practitioner workbook (2nd edition). New York, NY: The Guilford Press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en-US" sz="1200" dirty="0">
              <a:solidFill>
                <a:schemeClr val="dk1"/>
              </a:solidFill>
              <a:latin typeface="+mj-lt"/>
              <a:ea typeface="Manrope"/>
              <a:cs typeface="Manrope"/>
              <a:sym typeface="Manrope"/>
            </a:endParaRP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r>
              <a:rPr lang="pt-BR" sz="1200" dirty="0" err="1">
                <a:latin typeface="+mj-lt"/>
              </a:rPr>
              <a:t>Zolezzi</a:t>
            </a:r>
            <a:r>
              <a:rPr lang="pt-BR" sz="1200" dirty="0">
                <a:latin typeface="+mj-lt"/>
              </a:rPr>
              <a:t> M, </a:t>
            </a:r>
            <a:r>
              <a:rPr lang="pt-BR" sz="1200" dirty="0" err="1">
                <a:latin typeface="+mj-lt"/>
              </a:rPr>
              <a:t>Paravattil</a:t>
            </a:r>
            <a:r>
              <a:rPr lang="pt-BR" sz="1200" dirty="0">
                <a:latin typeface="+mj-lt"/>
              </a:rPr>
              <a:t> B, El-</a:t>
            </a:r>
            <a:r>
              <a:rPr lang="pt-BR" sz="1200" dirty="0" err="1">
                <a:latin typeface="+mj-lt"/>
              </a:rPr>
              <a:t>Gaili</a:t>
            </a:r>
            <a:r>
              <a:rPr lang="pt-BR" sz="1200" dirty="0">
                <a:latin typeface="+mj-lt"/>
              </a:rPr>
              <a:t> T. </a:t>
            </a:r>
            <a:r>
              <a:rPr lang="pt-BR" sz="1200" dirty="0" err="1">
                <a:latin typeface="+mj-lt"/>
              </a:rPr>
              <a:t>Using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motivational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interviewing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techniques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to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inform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decision</a:t>
            </a:r>
            <a:r>
              <a:rPr lang="pt-BR" sz="1200" dirty="0">
                <a:latin typeface="+mj-lt"/>
              </a:rPr>
              <a:t>-making for COVID-19 </a:t>
            </a:r>
            <a:r>
              <a:rPr lang="pt-BR" sz="1200" dirty="0" err="1">
                <a:latin typeface="+mj-lt"/>
              </a:rPr>
              <a:t>vaccination</a:t>
            </a:r>
            <a:r>
              <a:rPr lang="pt-BR" sz="1200" dirty="0">
                <a:latin typeface="+mj-lt"/>
              </a:rPr>
              <a:t>. </a:t>
            </a:r>
            <a:r>
              <a:rPr lang="pt-BR" sz="1200" i="1" dirty="0" err="1">
                <a:latin typeface="+mj-lt"/>
              </a:rPr>
              <a:t>Int</a:t>
            </a:r>
            <a:r>
              <a:rPr lang="pt-BR" sz="1200" i="1" dirty="0">
                <a:latin typeface="+mj-lt"/>
              </a:rPr>
              <a:t> J Clin </a:t>
            </a:r>
            <a:r>
              <a:rPr lang="pt-BR" sz="1200" i="1" dirty="0" err="1">
                <a:latin typeface="+mj-lt"/>
              </a:rPr>
              <a:t>Pharm</a:t>
            </a:r>
            <a:r>
              <a:rPr lang="pt-BR" sz="1200" dirty="0">
                <a:latin typeface="+mj-lt"/>
              </a:rPr>
              <a:t>. 2021;43(6):1728-1734.</a:t>
            </a: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pt-BR" sz="1200" dirty="0">
              <a:latin typeface="+mj-lt"/>
            </a:endParaRP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r>
              <a:rPr lang="pt-BR" sz="1200" dirty="0">
                <a:latin typeface="+mj-lt"/>
              </a:rPr>
              <a:t>A, </a:t>
            </a:r>
            <a:r>
              <a:rPr lang="pt-BR" sz="1200" dirty="0" err="1">
                <a:latin typeface="+mj-lt"/>
              </a:rPr>
              <a:t>Mustață</a:t>
            </a:r>
            <a:r>
              <a:rPr lang="pt-BR" sz="1200" dirty="0">
                <a:latin typeface="+mj-lt"/>
              </a:rPr>
              <a:t> M, Deliu A, </a:t>
            </a:r>
            <a:r>
              <a:rPr lang="pt-BR" sz="1200" dirty="0" err="1">
                <a:latin typeface="+mj-lt"/>
              </a:rPr>
              <a:t>Holford</a:t>
            </a:r>
            <a:r>
              <a:rPr lang="pt-BR" sz="1200" dirty="0">
                <a:latin typeface="+mj-lt"/>
              </a:rPr>
              <a:t> D, </a:t>
            </a:r>
            <a:r>
              <a:rPr lang="pt-BR" sz="1200" dirty="0" err="1">
                <a:latin typeface="+mj-lt"/>
              </a:rPr>
              <a:t>Karlsson</a:t>
            </a:r>
            <a:r>
              <a:rPr lang="pt-BR" sz="1200" dirty="0">
                <a:latin typeface="+mj-lt"/>
              </a:rPr>
              <a:t> L, Gould V, et al. A </a:t>
            </a:r>
            <a:r>
              <a:rPr lang="pt-BR" sz="1200" dirty="0" err="1">
                <a:latin typeface="+mj-lt"/>
              </a:rPr>
              <a:t>field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test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of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empathetic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refutational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and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motivational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interviewing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to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address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vaccine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hesitancy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among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patients</a:t>
            </a:r>
            <a:r>
              <a:rPr lang="pt-BR" sz="1200" dirty="0">
                <a:latin typeface="+mj-lt"/>
              </a:rPr>
              <a:t>. </a:t>
            </a:r>
            <a:r>
              <a:rPr lang="pt-BR" sz="1200" dirty="0" err="1">
                <a:latin typeface="+mj-lt"/>
              </a:rPr>
              <a:t>npj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Vaccines</a:t>
            </a:r>
            <a:r>
              <a:rPr lang="pt-BR" sz="1200" dirty="0">
                <a:latin typeface="+mj-lt"/>
              </a:rPr>
              <a:t>. 2025;10(1):142. </a:t>
            </a: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Miller &amp;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Rollnick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(2017) Ten things MI is not Miller, W.R. &amp;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Rollnick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, S. (2009) Ten things that MI is not.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Behavioural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and Cognitive Psychotherapy, 37, 129-140.</a:t>
            </a: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Gagneur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A. Motivational interviewing: A powerful to address vaccine hesitancy. Canada Communicable Disease Report. 2020 Apr 2;46(4):93.</a:t>
            </a: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r>
              <a:rPr lang="en-US" sz="1200" dirty="0">
                <a:latin typeface="+mj-lt"/>
              </a:rPr>
              <a:t>PRIME Education. Motivational interviewing to overcome vaccine hesitancy: a step-by-step guide. </a:t>
            </a:r>
            <a:r>
              <a:rPr lang="en-US" sz="1200" dirty="0" err="1">
                <a:latin typeface="+mj-lt"/>
              </a:rPr>
              <a:t>Disponível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em</a:t>
            </a:r>
            <a:r>
              <a:rPr lang="en-US" sz="1200" dirty="0">
                <a:latin typeface="+mj-lt"/>
              </a:rPr>
              <a:t>:</a:t>
            </a:r>
            <a:br>
              <a:rPr lang="en-US" sz="1200" dirty="0">
                <a:latin typeface="+mj-lt"/>
              </a:rPr>
            </a:br>
            <a:r>
              <a:rPr lang="en-US" sz="1200" dirty="0">
                <a:latin typeface="+mj-lt"/>
                <a:hlinkClick r:id="rId3"/>
              </a:rPr>
              <a:t>https://primeinc.org/go/related_materials_download/media.primeinc.org/upload/programs/23WB241/Motivational_Interviewing_to_Overcome_Vaccine_Hesitance_-_A_Step-by-Step_Guide.pdf</a:t>
            </a:r>
            <a:r>
              <a:rPr lang="en-US" sz="1200" dirty="0">
                <a:latin typeface="+mj-lt"/>
              </a:rPr>
              <a:t>. </a:t>
            </a:r>
            <a:r>
              <a:rPr lang="en-US" sz="1200" dirty="0" err="1">
                <a:latin typeface="+mj-lt"/>
              </a:rPr>
              <a:t>Acesso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em</a:t>
            </a:r>
            <a:r>
              <a:rPr lang="en-US" sz="1200" dirty="0">
                <a:latin typeface="+mj-lt"/>
              </a:rPr>
              <a:t>: 07/03/2026.</a:t>
            </a: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National Geographic. </a:t>
            </a:r>
            <a:r>
              <a:rPr lang="pt-BR" sz="1200" dirty="0">
                <a:latin typeface="+mj-lt"/>
              </a:rPr>
              <a:t>Por que ocorrem efeitos colaterais da vacina e quando são preocupantes. Disponível em: </a:t>
            </a:r>
            <a:r>
              <a:rPr lang="pt-BR" sz="1200" dirty="0">
                <a:latin typeface="+mj-lt"/>
                <a:hlinkClick r:id="rId4"/>
              </a:rPr>
              <a:t>Por que ocorrem efeitos colaterais da vacina e quando são preocupantes | </a:t>
            </a:r>
            <a:r>
              <a:rPr lang="pt-BR" sz="1200" dirty="0" err="1">
                <a:latin typeface="+mj-lt"/>
                <a:hlinkClick r:id="rId4"/>
              </a:rPr>
              <a:t>National</a:t>
            </a:r>
            <a:r>
              <a:rPr lang="pt-BR" sz="1200" dirty="0">
                <a:latin typeface="+mj-lt"/>
                <a:hlinkClick r:id="rId4"/>
              </a:rPr>
              <a:t> </a:t>
            </a:r>
            <a:r>
              <a:rPr lang="pt-BR" sz="1200" dirty="0" err="1">
                <a:latin typeface="+mj-lt"/>
                <a:hlinkClick r:id="rId4"/>
              </a:rPr>
              <a:t>Geographic</a:t>
            </a:r>
            <a:r>
              <a:rPr lang="pt-BR" sz="1200" dirty="0">
                <a:latin typeface="+mj-lt"/>
                <a:hlinkClick r:id="rId4"/>
              </a:rPr>
              <a:t> | </a:t>
            </a:r>
            <a:r>
              <a:rPr lang="pt-BR" sz="1200" dirty="0" err="1">
                <a:latin typeface="+mj-lt"/>
                <a:hlinkClick r:id="rId4"/>
              </a:rPr>
              <a:t>National</a:t>
            </a:r>
            <a:r>
              <a:rPr lang="pt-BR" sz="1200" dirty="0">
                <a:latin typeface="+mj-lt"/>
                <a:hlinkClick r:id="rId4"/>
              </a:rPr>
              <a:t> </a:t>
            </a:r>
            <a:r>
              <a:rPr lang="pt-BR" sz="1200" dirty="0" err="1">
                <a:latin typeface="+mj-lt"/>
                <a:hlinkClick r:id="rId4"/>
              </a:rPr>
              <a:t>Geographic</a:t>
            </a:r>
            <a:r>
              <a:rPr lang="pt-BR" sz="1200" dirty="0">
                <a:latin typeface="+mj-lt"/>
              </a:rPr>
              <a:t>. Acesso em: março de 2026.</a:t>
            </a: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pt-BR" sz="1200" dirty="0">
              <a:latin typeface="+mj-lt"/>
            </a:endParaRP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ISSUP. </a:t>
            </a:r>
            <a:r>
              <a:rPr lang="en-US" sz="1200" dirty="0">
                <a:latin typeface="+mj-lt"/>
              </a:rPr>
              <a:t>Motivational Interviewing: Open Questions, Affirmation, Reflective Listening, and Summary Reflections (OARS). </a:t>
            </a:r>
            <a:r>
              <a:rPr lang="en-US" sz="1200" dirty="0" err="1">
                <a:latin typeface="+mj-lt"/>
              </a:rPr>
              <a:t>Disponível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em</a:t>
            </a:r>
            <a:r>
              <a:rPr lang="en-US" sz="1200" dirty="0">
                <a:latin typeface="+mj-lt"/>
              </a:rPr>
              <a:t>: </a:t>
            </a:r>
            <a:r>
              <a:rPr lang="en-US" sz="1200" dirty="0">
                <a:latin typeface="+mj-lt"/>
                <a:hlinkClick r:id="rId5"/>
              </a:rPr>
              <a:t>Motivational Interviewing: Open Questions, Affirmation, Reflective Listening, and Summary Reflections (OARS) | International Society of Substance Use Professionals</a:t>
            </a:r>
            <a:r>
              <a:rPr lang="en-US" sz="1200" dirty="0">
                <a:latin typeface="+mj-lt"/>
              </a:rPr>
              <a:t>. </a:t>
            </a:r>
            <a:r>
              <a:rPr lang="en-US" sz="1200" dirty="0" err="1">
                <a:latin typeface="+mj-lt"/>
              </a:rPr>
              <a:t>Acesso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em</a:t>
            </a:r>
            <a:r>
              <a:rPr lang="en-US" sz="1200" dirty="0">
                <a:latin typeface="+mj-lt"/>
              </a:rPr>
              <a:t>: </a:t>
            </a:r>
            <a:r>
              <a:rPr lang="en-US" sz="1200" dirty="0" err="1">
                <a:latin typeface="+mj-lt"/>
              </a:rPr>
              <a:t>março</a:t>
            </a:r>
            <a:r>
              <a:rPr lang="en-US" sz="1200" dirty="0">
                <a:latin typeface="+mj-lt"/>
              </a:rPr>
              <a:t> de 2026.</a:t>
            </a: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pPr marL="139700">
              <a:buClr>
                <a:schemeClr val="dk1"/>
              </a:buClr>
              <a:buSzPts val="1400"/>
            </a:pPr>
            <a:endParaRPr lang="pt-BR" sz="1200" dirty="0">
              <a:latin typeface="+mj-lt"/>
            </a:endParaRP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pPr marL="457200" indent="-317500">
              <a:buClr>
                <a:schemeClr val="dk1"/>
              </a:buClr>
              <a:buSzPts val="1400"/>
              <a:buFont typeface="Manrope Light"/>
              <a:buAutoNum type="arabicPeriod"/>
            </a:pP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"/>
          <p:cNvSpPr/>
          <p:nvPr/>
        </p:nvSpPr>
        <p:spPr>
          <a:xfrm>
            <a:off x="2754085" y="-538295"/>
            <a:ext cx="6683829" cy="4968781"/>
          </a:xfrm>
          <a:prstGeom prst="roundRect">
            <a:avLst>
              <a:gd name="adj" fmla="val 13837"/>
            </a:avLst>
          </a:prstGeom>
          <a:solidFill>
            <a:srgbClr val="3BA8F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8"/>
          <p:cNvSpPr txBox="1"/>
          <p:nvPr/>
        </p:nvSpPr>
        <p:spPr>
          <a:xfrm>
            <a:off x="3048000" y="1958519"/>
            <a:ext cx="6096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>
                <a:solidFill>
                  <a:schemeClr val="lt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Obrigado(a)  pela participação!</a:t>
            </a:r>
            <a:endParaRPr sz="3200">
              <a:solidFill>
                <a:schemeClr val="lt1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22" name="Google Shape;122;p8"/>
          <p:cNvSpPr txBox="1"/>
          <p:nvPr/>
        </p:nvSpPr>
        <p:spPr>
          <a:xfrm>
            <a:off x="3048000" y="3189514"/>
            <a:ext cx="6096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Responda o questionário de avaliação</a:t>
            </a:r>
            <a:endParaRPr sz="160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125" name="Google Shape;125;p8" descr="Logotipo, nome da empresa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10258"/>
            <a:ext cx="1469571" cy="146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8" descr="Logotipo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6920" y="6018143"/>
            <a:ext cx="1099457" cy="45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10">
            <a:extLst>
              <a:ext uri="{FF2B5EF4-FFF2-40B4-BE49-F238E27FC236}">
                <a16:creationId xmlns:a16="http://schemas.microsoft.com/office/drawing/2014/main" id="{BFBB8EA4-4ADD-2ADC-14D6-91D4FBB5C23C}"/>
              </a:ext>
            </a:extLst>
          </p:cNvPr>
          <p:cNvSpPr/>
          <p:nvPr/>
        </p:nvSpPr>
        <p:spPr>
          <a:xfrm>
            <a:off x="1449684" y="6053615"/>
            <a:ext cx="1194222" cy="466777"/>
          </a:xfrm>
          <a:custGeom>
            <a:avLst/>
            <a:gdLst/>
            <a:ahLst/>
            <a:cxnLst/>
            <a:rect l="l" t="t" r="r" b="b"/>
            <a:pathLst>
              <a:path w="6073457" h="2373889">
                <a:moveTo>
                  <a:pt x="0" y="0"/>
                </a:moveTo>
                <a:lnTo>
                  <a:pt x="6073457" y="0"/>
                </a:lnTo>
                <a:lnTo>
                  <a:pt x="6073457" y="2373889"/>
                </a:lnTo>
                <a:lnTo>
                  <a:pt x="0" y="23738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CC4B3448-51C8-3271-DE8F-D475B1BAD0C6}"/>
              </a:ext>
            </a:extLst>
          </p:cNvPr>
          <p:cNvSpPr/>
          <p:nvPr/>
        </p:nvSpPr>
        <p:spPr>
          <a:xfrm>
            <a:off x="9924028" y="5787323"/>
            <a:ext cx="689948" cy="733069"/>
          </a:xfrm>
          <a:custGeom>
            <a:avLst/>
            <a:gdLst/>
            <a:ahLst/>
            <a:cxnLst/>
            <a:rect l="l" t="t" r="r" b="b"/>
            <a:pathLst>
              <a:path w="2260710" h="2127727">
                <a:moveTo>
                  <a:pt x="0" y="0"/>
                </a:moveTo>
                <a:lnTo>
                  <a:pt x="2260710" y="0"/>
                </a:lnTo>
                <a:lnTo>
                  <a:pt x="2260710" y="2127727"/>
                </a:lnTo>
                <a:lnTo>
                  <a:pt x="0" y="2127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25" t="-6509" r="-14901" b="-938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Google Shape;16649;p157">
            <a:extLst>
              <a:ext uri="{FF2B5EF4-FFF2-40B4-BE49-F238E27FC236}">
                <a16:creationId xmlns:a16="http://schemas.microsoft.com/office/drawing/2014/main" id="{18A1533D-9979-F15C-8FE6-5F6D5CAF2E69}"/>
              </a:ext>
            </a:extLst>
          </p:cNvPr>
          <p:cNvSpPr txBox="1"/>
          <p:nvPr/>
        </p:nvSpPr>
        <p:spPr>
          <a:xfrm>
            <a:off x="3279842" y="5243160"/>
            <a:ext cx="563231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 algn="ctr">
              <a:buNone/>
            </a:pPr>
            <a:r>
              <a:rPr lang="pt-BR" sz="1100" dirty="0">
                <a:solidFill>
                  <a:schemeClr val="tx1"/>
                </a:solidFill>
                <a:latin typeface="Aptos" panose="020B0004020202020204" pitchFamily="34" charset="0"/>
              </a:rPr>
              <a:t>Esse material é destinado a gestores de saúde do mercado público e privado e profissionais não prescritores de saúde. Material fornecido contêm Premissas Declaradas e/ou informações factuais referenciadas para a avaliação das condições de Acesso ao Mercado e não se destinam a fins promocionais.</a:t>
            </a:r>
          </a:p>
          <a:p>
            <a:pPr marL="0" indent="0" algn="ctr">
              <a:buNone/>
            </a:pPr>
            <a:r>
              <a:rPr lang="pt-BR" sz="1100" dirty="0">
                <a:solidFill>
                  <a:schemeClr val="tx1"/>
                </a:solidFill>
                <a:latin typeface="Aptos" panose="020B0004020202020204" pitchFamily="34" charset="0"/>
              </a:rPr>
              <a:t>Proibido o compartilhar.</a:t>
            </a:r>
          </a:p>
          <a:p>
            <a:pPr marL="0" indent="0" algn="ctr">
              <a:buNone/>
            </a:pPr>
            <a:endParaRPr lang="pt-BR" sz="1100" dirty="0">
              <a:solidFill>
                <a:schemeClr val="tx1"/>
              </a:solidFill>
              <a:latin typeface="Aptos" panose="020B0004020202020204" pitchFamily="34" charset="0"/>
              <a:ea typeface="Tomorrow"/>
              <a:cs typeface="Tomorrow"/>
              <a:sym typeface="Tomorrow"/>
            </a:endParaRPr>
          </a:p>
          <a:p>
            <a:pPr algn="ctr" fontAlgn="base"/>
            <a:r>
              <a:rPr lang="pt-BR" sz="1200" dirty="0">
                <a:latin typeface="Aptos" panose="020B0004020202020204" pitchFamily="34" charset="0"/>
              </a:rPr>
              <a:t>PP-UNP-BRA-6724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7">
          <a:extLst>
            <a:ext uri="{FF2B5EF4-FFF2-40B4-BE49-F238E27FC236}">
              <a16:creationId xmlns:a16="http://schemas.microsoft.com/office/drawing/2014/main" id="{E3477740-7D43-64EC-B6C2-45D689E85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6" name="Google Shape;13026;p119">
            <a:extLst>
              <a:ext uri="{FF2B5EF4-FFF2-40B4-BE49-F238E27FC236}">
                <a16:creationId xmlns:a16="http://schemas.microsoft.com/office/drawing/2014/main" id="{04BAC144-3283-494B-7C56-F85970DB2443}"/>
              </a:ext>
            </a:extLst>
          </p:cNvPr>
          <p:cNvSpPr/>
          <p:nvPr/>
        </p:nvSpPr>
        <p:spPr>
          <a:xfrm>
            <a:off x="432966" y="525659"/>
            <a:ext cx="109503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5975" anchor="t" anchorCtr="0">
            <a:noAutofit/>
          </a:bodyPr>
          <a:lstStyle/>
          <a:p>
            <a:pPr lvl="0">
              <a:lnSpc>
                <a:spcPct val="80000"/>
              </a:lnSpc>
              <a:buClr>
                <a:srgbClr val="0000C9"/>
              </a:buClr>
              <a:buSzPts val="2400"/>
            </a:pPr>
            <a:r>
              <a:rPr lang="pt-BR" sz="2800" b="1" dirty="0">
                <a:solidFill>
                  <a:schemeClr val="accent1"/>
                </a:solidFill>
              </a:rPr>
              <a:t>Declaração de Conflito</a:t>
            </a:r>
            <a:r>
              <a:rPr lang="en-US" sz="2800" b="1" i="0" u="none" strike="noStrike" cap="none" dirty="0">
                <a:solidFill>
                  <a:srgbClr val="0000C9"/>
                </a:solidFill>
                <a:latin typeface="Arial"/>
                <a:ea typeface="Arial"/>
                <a:cs typeface="Arial"/>
                <a:sym typeface="Arial"/>
              </a:rPr>
              <a:t> de Interesse</a:t>
            </a:r>
            <a:endParaRPr sz="2800" b="0" i="0" u="none" strike="noStrike" cap="none" baseline="30000" dirty="0">
              <a:solidFill>
                <a:srgbClr val="0000C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69" name="Google Shape;13269;p119">
            <a:extLst>
              <a:ext uri="{FF2B5EF4-FFF2-40B4-BE49-F238E27FC236}">
                <a16:creationId xmlns:a16="http://schemas.microsoft.com/office/drawing/2014/main" id="{7BA91184-4BD8-290C-790E-9456F73F23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4771" y="6454107"/>
            <a:ext cx="706245" cy="278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8B36370-F370-4B02-ED9F-EE854F2DBD00}"/>
              </a:ext>
            </a:extLst>
          </p:cNvPr>
          <p:cNvSpPr txBox="1"/>
          <p:nvPr/>
        </p:nvSpPr>
        <p:spPr>
          <a:xfrm>
            <a:off x="356766" y="1186069"/>
            <a:ext cx="871103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800" dirty="0">
              <a:solidFill>
                <a:schemeClr val="accent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De acordo com a Resolução nº 564/2017 do Conselho federal de Enfermagem - COFEN e com a RDC 96/2008 da ANVISA, declaro que: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Atuo como Professora Associada da Faculdade de Enfermagem da Universidade Estadual de Campinas;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Os meus pré-requisitos para participar destas atividades são a autonomia do pensamento científico, a independência de opiniões e a liberdade de expressão, aspectos que esta empresa respeita.</a:t>
            </a:r>
          </a:p>
        </p:txBody>
      </p:sp>
    </p:spTree>
    <p:extLst>
      <p:ext uri="{BB962C8B-B14F-4D97-AF65-F5344CB8AC3E}">
        <p14:creationId xmlns:p14="http://schemas.microsoft.com/office/powerpoint/2010/main" val="210191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" descr="Ícone&#10;&#10;O conteúdo gerado por IA pode estar incorreto."/>
          <p:cNvPicPr preferRelativeResize="0"/>
          <p:nvPr/>
        </p:nvPicPr>
        <p:blipFill rotWithShape="1">
          <a:blip r:embed="rId3">
            <a:alphaModFix amt="15000"/>
          </a:blip>
          <a:srcRect/>
          <a:stretch/>
        </p:blipFill>
        <p:spPr>
          <a:xfrm>
            <a:off x="-1987775" y="1323064"/>
            <a:ext cx="7317450" cy="711953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"/>
          <p:cNvSpPr/>
          <p:nvPr/>
        </p:nvSpPr>
        <p:spPr>
          <a:xfrm>
            <a:off x="892629" y="2275114"/>
            <a:ext cx="4974771" cy="2307771"/>
          </a:xfrm>
          <a:prstGeom prst="roundRect">
            <a:avLst>
              <a:gd name="adj" fmla="val 13837"/>
            </a:avLst>
          </a:prstGeom>
          <a:solidFill>
            <a:srgbClr val="A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 txBox="1"/>
          <p:nvPr/>
        </p:nvSpPr>
        <p:spPr>
          <a:xfrm>
            <a:off x="6324602" y="1258939"/>
            <a:ext cx="5002160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1. Confiança (Confidence)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          Crença na eficácia e segurança das vacinas, nos profissionais de saúde e nas instituições que as promovem.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dk1"/>
              </a:solidFill>
              <a:latin typeface="Manrope Light"/>
              <a:sym typeface="Manrope Ligh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2. Complacência (</a:t>
            </a:r>
            <a:r>
              <a:rPr lang="pt-BR" dirty="0" err="1">
                <a:solidFill>
                  <a:schemeClr val="dk1"/>
                </a:solidFill>
                <a:latin typeface="Manrope Light"/>
                <a:sym typeface="Manrope Light"/>
              </a:rPr>
              <a:t>Complacency</a:t>
            </a: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           Baixa percepção do risco das doenças imunopreveníveis e falta de motivação para se vacinar.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dk1"/>
              </a:solidFill>
              <a:latin typeface="Manrope Light"/>
              <a:sym typeface="Manrope Ligh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3. Conveniência (</a:t>
            </a:r>
            <a:r>
              <a:rPr lang="pt-BR" dirty="0" err="1">
                <a:solidFill>
                  <a:schemeClr val="dk1"/>
                </a:solidFill>
                <a:latin typeface="Manrope Light"/>
                <a:sym typeface="Manrope Light"/>
              </a:rPr>
              <a:t>Convenience</a:t>
            </a: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           Barreiras de acesso físico, temporal ou financeiro à vacinação (horário, distância, disponibilidade).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dk1"/>
              </a:solidFill>
              <a:latin typeface="Manrope Light"/>
              <a:sym typeface="Manrope Ligh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4. Cálculo (</a:t>
            </a:r>
            <a:r>
              <a:rPr lang="pt-BR" dirty="0" err="1">
                <a:solidFill>
                  <a:schemeClr val="dk1"/>
                </a:solidFill>
                <a:latin typeface="Manrope Light"/>
                <a:sym typeface="Manrope Light"/>
              </a:rPr>
              <a:t>Calculation</a:t>
            </a: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           Tendência a buscar e ponderar informações (muitas vezes incorretas) antes de decidir vacinar.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chemeClr val="dk1"/>
              </a:solidFill>
              <a:latin typeface="Manrope Light"/>
              <a:sym typeface="Manrope Light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5. Responsabilidade Coletiva (Collective </a:t>
            </a:r>
            <a:r>
              <a:rPr lang="pt-BR" dirty="0" err="1">
                <a:solidFill>
                  <a:schemeClr val="dk1"/>
                </a:solidFill>
                <a:latin typeface="Manrope Light"/>
                <a:sym typeface="Manrope Light"/>
              </a:rPr>
              <a:t>Responsibility</a:t>
            </a: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           Grau de disposição em vacinar-se para proteger os outros e contribuir para imunidade de grupo.</a:t>
            </a:r>
            <a:endParaRPr dirty="0"/>
          </a:p>
        </p:txBody>
      </p:sp>
      <p:sp>
        <p:nvSpPr>
          <p:cNvPr id="38" name="Google Shape;38;p2"/>
          <p:cNvSpPr txBox="1"/>
          <p:nvPr/>
        </p:nvSpPr>
        <p:spPr>
          <a:xfrm>
            <a:off x="1224642" y="2659322"/>
            <a:ext cx="431074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Os 5 Cs</a:t>
            </a:r>
            <a:r>
              <a:rPr lang="pt-BR" sz="2400" b="1" baseline="300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400" b="1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C</a:t>
            </a: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onfiança </a:t>
            </a:r>
            <a:r>
              <a:rPr lang="pt-BR" sz="1800" b="1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C</a:t>
            </a: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omplacência </a:t>
            </a:r>
            <a:r>
              <a:rPr lang="pt-BR" sz="1800" b="1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C</a:t>
            </a: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onveniência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C</a:t>
            </a: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álculo e </a:t>
            </a:r>
            <a:r>
              <a:rPr lang="pt-BR" sz="1800" b="1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C</a:t>
            </a: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oletividade</a:t>
            </a:r>
            <a:endParaRPr sz="16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39" name="Google Shape;39;p2"/>
          <p:cNvSpPr txBox="1"/>
          <p:nvPr/>
        </p:nvSpPr>
        <p:spPr>
          <a:xfrm>
            <a:off x="747252" y="549275"/>
            <a:ext cx="277826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sym typeface="Manrope SemiBold"/>
              </a:rPr>
              <a:t>HESITAÇÃO VACINAL</a:t>
            </a:r>
            <a:endParaRPr lang="pt-BR" dirty="0"/>
          </a:p>
        </p:txBody>
      </p:sp>
      <p:cxnSp>
        <p:nvCxnSpPr>
          <p:cNvPr id="40" name="Google Shape;40;p2"/>
          <p:cNvCxnSpPr/>
          <p:nvPr/>
        </p:nvCxnSpPr>
        <p:spPr>
          <a:xfrm>
            <a:off x="-203208" y="931325"/>
            <a:ext cx="3354000" cy="4800"/>
          </a:xfrm>
          <a:prstGeom prst="straightConnector1">
            <a:avLst/>
          </a:prstGeom>
          <a:noFill/>
          <a:ln w="19050" cap="flat" cmpd="sng">
            <a:solidFill>
              <a:srgbClr val="3BA8F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CaixaDeTexto 1"/>
          <p:cNvSpPr txBox="1"/>
          <p:nvPr/>
        </p:nvSpPr>
        <p:spPr>
          <a:xfrm>
            <a:off x="562708" y="5936566"/>
            <a:ext cx="95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1. Oliveira Souza, Fernanda. </a:t>
            </a:r>
            <a:r>
              <a:rPr lang="en-US" sz="1200" dirty="0"/>
              <a:t>CSP. </a:t>
            </a:r>
            <a:r>
              <a:rPr lang="pt-BR" sz="1200" dirty="0"/>
              <a:t>Hesitação vacinal para influenza entre trabalhadores(as) da saúde, Bahia, Brasil. Cad. Saúde Pública 38 (1), 2022.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C3009EF8-DBF4-5D3F-8B4D-F009CFF3E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>
            <a:extLst>
              <a:ext uri="{FF2B5EF4-FFF2-40B4-BE49-F238E27FC236}">
                <a16:creationId xmlns:a16="http://schemas.microsoft.com/office/drawing/2014/main" id="{ED148DB5-6CD8-F6F8-E989-34091DEDE141}"/>
              </a:ext>
            </a:extLst>
          </p:cNvPr>
          <p:cNvSpPr txBox="1"/>
          <p:nvPr/>
        </p:nvSpPr>
        <p:spPr>
          <a:xfrm>
            <a:off x="892624" y="549275"/>
            <a:ext cx="6778176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COMPREENDENDO A ENTREVISTA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MOTIVACIONAL (EM)</a:t>
            </a:r>
            <a:r>
              <a:rPr lang="pt-BR" sz="2000" baseline="30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2</a:t>
            </a:r>
            <a:endParaRPr lang="pt-BR" baseline="30000" dirty="0"/>
          </a:p>
        </p:txBody>
      </p:sp>
      <p:cxnSp>
        <p:nvCxnSpPr>
          <p:cNvPr id="101" name="Google Shape;101;p7">
            <a:extLst>
              <a:ext uri="{FF2B5EF4-FFF2-40B4-BE49-F238E27FC236}">
                <a16:creationId xmlns:a16="http://schemas.microsoft.com/office/drawing/2014/main" id="{8C9F3B0A-79EA-DDF6-FFE4-BD9EE5D471A6}"/>
              </a:ext>
            </a:extLst>
          </p:cNvPr>
          <p:cNvCxnSpPr/>
          <p:nvPr/>
        </p:nvCxnSpPr>
        <p:spPr>
          <a:xfrm rot="10800000" flipH="1">
            <a:off x="-406392" y="1149635"/>
            <a:ext cx="6046500" cy="12000"/>
          </a:xfrm>
          <a:prstGeom prst="straightConnector1">
            <a:avLst/>
          </a:prstGeom>
          <a:noFill/>
          <a:ln w="19050" cap="flat" cmpd="sng">
            <a:solidFill>
              <a:srgbClr val="3BA8F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" name="Google Shape;102;p7">
            <a:extLst>
              <a:ext uri="{FF2B5EF4-FFF2-40B4-BE49-F238E27FC236}">
                <a16:creationId xmlns:a16="http://schemas.microsoft.com/office/drawing/2014/main" id="{2AF317E4-868B-E063-C85C-B82F48830B1A}"/>
              </a:ext>
            </a:extLst>
          </p:cNvPr>
          <p:cNvSpPr/>
          <p:nvPr/>
        </p:nvSpPr>
        <p:spPr>
          <a:xfrm>
            <a:off x="-794650" y="1768990"/>
            <a:ext cx="6683700" cy="1365900"/>
          </a:xfrm>
          <a:prstGeom prst="roundRect">
            <a:avLst>
              <a:gd name="adj" fmla="val 13837"/>
            </a:avLst>
          </a:prstGeom>
          <a:solidFill>
            <a:srgbClr val="A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">
            <a:extLst>
              <a:ext uri="{FF2B5EF4-FFF2-40B4-BE49-F238E27FC236}">
                <a16:creationId xmlns:a16="http://schemas.microsoft.com/office/drawing/2014/main" id="{1092D45F-F5AE-5865-E7FE-3FFAB649F09B}"/>
              </a:ext>
            </a:extLst>
          </p:cNvPr>
          <p:cNvSpPr txBox="1"/>
          <p:nvPr/>
        </p:nvSpPr>
        <p:spPr>
          <a:xfrm>
            <a:off x="892626" y="1971240"/>
            <a:ext cx="464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A Entrevista Motivacional (EM) é uma abordagem baseada em evidencias para facilitar a mudança de comportamento.</a:t>
            </a:r>
            <a:endParaRPr sz="16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105" name="Google Shape;105;p7">
            <a:extLst>
              <a:ext uri="{FF2B5EF4-FFF2-40B4-BE49-F238E27FC236}">
                <a16:creationId xmlns:a16="http://schemas.microsoft.com/office/drawing/2014/main" id="{EC355996-6D88-2BFD-BB2F-03DB8ED07DDE}"/>
              </a:ext>
            </a:extLst>
          </p:cNvPr>
          <p:cNvSpPr/>
          <p:nvPr/>
        </p:nvSpPr>
        <p:spPr>
          <a:xfrm>
            <a:off x="-794650" y="3438464"/>
            <a:ext cx="6683700" cy="1834575"/>
          </a:xfrm>
          <a:prstGeom prst="roundRect">
            <a:avLst>
              <a:gd name="adj" fmla="val 13837"/>
            </a:avLst>
          </a:prstGeom>
          <a:solidFill>
            <a:srgbClr val="A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7">
            <a:extLst>
              <a:ext uri="{FF2B5EF4-FFF2-40B4-BE49-F238E27FC236}">
                <a16:creationId xmlns:a16="http://schemas.microsoft.com/office/drawing/2014/main" id="{D668AFCB-B0A1-3326-9D6F-75848D4E328F}"/>
              </a:ext>
            </a:extLst>
          </p:cNvPr>
          <p:cNvSpPr txBox="1"/>
          <p:nvPr/>
        </p:nvSpPr>
        <p:spPr>
          <a:xfrm>
            <a:off x="892626" y="3640715"/>
            <a:ext cx="46428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Utiliza de habilidades e técnicas organizadas que, muitas vezes, já utilizamos em nosso dia-a-dia, para a mudança de comportamento, com base no discurso de mudança.</a:t>
            </a:r>
            <a:endParaRPr sz="16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85519A8-EDCA-671C-C304-B904C942F4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4" r="556"/>
          <a:stretch>
            <a:fillRect/>
          </a:stretch>
        </p:blipFill>
        <p:spPr>
          <a:xfrm>
            <a:off x="6774640" y="0"/>
            <a:ext cx="5436000" cy="68580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18244" y="5989840"/>
            <a:ext cx="557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2. </a:t>
            </a:r>
            <a:r>
              <a:rPr lang="en-US" dirty="0" err="1"/>
              <a:t>Rosengren</a:t>
            </a:r>
            <a:r>
              <a:rPr lang="en-US" dirty="0"/>
              <a:t> DB. </a:t>
            </a:r>
            <a:r>
              <a:rPr lang="en-US" sz="1200" dirty="0"/>
              <a:t>Building</a:t>
            </a:r>
            <a:r>
              <a:rPr lang="en-US" dirty="0"/>
              <a:t> motivational interviewing skills: a practitioner workbook. 2nd ed. New York: Guilford Press; 2017.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071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 txBox="1"/>
          <p:nvPr/>
        </p:nvSpPr>
        <p:spPr>
          <a:xfrm>
            <a:off x="789215" y="1397337"/>
            <a:ext cx="4887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Manrope Light"/>
                <a:sym typeface="Manrope Light"/>
              </a:rPr>
              <a:t>Estilo de comunicação centrado na pessoa, que visa reforçar a motivação interna para a mudança. Empodera os indivíduos ao trazer a tona suas próprias motivações para a mudança.</a:t>
            </a:r>
            <a:r>
              <a:rPr lang="pt-BR" baseline="30000" dirty="0">
                <a:solidFill>
                  <a:schemeClr val="dk1"/>
                </a:solidFill>
                <a:latin typeface="Manrope Light"/>
                <a:sym typeface="Manrope Light"/>
              </a:rPr>
              <a:t>3</a:t>
            </a:r>
            <a:endParaRPr baseline="30000" dirty="0"/>
          </a:p>
        </p:txBody>
      </p:sp>
      <p:sp>
        <p:nvSpPr>
          <p:cNvPr id="46" name="Google Shape;46;p3"/>
          <p:cNvSpPr txBox="1"/>
          <p:nvPr/>
        </p:nvSpPr>
        <p:spPr>
          <a:xfrm>
            <a:off x="892628" y="549275"/>
            <a:ext cx="37433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QUALIDADE CHAVE DA EM</a:t>
            </a:r>
            <a:r>
              <a:rPr lang="pt-BR" sz="2000" baseline="30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3, 6</a:t>
            </a:r>
            <a:endParaRPr lang="pt-BR" baseline="30000" dirty="0"/>
          </a:p>
        </p:txBody>
      </p:sp>
      <p:cxnSp>
        <p:nvCxnSpPr>
          <p:cNvPr id="47" name="Google Shape;47;p3"/>
          <p:cNvCxnSpPr/>
          <p:nvPr/>
        </p:nvCxnSpPr>
        <p:spPr>
          <a:xfrm rot="10800000" flipH="1">
            <a:off x="-33867" y="936100"/>
            <a:ext cx="3167700" cy="29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3"/>
          <p:cNvSpPr/>
          <p:nvPr/>
        </p:nvSpPr>
        <p:spPr>
          <a:xfrm>
            <a:off x="6587155" y="1397337"/>
            <a:ext cx="6629400" cy="908400"/>
          </a:xfrm>
          <a:prstGeom prst="roundRect">
            <a:avLst>
              <a:gd name="adj" fmla="val 138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"/>
          <p:cNvSpPr txBox="1"/>
          <p:nvPr/>
        </p:nvSpPr>
        <p:spPr>
          <a:xfrm>
            <a:off x="6881717" y="1528288"/>
            <a:ext cx="50329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Espírito da EM: Parceria, aceitação, autonomia e compaixão</a:t>
            </a:r>
            <a:r>
              <a:rPr lang="pt-BR" sz="1800" baseline="300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3</a:t>
            </a:r>
            <a:endParaRPr sz="1600" baseline="300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51" name="Google Shape;51;p3"/>
          <p:cNvSpPr/>
          <p:nvPr/>
        </p:nvSpPr>
        <p:spPr>
          <a:xfrm>
            <a:off x="6576995" y="2816587"/>
            <a:ext cx="6629400" cy="908400"/>
          </a:xfrm>
          <a:prstGeom prst="roundRect">
            <a:avLst>
              <a:gd name="adj" fmla="val 138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"/>
          <p:cNvSpPr txBox="1"/>
          <p:nvPr/>
        </p:nvSpPr>
        <p:spPr>
          <a:xfrm>
            <a:off x="6871557" y="2947538"/>
            <a:ext cx="485607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Tarefas da EM: Engajamento, focalização, evocação e planejamento.</a:t>
            </a:r>
            <a:r>
              <a:rPr lang="pt-BR" sz="1800" baseline="300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6</a:t>
            </a:r>
            <a:endParaRPr sz="1600" baseline="300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3" name="Google Shape;51;p3">
            <a:extLst>
              <a:ext uri="{FF2B5EF4-FFF2-40B4-BE49-F238E27FC236}">
                <a16:creationId xmlns:a16="http://schemas.microsoft.com/office/drawing/2014/main" id="{C0A6171D-DDEF-3CF6-95CE-375E46C6FEAE}"/>
              </a:ext>
            </a:extLst>
          </p:cNvPr>
          <p:cNvSpPr/>
          <p:nvPr/>
        </p:nvSpPr>
        <p:spPr>
          <a:xfrm>
            <a:off x="6576995" y="4235838"/>
            <a:ext cx="6629400" cy="1154922"/>
          </a:xfrm>
          <a:prstGeom prst="roundRect">
            <a:avLst>
              <a:gd name="adj" fmla="val 138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2;p3">
            <a:extLst>
              <a:ext uri="{FF2B5EF4-FFF2-40B4-BE49-F238E27FC236}">
                <a16:creationId xmlns:a16="http://schemas.microsoft.com/office/drawing/2014/main" id="{7579E8F1-069D-F565-DBC5-65259F373AD7}"/>
              </a:ext>
            </a:extLst>
          </p:cNvPr>
          <p:cNvSpPr txBox="1"/>
          <p:nvPr/>
        </p:nvSpPr>
        <p:spPr>
          <a:xfrm>
            <a:off x="6871557" y="4351654"/>
            <a:ext cx="552770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1800" dirty="0">
                <a:solidFill>
                  <a:schemeClr val="dk1"/>
                </a:solidFill>
                <a:latin typeface="Manrope Light" panose="020B0604020202020204" charset="0"/>
                <a:ea typeface="Manrope Light"/>
                <a:cs typeface="Manrope Light"/>
                <a:sym typeface="Manrope Light"/>
              </a:rPr>
              <a:t>Habilidades específicas: Escuta reflexiva, perguntas abertas, afirmações </a:t>
            </a:r>
            <a:r>
              <a:rPr lang="pt-BR" sz="1800" dirty="0">
                <a:latin typeface="Manrope Light" panose="020B0604020202020204" charset="0"/>
              </a:rPr>
              <a:t>e sumarização (resumir e devolver o que se compreendeu)</a:t>
            </a:r>
            <a:r>
              <a:rPr lang="pt-BR" sz="1800" dirty="0">
                <a:solidFill>
                  <a:schemeClr val="dk1"/>
                </a:solidFill>
                <a:latin typeface="Manrope Light" panose="020B0604020202020204" charset="0"/>
                <a:ea typeface="Manrope Light"/>
                <a:cs typeface="Manrope Light"/>
                <a:sym typeface="Manrope Light"/>
              </a:rPr>
              <a:t>.</a:t>
            </a:r>
            <a:r>
              <a:rPr lang="pt-BR" sz="1800" baseline="30000" dirty="0">
                <a:solidFill>
                  <a:schemeClr val="dk1"/>
                </a:solidFill>
                <a:latin typeface="Manrope Light" panose="020B0604020202020204" charset="0"/>
                <a:ea typeface="Manrope Light"/>
                <a:cs typeface="Manrope Light"/>
                <a:sym typeface="Manrope Light"/>
              </a:rPr>
              <a:t>9</a:t>
            </a:r>
            <a:endParaRPr sz="1800" baseline="30000" dirty="0">
              <a:solidFill>
                <a:schemeClr val="dk1"/>
              </a:solidFill>
              <a:latin typeface="Manrope Light" panose="020B0604020202020204" charset="0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1D25C3D-2DFF-06BA-34CF-BBF3AEFF25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939"/>
          <a:stretch>
            <a:fillRect/>
          </a:stretch>
        </p:blipFill>
        <p:spPr>
          <a:xfrm>
            <a:off x="878553" y="2510760"/>
            <a:ext cx="4685653" cy="28800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64958" y="5708560"/>
            <a:ext cx="10198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3. </a:t>
            </a:r>
            <a:r>
              <a:rPr lang="pt-BR" sz="1200" dirty="0" err="1">
                <a:latin typeface="+mj-lt"/>
              </a:rPr>
              <a:t>Zolezzi</a:t>
            </a:r>
            <a:r>
              <a:rPr lang="pt-BR" sz="1200" dirty="0">
                <a:latin typeface="+mj-lt"/>
              </a:rPr>
              <a:t> M, </a:t>
            </a:r>
            <a:r>
              <a:rPr lang="pt-BR" sz="1200" dirty="0" err="1">
                <a:latin typeface="+mj-lt"/>
              </a:rPr>
              <a:t>Paravattil</a:t>
            </a:r>
            <a:r>
              <a:rPr lang="pt-BR" sz="1200" dirty="0">
                <a:latin typeface="+mj-lt"/>
              </a:rPr>
              <a:t> B, El-</a:t>
            </a:r>
            <a:r>
              <a:rPr lang="pt-BR" sz="1200" dirty="0" err="1">
                <a:latin typeface="+mj-lt"/>
              </a:rPr>
              <a:t>Gaili</a:t>
            </a:r>
            <a:r>
              <a:rPr lang="pt-BR" sz="1200" dirty="0">
                <a:latin typeface="+mj-lt"/>
              </a:rPr>
              <a:t> T. </a:t>
            </a:r>
            <a:r>
              <a:rPr lang="pt-BR" sz="1200" dirty="0" err="1">
                <a:latin typeface="+mj-lt"/>
              </a:rPr>
              <a:t>Using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motivational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interviewing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techniques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to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inform</a:t>
            </a:r>
            <a:r>
              <a:rPr lang="pt-BR" sz="1200" dirty="0">
                <a:latin typeface="+mj-lt"/>
              </a:rPr>
              <a:t> </a:t>
            </a:r>
            <a:r>
              <a:rPr lang="pt-BR" sz="1200" dirty="0" err="1">
                <a:latin typeface="+mj-lt"/>
              </a:rPr>
              <a:t>decision</a:t>
            </a:r>
            <a:r>
              <a:rPr lang="pt-BR" sz="1200" dirty="0">
                <a:latin typeface="+mj-lt"/>
              </a:rPr>
              <a:t>-making for COVID-19 </a:t>
            </a:r>
            <a:r>
              <a:rPr lang="pt-BR" sz="1200" dirty="0" err="1">
                <a:latin typeface="+mj-lt"/>
              </a:rPr>
              <a:t>vaccination</a:t>
            </a:r>
            <a:r>
              <a:rPr lang="pt-BR" sz="1200" dirty="0">
                <a:latin typeface="+mj-lt"/>
              </a:rPr>
              <a:t>. </a:t>
            </a:r>
            <a:r>
              <a:rPr lang="pt-BR" sz="1200" i="1" dirty="0" err="1">
                <a:latin typeface="+mj-lt"/>
              </a:rPr>
              <a:t>Int</a:t>
            </a:r>
            <a:r>
              <a:rPr lang="pt-BR" sz="1200" i="1" dirty="0">
                <a:latin typeface="+mj-lt"/>
              </a:rPr>
              <a:t> J Clin </a:t>
            </a:r>
            <a:r>
              <a:rPr lang="pt-BR" sz="1200" i="1" dirty="0" err="1">
                <a:latin typeface="+mj-lt"/>
              </a:rPr>
              <a:t>Pharm</a:t>
            </a:r>
            <a:r>
              <a:rPr lang="pt-BR" sz="1200" dirty="0">
                <a:latin typeface="+mj-lt"/>
              </a:rPr>
              <a:t>. 2021;43(6):1728-1734. 6.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Gagneur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Manrope Light"/>
                <a:cs typeface="Manrope Light"/>
                <a:sym typeface="Manrope Light"/>
              </a:rPr>
              <a:t> A. Motivational interviewing: A powerful to address vaccine hesitancy. Canada Communicable Disease Report. 2020 Apr 2;46(4):93. 9. ISSUP. </a:t>
            </a:r>
            <a:r>
              <a:rPr lang="en-US" sz="1200" dirty="0">
                <a:latin typeface="+mj-lt"/>
              </a:rPr>
              <a:t>Motivational Interviewing: Open Questions, Affirmation, Reflective Listening, and Summary Reflections (OARS). </a:t>
            </a:r>
            <a:r>
              <a:rPr lang="en-US" sz="1200" dirty="0" err="1">
                <a:latin typeface="+mj-lt"/>
              </a:rPr>
              <a:t>Disponível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em</a:t>
            </a:r>
            <a:r>
              <a:rPr lang="en-US" sz="1200" dirty="0">
                <a:latin typeface="+mj-lt"/>
              </a:rPr>
              <a:t>: </a:t>
            </a:r>
            <a:r>
              <a:rPr lang="en-US" sz="1200" dirty="0">
                <a:latin typeface="+mj-lt"/>
                <a:hlinkClick r:id="rId4"/>
              </a:rPr>
              <a:t>Motivational Interviewing: Open Questions, Affirmation, Reflective Listening, and Summary Reflections (OARS) | International Society of Substance Use Professionals</a:t>
            </a:r>
            <a:r>
              <a:rPr lang="en-US" sz="1200" dirty="0">
                <a:latin typeface="+mj-lt"/>
              </a:rPr>
              <a:t>. </a:t>
            </a:r>
            <a:r>
              <a:rPr lang="en-US" sz="1200" dirty="0" err="1">
                <a:latin typeface="+mj-lt"/>
              </a:rPr>
              <a:t>Acesso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em</a:t>
            </a:r>
            <a:r>
              <a:rPr lang="en-US" sz="1200" dirty="0">
                <a:latin typeface="+mj-lt"/>
              </a:rPr>
              <a:t>: </a:t>
            </a:r>
            <a:r>
              <a:rPr lang="en-US" sz="1200" dirty="0" err="1">
                <a:latin typeface="+mj-lt"/>
              </a:rPr>
              <a:t>março</a:t>
            </a:r>
            <a:r>
              <a:rPr lang="en-US" sz="1200" dirty="0">
                <a:latin typeface="+mj-lt"/>
              </a:rPr>
              <a:t> de 2026.</a:t>
            </a:r>
            <a:endParaRPr lang="en-US" sz="1200" dirty="0">
              <a:solidFill>
                <a:schemeClr val="dk1"/>
              </a:solidFill>
              <a:latin typeface="+mj-lt"/>
              <a:ea typeface="Manrope Light"/>
              <a:cs typeface="Manrope Light"/>
              <a:sym typeface="Manrope Light"/>
            </a:endParaRPr>
          </a:p>
          <a:p>
            <a:endParaRPr lang="pt-BR" sz="1200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B7543B6D-0FD9-59CE-9CC4-CB0EC45EA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>
            <a:extLst>
              <a:ext uri="{FF2B5EF4-FFF2-40B4-BE49-F238E27FC236}">
                <a16:creationId xmlns:a16="http://schemas.microsoft.com/office/drawing/2014/main" id="{A74EED4A-5AD3-597C-BC3E-E93096CB866A}"/>
              </a:ext>
            </a:extLst>
          </p:cNvPr>
          <p:cNvSpPr txBox="1"/>
          <p:nvPr/>
        </p:nvSpPr>
        <p:spPr>
          <a:xfrm>
            <a:off x="892625" y="549275"/>
            <a:ext cx="544732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EXEMPLO COMPARATIVO DE ABORDAGENS</a:t>
            </a:r>
            <a:r>
              <a:rPr lang="pt-BR" sz="2000" baseline="30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2</a:t>
            </a:r>
            <a:endParaRPr lang="pt-BR" baseline="30000" dirty="0"/>
          </a:p>
        </p:txBody>
      </p:sp>
      <p:cxnSp>
        <p:nvCxnSpPr>
          <p:cNvPr id="101" name="Google Shape;101;p7">
            <a:extLst>
              <a:ext uri="{FF2B5EF4-FFF2-40B4-BE49-F238E27FC236}">
                <a16:creationId xmlns:a16="http://schemas.microsoft.com/office/drawing/2014/main" id="{7B77396F-AD09-D154-568A-96EAC73AED9A}"/>
              </a:ext>
            </a:extLst>
          </p:cNvPr>
          <p:cNvCxnSpPr/>
          <p:nvPr/>
        </p:nvCxnSpPr>
        <p:spPr>
          <a:xfrm rot="10800000" flipH="1">
            <a:off x="-406392" y="936275"/>
            <a:ext cx="6046500" cy="12000"/>
          </a:xfrm>
          <a:prstGeom prst="straightConnector1">
            <a:avLst/>
          </a:prstGeom>
          <a:noFill/>
          <a:ln w="19050" cap="flat" cmpd="sng">
            <a:solidFill>
              <a:srgbClr val="3BA8F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" name="Google Shape;102;p7">
            <a:extLst>
              <a:ext uri="{FF2B5EF4-FFF2-40B4-BE49-F238E27FC236}">
                <a16:creationId xmlns:a16="http://schemas.microsoft.com/office/drawing/2014/main" id="{6DCC338E-FD8B-1ED3-1DAF-5C8B479173EF}"/>
              </a:ext>
            </a:extLst>
          </p:cNvPr>
          <p:cNvSpPr/>
          <p:nvPr/>
        </p:nvSpPr>
        <p:spPr>
          <a:xfrm>
            <a:off x="6339945" y="2406559"/>
            <a:ext cx="4856480" cy="2460081"/>
          </a:xfrm>
          <a:prstGeom prst="roundRect">
            <a:avLst>
              <a:gd name="adj" fmla="val 13837"/>
            </a:avLst>
          </a:prstGeom>
          <a:solidFill>
            <a:srgbClr val="A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">
            <a:extLst>
              <a:ext uri="{FF2B5EF4-FFF2-40B4-BE49-F238E27FC236}">
                <a16:creationId xmlns:a16="http://schemas.microsoft.com/office/drawing/2014/main" id="{700D88B1-A703-4222-8CBA-C1672DAD387D}"/>
              </a:ext>
            </a:extLst>
          </p:cNvPr>
          <p:cNvSpPr txBox="1"/>
          <p:nvPr/>
        </p:nvSpPr>
        <p:spPr>
          <a:xfrm>
            <a:off x="6634585" y="2722512"/>
            <a:ext cx="433134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Escuta ativa, valorização da autonomia, adaptação ao nível de conhecimento.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Favorece vínculo e adesão.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Acolhe ambivalência.</a:t>
            </a:r>
            <a:endParaRPr sz="16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2" name="Google Shape;100;p7">
            <a:extLst>
              <a:ext uri="{FF2B5EF4-FFF2-40B4-BE49-F238E27FC236}">
                <a16:creationId xmlns:a16="http://schemas.microsoft.com/office/drawing/2014/main" id="{6AAD5460-8A6F-0941-34EE-2D2B4B68F770}"/>
              </a:ext>
            </a:extLst>
          </p:cNvPr>
          <p:cNvSpPr txBox="1"/>
          <p:nvPr/>
        </p:nvSpPr>
        <p:spPr>
          <a:xfrm>
            <a:off x="6860930" y="1904235"/>
            <a:ext cx="381451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Entrevista Motivacional</a:t>
            </a:r>
            <a:endParaRPr dirty="0"/>
          </a:p>
        </p:txBody>
      </p:sp>
      <p:sp>
        <p:nvSpPr>
          <p:cNvPr id="3" name="Google Shape;102;p7">
            <a:extLst>
              <a:ext uri="{FF2B5EF4-FFF2-40B4-BE49-F238E27FC236}">
                <a16:creationId xmlns:a16="http://schemas.microsoft.com/office/drawing/2014/main" id="{2B86AD03-7312-E462-FFB7-0201080D9853}"/>
              </a:ext>
            </a:extLst>
          </p:cNvPr>
          <p:cNvSpPr/>
          <p:nvPr/>
        </p:nvSpPr>
        <p:spPr>
          <a:xfrm>
            <a:off x="892625" y="2406559"/>
            <a:ext cx="4856480" cy="2460081"/>
          </a:xfrm>
          <a:prstGeom prst="roundRect">
            <a:avLst>
              <a:gd name="adj" fmla="val 13837"/>
            </a:avLst>
          </a:prstGeom>
          <a:solidFill>
            <a:srgbClr val="A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03;p7">
            <a:extLst>
              <a:ext uri="{FF2B5EF4-FFF2-40B4-BE49-F238E27FC236}">
                <a16:creationId xmlns:a16="http://schemas.microsoft.com/office/drawing/2014/main" id="{29ABF143-AC8E-0FE0-FEB1-E3037D6F424B}"/>
              </a:ext>
            </a:extLst>
          </p:cNvPr>
          <p:cNvSpPr txBox="1"/>
          <p:nvPr/>
        </p:nvSpPr>
        <p:spPr>
          <a:xfrm>
            <a:off x="1187265" y="2722512"/>
            <a:ext cx="4331347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Informações diretas, uso de autoridade, correção de crenças.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Pode gerar resistência.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8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Risco de confronto.</a:t>
            </a:r>
            <a:endParaRPr sz="16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5" name="Google Shape;100;p7">
            <a:extLst>
              <a:ext uri="{FF2B5EF4-FFF2-40B4-BE49-F238E27FC236}">
                <a16:creationId xmlns:a16="http://schemas.microsoft.com/office/drawing/2014/main" id="{7EF982C6-0FFD-B680-92B8-09AE1FCDE7B0}"/>
              </a:ext>
            </a:extLst>
          </p:cNvPr>
          <p:cNvSpPr txBox="1"/>
          <p:nvPr/>
        </p:nvSpPr>
        <p:spPr>
          <a:xfrm>
            <a:off x="1410785" y="1904235"/>
            <a:ext cx="381451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Tradicional</a:t>
            </a:r>
            <a:endParaRPr dirty="0"/>
          </a:p>
        </p:txBody>
      </p:sp>
      <p:sp>
        <p:nvSpPr>
          <p:cNvPr id="10" name="CaixaDeTexto 9"/>
          <p:cNvSpPr txBox="1"/>
          <p:nvPr/>
        </p:nvSpPr>
        <p:spPr>
          <a:xfrm>
            <a:off x="407816" y="6154836"/>
            <a:ext cx="10062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2. </a:t>
            </a:r>
            <a:r>
              <a:rPr lang="en-US" sz="1200" dirty="0" err="1"/>
              <a:t>Rosengren</a:t>
            </a:r>
            <a:r>
              <a:rPr lang="en-US" sz="1200" dirty="0"/>
              <a:t> DB. Building motivational interviewing skills: a practitioner workbook. 2nd ed. New York: Guilford Press; 2017.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893189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/>
          <p:nvPr/>
        </p:nvSpPr>
        <p:spPr>
          <a:xfrm>
            <a:off x="892621" y="549275"/>
            <a:ext cx="422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POR QUE A EM FUNCIONA?</a:t>
            </a:r>
            <a:endParaRPr dirty="0"/>
          </a:p>
        </p:txBody>
      </p:sp>
      <p:cxnSp>
        <p:nvCxnSpPr>
          <p:cNvPr id="75" name="Google Shape;75;p4"/>
          <p:cNvCxnSpPr/>
          <p:nvPr/>
        </p:nvCxnSpPr>
        <p:spPr>
          <a:xfrm rot="10800000" flipH="1">
            <a:off x="-1320800" y="936100"/>
            <a:ext cx="5521200" cy="29100"/>
          </a:xfrm>
          <a:prstGeom prst="straightConnector1">
            <a:avLst/>
          </a:prstGeom>
          <a:noFill/>
          <a:ln w="19050" cap="flat" cmpd="sng">
            <a:solidFill>
              <a:srgbClr val="3BA8F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4"/>
          <p:cNvSpPr txBox="1"/>
          <p:nvPr/>
        </p:nvSpPr>
        <p:spPr>
          <a:xfrm>
            <a:off x="587830" y="2435503"/>
            <a:ext cx="50292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pt-BR" dirty="0">
                <a:solidFill>
                  <a:schemeClr val="dk1"/>
                </a:solidFill>
                <a:latin typeface="Manrope"/>
                <a:ea typeface="Manrope Light"/>
                <a:cs typeface="Manrope Light"/>
                <a:sym typeface="Manrope"/>
              </a:rPr>
              <a:t>Valida preocupações sem julgamento</a:t>
            </a:r>
            <a:r>
              <a:rPr lang="pt-BR" b="1" dirty="0">
                <a:solidFill>
                  <a:schemeClr val="dk1"/>
                </a:solidFill>
                <a:latin typeface="Manrope"/>
                <a:ea typeface="Manrope Light"/>
                <a:cs typeface="Manrope Light"/>
                <a:sym typeface="Manrope"/>
              </a:rPr>
              <a:t>.</a:t>
            </a:r>
            <a:endParaRPr sz="14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Light"/>
              <a:buChar char="●"/>
            </a:pPr>
            <a:r>
              <a:rPr lang="pt-BR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Fortalece a autonomia e confiança do cuidador.</a:t>
            </a:r>
            <a:endParaRPr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Light"/>
              <a:buChar char="●"/>
            </a:pPr>
            <a:r>
              <a:rPr lang="pt-BR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Favorece decisão informada e processo decisório robusto.</a:t>
            </a:r>
            <a:endParaRPr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Light"/>
              <a:buChar char="●"/>
            </a:pPr>
            <a:r>
              <a:rPr lang="pt-BR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Intervenção breve, possível de ser integrada à rotina da consulta com a capacitação adequada</a:t>
            </a:r>
            <a:r>
              <a:rPr lang="pt-BR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.</a:t>
            </a:r>
            <a:endParaRPr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F27CBD-E101-259D-5956-D42EAD1A7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58" y="1886976"/>
            <a:ext cx="5227911" cy="308404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87830" y="5918105"/>
            <a:ext cx="8654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4. </a:t>
            </a:r>
            <a:r>
              <a:rPr lang="pt-BR" sz="1200" dirty="0" err="1"/>
              <a:t>Fasce</a:t>
            </a:r>
            <a:r>
              <a:rPr lang="pt-BR" sz="1200" dirty="0"/>
              <a:t> A, </a:t>
            </a:r>
            <a:r>
              <a:rPr lang="pt-BR" sz="1200" dirty="0" err="1"/>
              <a:t>Mustață</a:t>
            </a:r>
            <a:r>
              <a:rPr lang="pt-BR" sz="1200" dirty="0"/>
              <a:t> M, Deliu A, </a:t>
            </a:r>
            <a:r>
              <a:rPr lang="pt-BR" sz="1200" dirty="0" err="1"/>
              <a:t>Holford</a:t>
            </a:r>
            <a:r>
              <a:rPr lang="pt-BR" sz="1200" dirty="0"/>
              <a:t> D, </a:t>
            </a:r>
            <a:r>
              <a:rPr lang="pt-BR" sz="1200" dirty="0" err="1"/>
              <a:t>Karlsson</a:t>
            </a:r>
            <a:r>
              <a:rPr lang="pt-BR" sz="1200" dirty="0"/>
              <a:t> L, Gould V, et al. A </a:t>
            </a:r>
            <a:r>
              <a:rPr lang="pt-BR" sz="1200" dirty="0" err="1"/>
              <a:t>field</a:t>
            </a:r>
            <a:r>
              <a:rPr lang="pt-BR" sz="1200" dirty="0"/>
              <a:t> </a:t>
            </a:r>
            <a:r>
              <a:rPr lang="pt-BR" sz="1200" dirty="0" err="1"/>
              <a:t>test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empathetic</a:t>
            </a:r>
            <a:r>
              <a:rPr lang="pt-BR" sz="1200" dirty="0"/>
              <a:t> </a:t>
            </a:r>
            <a:r>
              <a:rPr lang="pt-BR" sz="1200" dirty="0" err="1"/>
              <a:t>refutational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motivational</a:t>
            </a:r>
            <a:r>
              <a:rPr lang="pt-BR" sz="1200" dirty="0"/>
              <a:t> </a:t>
            </a:r>
            <a:r>
              <a:rPr lang="pt-BR" sz="1200" dirty="0" err="1"/>
              <a:t>interviewing</a:t>
            </a:r>
            <a:r>
              <a:rPr lang="pt-BR" sz="1200" dirty="0"/>
              <a:t> </a:t>
            </a:r>
            <a:r>
              <a:rPr lang="pt-BR" sz="1200" dirty="0" err="1"/>
              <a:t>to</a:t>
            </a:r>
            <a:r>
              <a:rPr lang="pt-BR" sz="1200" dirty="0"/>
              <a:t> </a:t>
            </a:r>
            <a:r>
              <a:rPr lang="pt-BR" sz="1200" dirty="0" err="1"/>
              <a:t>address</a:t>
            </a:r>
            <a:r>
              <a:rPr lang="pt-BR" sz="1200" dirty="0"/>
              <a:t> </a:t>
            </a:r>
            <a:r>
              <a:rPr lang="pt-BR" sz="1200" dirty="0" err="1"/>
              <a:t>vaccine</a:t>
            </a:r>
            <a:r>
              <a:rPr lang="pt-BR" sz="1200" dirty="0"/>
              <a:t> </a:t>
            </a:r>
            <a:r>
              <a:rPr lang="pt-BR" sz="1200" dirty="0" err="1"/>
              <a:t>hesitancy</a:t>
            </a:r>
            <a:r>
              <a:rPr lang="pt-BR" sz="1200" dirty="0"/>
              <a:t> </a:t>
            </a:r>
            <a:r>
              <a:rPr lang="pt-BR" sz="1200" dirty="0" err="1"/>
              <a:t>among</a:t>
            </a:r>
            <a:r>
              <a:rPr lang="pt-BR" sz="1200" dirty="0"/>
              <a:t> </a:t>
            </a:r>
            <a:r>
              <a:rPr lang="pt-BR" sz="1200" dirty="0" err="1"/>
              <a:t>patients</a:t>
            </a:r>
            <a:r>
              <a:rPr lang="pt-BR" sz="1200" dirty="0"/>
              <a:t>. </a:t>
            </a:r>
            <a:r>
              <a:rPr lang="pt-BR" sz="1200" dirty="0" err="1"/>
              <a:t>npj</a:t>
            </a:r>
            <a:r>
              <a:rPr lang="pt-BR" sz="1200" dirty="0"/>
              <a:t> </a:t>
            </a:r>
            <a:r>
              <a:rPr lang="pt-BR" sz="1200" dirty="0" err="1"/>
              <a:t>Vaccines</a:t>
            </a:r>
            <a:r>
              <a:rPr lang="pt-BR" sz="1200" dirty="0"/>
              <a:t>. 2025;10(1):142.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99E0FE5E-1793-D372-6957-50ABA78A6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>
            <a:extLst>
              <a:ext uri="{FF2B5EF4-FFF2-40B4-BE49-F238E27FC236}">
                <a16:creationId xmlns:a16="http://schemas.microsoft.com/office/drawing/2014/main" id="{C962AADC-3562-FF87-C094-5F3A14DE3E59}"/>
              </a:ext>
            </a:extLst>
          </p:cNvPr>
          <p:cNvSpPr txBox="1"/>
          <p:nvPr/>
        </p:nvSpPr>
        <p:spPr>
          <a:xfrm>
            <a:off x="892625" y="549275"/>
            <a:ext cx="471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CONFRONTAR NÃO É UMA OPÇÃO</a:t>
            </a:r>
            <a:r>
              <a:rPr lang="pt-BR" sz="2000" baseline="30000" dirty="0">
                <a:solidFill>
                  <a:schemeClr val="dk1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3, 5</a:t>
            </a:r>
            <a:endParaRPr lang="pt-BR" baseline="30000" dirty="0"/>
          </a:p>
        </p:txBody>
      </p:sp>
      <p:cxnSp>
        <p:nvCxnSpPr>
          <p:cNvPr id="101" name="Google Shape;101;p7">
            <a:extLst>
              <a:ext uri="{FF2B5EF4-FFF2-40B4-BE49-F238E27FC236}">
                <a16:creationId xmlns:a16="http://schemas.microsoft.com/office/drawing/2014/main" id="{1839882B-FACC-8314-1EE2-F5A50151B25E}"/>
              </a:ext>
            </a:extLst>
          </p:cNvPr>
          <p:cNvCxnSpPr/>
          <p:nvPr/>
        </p:nvCxnSpPr>
        <p:spPr>
          <a:xfrm rot="10800000" flipH="1">
            <a:off x="-406392" y="936275"/>
            <a:ext cx="6046500" cy="12000"/>
          </a:xfrm>
          <a:prstGeom prst="straightConnector1">
            <a:avLst/>
          </a:prstGeom>
          <a:noFill/>
          <a:ln w="19050" cap="flat" cmpd="sng">
            <a:solidFill>
              <a:srgbClr val="3BA8F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02;p7">
            <a:extLst>
              <a:ext uri="{FF2B5EF4-FFF2-40B4-BE49-F238E27FC236}">
                <a16:creationId xmlns:a16="http://schemas.microsoft.com/office/drawing/2014/main" id="{010AAAB0-6B8B-1F28-0DC2-01C3052FC32C}"/>
              </a:ext>
            </a:extLst>
          </p:cNvPr>
          <p:cNvSpPr/>
          <p:nvPr/>
        </p:nvSpPr>
        <p:spPr>
          <a:xfrm>
            <a:off x="1024889" y="1404842"/>
            <a:ext cx="10142217" cy="4048314"/>
          </a:xfrm>
          <a:prstGeom prst="roundRect">
            <a:avLst>
              <a:gd name="adj" fmla="val 13837"/>
            </a:avLst>
          </a:prstGeom>
          <a:solidFill>
            <a:srgbClr val="A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03;p7">
            <a:extLst>
              <a:ext uri="{FF2B5EF4-FFF2-40B4-BE49-F238E27FC236}">
                <a16:creationId xmlns:a16="http://schemas.microsoft.com/office/drawing/2014/main" id="{A0FC04C8-BC62-947D-5DF6-021C9DED8E10}"/>
              </a:ext>
            </a:extLst>
          </p:cNvPr>
          <p:cNvSpPr txBox="1"/>
          <p:nvPr/>
        </p:nvSpPr>
        <p:spPr>
          <a:xfrm>
            <a:off x="1480091" y="1859359"/>
            <a:ext cx="9231814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A confrontação causa discordância, pois o indivíduo tende a defender seu ponto de vista e justificar o comportamento indesejado.</a:t>
            </a:r>
            <a:r>
              <a:rPr lang="pt-BR" sz="1800" baseline="300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5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Gera uma dinâmica de poder, em que o profissional assume o papel de “corretor” e o paciente o de “rebelde” ou “acusado”.</a:t>
            </a:r>
            <a:r>
              <a:rPr lang="pt-BR" sz="1800" baseline="300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5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Rompe o espírito colaborativo da Entrevista Motivacional (EM), que se baseia em parceria, aceitação, compaixão e autonomia.</a:t>
            </a:r>
            <a:r>
              <a:rPr lang="pt-BR" sz="1800" baseline="300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3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Aumenta a tendência natural de resistir a pressões extremas e preservar a autonomia.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Diminui a autoeficácia e a confiança do paciente em sua capacidade de mudar, ao invés de fortalecê-las.</a:t>
            </a:r>
            <a:r>
              <a:rPr lang="pt-BR" sz="1800" baseline="300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5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A mudança sustentável vem de dentro do próprio individuo, não da imposição de argumentos externos.</a:t>
            </a:r>
            <a:r>
              <a:rPr lang="pt-BR" sz="1800" baseline="30000" dirty="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5</a:t>
            </a:r>
            <a:endParaRPr sz="1600" baseline="30000" dirty="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65255" y="5987186"/>
            <a:ext cx="8934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3. </a:t>
            </a:r>
            <a:r>
              <a:rPr lang="pt-BR" sz="1200" dirty="0" err="1"/>
              <a:t>Zolezzi</a:t>
            </a:r>
            <a:r>
              <a:rPr lang="pt-BR" sz="1200" dirty="0"/>
              <a:t> M, </a:t>
            </a:r>
            <a:r>
              <a:rPr lang="pt-BR" sz="1200" dirty="0" err="1"/>
              <a:t>Paravattil</a:t>
            </a:r>
            <a:r>
              <a:rPr lang="pt-BR" sz="1200" dirty="0"/>
              <a:t> B, El-</a:t>
            </a:r>
            <a:r>
              <a:rPr lang="pt-BR" sz="1200" dirty="0" err="1"/>
              <a:t>Gaili</a:t>
            </a:r>
            <a:r>
              <a:rPr lang="pt-BR" sz="1200" dirty="0"/>
              <a:t> T. </a:t>
            </a:r>
            <a:r>
              <a:rPr lang="pt-BR" sz="1200" dirty="0" err="1"/>
              <a:t>Using</a:t>
            </a:r>
            <a:r>
              <a:rPr lang="pt-BR" sz="1200" dirty="0"/>
              <a:t> </a:t>
            </a:r>
            <a:r>
              <a:rPr lang="pt-BR" sz="1200" dirty="0" err="1"/>
              <a:t>motivational</a:t>
            </a:r>
            <a:r>
              <a:rPr lang="pt-BR" sz="1200" dirty="0"/>
              <a:t> </a:t>
            </a:r>
            <a:r>
              <a:rPr lang="pt-BR" sz="1200" dirty="0" err="1"/>
              <a:t>interviewing</a:t>
            </a:r>
            <a:r>
              <a:rPr lang="pt-BR" sz="1200" dirty="0"/>
              <a:t> </a:t>
            </a:r>
            <a:r>
              <a:rPr lang="pt-BR" sz="1200" dirty="0" err="1"/>
              <a:t>techniques</a:t>
            </a:r>
            <a:r>
              <a:rPr lang="pt-BR" sz="1200" dirty="0"/>
              <a:t> </a:t>
            </a:r>
            <a:r>
              <a:rPr lang="pt-BR" sz="1200" dirty="0" err="1"/>
              <a:t>to</a:t>
            </a:r>
            <a:r>
              <a:rPr lang="pt-BR" sz="1200" dirty="0"/>
              <a:t> </a:t>
            </a:r>
            <a:r>
              <a:rPr lang="pt-BR" sz="1200" dirty="0" err="1"/>
              <a:t>inform</a:t>
            </a:r>
            <a:r>
              <a:rPr lang="pt-BR" sz="1200" dirty="0"/>
              <a:t> </a:t>
            </a:r>
            <a:r>
              <a:rPr lang="pt-BR" sz="1200" dirty="0" err="1"/>
              <a:t>decision</a:t>
            </a:r>
            <a:r>
              <a:rPr lang="pt-BR" sz="1200" dirty="0"/>
              <a:t>-making for COVID-19 </a:t>
            </a:r>
            <a:r>
              <a:rPr lang="pt-BR" sz="1200" dirty="0" err="1"/>
              <a:t>vaccination</a:t>
            </a:r>
            <a:r>
              <a:rPr lang="pt-BR" sz="1200" dirty="0"/>
              <a:t>. </a:t>
            </a:r>
            <a:r>
              <a:rPr lang="pt-BR" sz="1200" i="1" dirty="0" err="1"/>
              <a:t>Int</a:t>
            </a:r>
            <a:r>
              <a:rPr lang="pt-BR" sz="1200" i="1" dirty="0"/>
              <a:t> J Clin </a:t>
            </a:r>
            <a:r>
              <a:rPr lang="pt-BR" sz="1200" i="1" dirty="0" err="1"/>
              <a:t>Pharm</a:t>
            </a:r>
            <a:r>
              <a:rPr lang="pt-BR" sz="1200" dirty="0"/>
              <a:t>. 2021;43(6):1728-1734. </a:t>
            </a:r>
            <a:r>
              <a:rPr lang="en-US" sz="1200" dirty="0"/>
              <a:t>5. Miller WR, </a:t>
            </a:r>
            <a:r>
              <a:rPr lang="en-US" sz="1200" dirty="0" err="1"/>
              <a:t>Rollnick</a:t>
            </a:r>
            <a:r>
              <a:rPr lang="en-US" sz="1200" dirty="0"/>
              <a:t> S. Ten things that motivational interviewing is not. </a:t>
            </a:r>
            <a:r>
              <a:rPr lang="en-US" sz="1200" dirty="0" err="1"/>
              <a:t>Behavioural</a:t>
            </a:r>
            <a:r>
              <a:rPr lang="en-US" sz="1200" dirty="0"/>
              <a:t> and Cognitive Psychotherapy. 2009;37:129-140.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19092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F84119-6DEE-428E-39C7-C96CE3C9A08C}"/>
              </a:ext>
            </a:extLst>
          </p:cNvPr>
          <p:cNvSpPr/>
          <p:nvPr/>
        </p:nvSpPr>
        <p:spPr>
          <a:xfrm>
            <a:off x="1872292" y="431136"/>
            <a:ext cx="8616228" cy="4826177"/>
          </a:xfrm>
          <a:custGeom>
            <a:avLst/>
            <a:gdLst/>
            <a:ahLst/>
            <a:cxnLst/>
            <a:rect l="l" t="t" r="r" b="b"/>
            <a:pathLst>
              <a:path w="17259300" h="9667393">
                <a:moveTo>
                  <a:pt x="0" y="0"/>
                </a:moveTo>
                <a:lnTo>
                  <a:pt x="17259300" y="0"/>
                </a:lnTo>
                <a:lnTo>
                  <a:pt x="17259300" y="9667392"/>
                </a:lnTo>
                <a:lnTo>
                  <a:pt x="0" y="9667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015" t="-30292" r="-26232" b="-1147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741609" y="5576823"/>
            <a:ext cx="8746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7. PRIME Education. Motivational interviewing to overcome vaccine hesitancy: a step-by-step guide. </a:t>
            </a:r>
            <a:r>
              <a:rPr lang="en-US" sz="1200" dirty="0" err="1"/>
              <a:t>Disponível</a:t>
            </a:r>
            <a:r>
              <a:rPr lang="en-US" sz="1200" dirty="0"/>
              <a:t> </a:t>
            </a:r>
            <a:r>
              <a:rPr lang="en-US" sz="1200" dirty="0" err="1"/>
              <a:t>em</a:t>
            </a:r>
            <a:r>
              <a:rPr lang="en-US" sz="1200" dirty="0"/>
              <a:t>:</a:t>
            </a:r>
            <a:br>
              <a:rPr lang="en-US" sz="1200" dirty="0"/>
            </a:br>
            <a:r>
              <a:rPr lang="en-US" sz="1200" dirty="0">
                <a:hlinkClick r:id="rId4"/>
              </a:rPr>
              <a:t>https://primeinc.org/go/related_materials_download/media.primeinc.org/upload/programs/23WB241/Motivational_Interviewing_to_Overcome_Vaccine_Hesitance_-_A_Step-by-Step_Guide.pdf</a:t>
            </a:r>
            <a:r>
              <a:rPr lang="en-US" sz="1200" dirty="0"/>
              <a:t>. </a:t>
            </a:r>
            <a:r>
              <a:rPr lang="en-US" sz="1200" dirty="0" err="1"/>
              <a:t>Acesso</a:t>
            </a:r>
            <a:r>
              <a:rPr lang="en-US" sz="1200" dirty="0"/>
              <a:t> </a:t>
            </a:r>
            <a:r>
              <a:rPr lang="en-US" sz="1200" dirty="0" err="1"/>
              <a:t>em</a:t>
            </a:r>
            <a:r>
              <a:rPr lang="en-US" sz="1200" dirty="0"/>
              <a:t>: 07/03/2026.</a:t>
            </a:r>
            <a:endParaRPr lang="pt-BR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116426B400EE344B524956153BA57B3" ma:contentTypeVersion="7" ma:contentTypeDescription="Crie um novo documento." ma:contentTypeScope="" ma:versionID="d108d19c2f70112a6a695a384f75c489">
  <xsd:schema xmlns:xsd="http://www.w3.org/2001/XMLSchema" xmlns:xs="http://www.w3.org/2001/XMLSchema" xmlns:p="http://schemas.microsoft.com/office/2006/metadata/properties" xmlns:ns2="d5e633c5-d4cd-4ae5-a668-b40dd1a9b273" targetNamespace="http://schemas.microsoft.com/office/2006/metadata/properties" ma:root="true" ma:fieldsID="083285f409094fea7fd70a7f7d0f526b" ns2:_="">
    <xsd:import namespace="d5e633c5-d4cd-4ae5-a668-b40dd1a9b2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633c5-d4cd-4ae5-a668-b40dd1a9b2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A7543B-5171-4084-A0B7-2D898EBC47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572E78-5496-4DEB-94B3-1DB1752810A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2504877-206F-4BA7-89DF-127A0056AF29}"/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1595</Words>
  <Application>Microsoft Office PowerPoint</Application>
  <PresentationFormat>Widescreen</PresentationFormat>
  <Paragraphs>108</Paragraphs>
  <Slides>15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Aptos</vt:lpstr>
      <vt:lpstr>Manrope SemiBold</vt:lpstr>
      <vt:lpstr>Manrope Light</vt:lpstr>
      <vt:lpstr>Manrope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Munique Fonseca</dc:creator>
  <cp:lastModifiedBy>Santos de Almeida, Ana Julia</cp:lastModifiedBy>
  <cp:revision>5</cp:revision>
  <dcterms:created xsi:type="dcterms:W3CDTF">2026-01-22T20:50:37Z</dcterms:created>
  <dcterms:modified xsi:type="dcterms:W3CDTF">2026-03-23T15:04:14Z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0x0101001116426B400EE344B524956153BA57B3</vt:lpwstr>
  </property>
  <property fmtid="{D5CDD505-2E9C-101B-9397-08002B2CF9AE}" pid="3" name="MSIP_Label_4791b42f-c435-42ca-9531-75a3f42aae3d_Enabled">
    <vt:lpwstr>true</vt:lpwstr>
  </property>
  <property fmtid="{D5CDD505-2E9C-101B-9397-08002B2CF9AE}" pid="4" name="MSIP_Label_4791b42f-c435-42ca-9531-75a3f42aae3d_SetDate">
    <vt:lpwstr>2026-03-09T17:07:01Z</vt:lpwstr>
  </property>
  <property fmtid="{D5CDD505-2E9C-101B-9397-08002B2CF9AE}" pid="5" name="MSIP_Label_4791b42f-c435-42ca-9531-75a3f42aae3d_Method">
    <vt:lpwstr>Privileged</vt:lpwstr>
  </property>
  <property fmtid="{D5CDD505-2E9C-101B-9397-08002B2CF9AE}" pid="6" name="MSIP_Label_4791b42f-c435-42ca-9531-75a3f42aae3d_Name">
    <vt:lpwstr>4791b42f-c435-42ca-9531-75a3f42aae3d</vt:lpwstr>
  </property>
  <property fmtid="{D5CDD505-2E9C-101B-9397-08002B2CF9AE}" pid="7" name="MSIP_Label_4791b42f-c435-42ca-9531-75a3f42aae3d_SiteId">
    <vt:lpwstr>7a916015-20ae-4ad1-9170-eefd915e9272</vt:lpwstr>
  </property>
  <property fmtid="{D5CDD505-2E9C-101B-9397-08002B2CF9AE}" pid="8" name="MSIP_Label_4791b42f-c435-42ca-9531-75a3f42aae3d_ActionId">
    <vt:lpwstr>f261e3b7-205d-453c-a5e0-72fb88d3b40b</vt:lpwstr>
  </property>
  <property fmtid="{D5CDD505-2E9C-101B-9397-08002B2CF9AE}" pid="9" name="MSIP_Label_4791b42f-c435-42ca-9531-75a3f42aae3d_ContentBits">
    <vt:lpwstr>0</vt:lpwstr>
  </property>
  <property fmtid="{D5CDD505-2E9C-101B-9397-08002B2CF9AE}" pid="10" name="MSIP_Label_4791b42f-c435-42ca-9531-75a3f42aae3d_Tag">
    <vt:lpwstr>10, 0, 1, 1</vt:lpwstr>
  </property>
</Properties>
</file>